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303" r:id="rId6"/>
    <p:sldId id="711" r:id="rId7"/>
    <p:sldId id="806" r:id="rId8"/>
    <p:sldId id="141169062" r:id="rId9"/>
    <p:sldId id="749" r:id="rId10"/>
    <p:sldId id="263" r:id="rId11"/>
    <p:sldId id="141169036" r:id="rId12"/>
    <p:sldId id="141169034" r:id="rId13"/>
    <p:sldId id="730" r:id="rId14"/>
    <p:sldId id="141169035" r:id="rId15"/>
    <p:sldId id="141169079" r:id="rId16"/>
    <p:sldId id="809" r:id="rId17"/>
    <p:sldId id="141169069" r:id="rId18"/>
    <p:sldId id="4307" r:id="rId19"/>
    <p:sldId id="141169068" r:id="rId20"/>
    <p:sldId id="141169077" r:id="rId21"/>
    <p:sldId id="141169070" r:id="rId22"/>
    <p:sldId id="141169071" r:id="rId23"/>
    <p:sldId id="141169081" r:id="rId24"/>
    <p:sldId id="141169080" r:id="rId25"/>
    <p:sldId id="261" r:id="rId26"/>
    <p:sldId id="141168821" r:id="rId27"/>
    <p:sldId id="1730" r:id="rId28"/>
    <p:sldId id="141168823" r:id="rId29"/>
    <p:sldId id="264" r:id="rId30"/>
    <p:sldId id="272" r:id="rId31"/>
    <p:sldId id="265" r:id="rId32"/>
    <p:sldId id="541" r:id="rId33"/>
    <p:sldId id="965" r:id="rId34"/>
    <p:sldId id="967" r:id="rId35"/>
    <p:sldId id="80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55"/>
    <a:srgbClr val="009A46"/>
    <a:srgbClr val="00E266"/>
    <a:srgbClr val="84D0A2"/>
    <a:srgbClr val="FF0000"/>
    <a:srgbClr val="C80000"/>
    <a:srgbClr val="960000"/>
    <a:srgbClr val="EBEB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817" autoAdjust="0"/>
  </p:normalViewPr>
  <p:slideViewPr>
    <p:cSldViewPr snapToGrid="0">
      <p:cViewPr varScale="1">
        <p:scale>
          <a:sx n="122" d="100"/>
          <a:sy n="122" d="100"/>
        </p:scale>
        <p:origin x="427" y="101"/>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1" d="100"/>
          <a:sy n="81" d="100"/>
        </p:scale>
        <p:origin x="277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DF9A2B-9936-FB43-BAF2-51DB5623351C}" type="doc">
      <dgm:prSet loTypeId="urn:microsoft.com/office/officeart/2008/layout/AlternatingHexagons" loCatId="" qsTypeId="urn:microsoft.com/office/officeart/2005/8/quickstyle/simple1" qsCatId="simple" csTypeId="urn:microsoft.com/office/officeart/2005/8/colors/accent2_5" csCatId="accent2" phldr="1"/>
      <dgm:spPr/>
      <dgm:t>
        <a:bodyPr/>
        <a:lstStyle/>
        <a:p>
          <a:endParaRPr lang="zh-CN" altLang="en-US"/>
        </a:p>
      </dgm:t>
    </dgm:pt>
    <dgm:pt modelId="{03A07774-51FC-1249-99C1-3F221EE99C3F}">
      <dgm:prSet phldrT="[文本]"/>
      <dgm:spPr>
        <a:solidFill>
          <a:schemeClr val="accent5">
            <a:lumMod val="50000"/>
          </a:schemeClr>
        </a:solidFill>
      </dgm:spPr>
      <dgm:t>
        <a:bodyPr/>
        <a:lstStyle/>
        <a:p>
          <a:r>
            <a:rPr lang="en-US" altLang="zh-CN" dirty="0"/>
            <a:t>Resilient</a:t>
          </a:r>
          <a:endParaRPr lang="zh-CN" altLang="en-US" dirty="0"/>
        </a:p>
      </dgm:t>
    </dgm:pt>
    <dgm:pt modelId="{F84A543D-7E1B-4441-BE09-0633ED6B9956}" type="parTrans" cxnId="{32ED1289-4C4F-B94F-80A6-74772A653F90}">
      <dgm:prSet/>
      <dgm:spPr/>
      <dgm:t>
        <a:bodyPr/>
        <a:lstStyle/>
        <a:p>
          <a:endParaRPr lang="zh-CN" altLang="en-US"/>
        </a:p>
      </dgm:t>
    </dgm:pt>
    <dgm:pt modelId="{8C191CF1-90BC-8D40-B9BF-BCBB52F8024F}" type="sibTrans" cxnId="{32ED1289-4C4F-B94F-80A6-74772A653F90}">
      <dgm:prSet/>
      <dgm:spPr>
        <a:solidFill>
          <a:schemeClr val="accent5">
            <a:lumMod val="50000"/>
          </a:schemeClr>
        </a:solidFill>
      </dgm:spPr>
      <dgm:t>
        <a:bodyPr/>
        <a:lstStyle/>
        <a:p>
          <a:endParaRPr lang="zh-CN" altLang="en-US"/>
        </a:p>
      </dgm:t>
    </dgm:pt>
    <dgm:pt modelId="{257A8F6D-C3BE-FF42-BE21-7064E630D075}">
      <dgm:prSet phldrT="[文本]"/>
      <dgm:spPr>
        <a:solidFill>
          <a:schemeClr val="accent5">
            <a:lumMod val="75000"/>
          </a:schemeClr>
        </a:solidFill>
      </dgm:spPr>
      <dgm:t>
        <a:bodyPr/>
        <a:lstStyle/>
        <a:p>
          <a:r>
            <a:rPr lang="en-US" altLang="zh-CN" dirty="0"/>
            <a:t>Robust</a:t>
          </a:r>
          <a:endParaRPr lang="zh-CN" altLang="en-US" dirty="0"/>
        </a:p>
      </dgm:t>
    </dgm:pt>
    <dgm:pt modelId="{DFC7A0CB-787D-3242-8207-3B2D2F278850}" type="parTrans" cxnId="{33D30EDC-C7B2-CB48-944E-214CCED40E82}">
      <dgm:prSet/>
      <dgm:spPr/>
      <dgm:t>
        <a:bodyPr/>
        <a:lstStyle/>
        <a:p>
          <a:endParaRPr lang="zh-CN" altLang="en-US"/>
        </a:p>
      </dgm:t>
    </dgm:pt>
    <dgm:pt modelId="{7DDB9E2F-CB98-BC49-BB06-6C38E8852CDF}" type="sibTrans" cxnId="{33D30EDC-C7B2-CB48-944E-214CCED40E82}">
      <dgm:prSet/>
      <dgm:spPr>
        <a:solidFill>
          <a:schemeClr val="accent5">
            <a:lumMod val="75000"/>
          </a:schemeClr>
        </a:solidFill>
      </dgm:spPr>
      <dgm:t>
        <a:bodyPr/>
        <a:lstStyle/>
        <a:p>
          <a:endParaRPr lang="zh-CN" altLang="en-US"/>
        </a:p>
      </dgm:t>
    </dgm:pt>
    <dgm:pt modelId="{4589380E-A09B-C249-A86F-8EC9990ECD04}">
      <dgm:prSet phldrT="[文本]"/>
      <dgm:spPr>
        <a:solidFill>
          <a:schemeClr val="accent5">
            <a:lumMod val="60000"/>
            <a:lumOff val="40000"/>
          </a:schemeClr>
        </a:solidFill>
      </dgm:spPr>
      <dgm:t>
        <a:bodyPr/>
        <a:lstStyle/>
        <a:p>
          <a:r>
            <a:rPr lang="en-US" altLang="zh-CN" dirty="0"/>
            <a:t>Self-Governance</a:t>
          </a:r>
          <a:endParaRPr lang="zh-CN" altLang="en-US" dirty="0"/>
        </a:p>
      </dgm:t>
    </dgm:pt>
    <dgm:pt modelId="{D1C38220-831C-5040-A2C6-39FEE4E3D976}" type="parTrans" cxnId="{578CD94F-5575-4E4A-AB52-D534C8A5B631}">
      <dgm:prSet/>
      <dgm:spPr/>
      <dgm:t>
        <a:bodyPr/>
        <a:lstStyle/>
        <a:p>
          <a:endParaRPr lang="zh-CN" altLang="en-US"/>
        </a:p>
      </dgm:t>
    </dgm:pt>
    <dgm:pt modelId="{7D93A2EA-AB08-A24E-A539-930EA575E40B}" type="sibTrans" cxnId="{578CD94F-5575-4E4A-AB52-D534C8A5B631}">
      <dgm:prSet/>
      <dgm:spPr>
        <a:solidFill>
          <a:schemeClr val="accent5">
            <a:lumMod val="60000"/>
            <a:lumOff val="40000"/>
          </a:schemeClr>
        </a:solidFill>
      </dgm:spPr>
      <dgm:t>
        <a:bodyPr/>
        <a:lstStyle/>
        <a:p>
          <a:endParaRPr lang="zh-CN" altLang="en-US"/>
        </a:p>
      </dgm:t>
    </dgm:pt>
    <dgm:pt modelId="{9753162A-2708-6347-A705-5E211121D9BE}">
      <dgm:prSet/>
      <dgm:spPr>
        <a:solidFill>
          <a:schemeClr val="accent5">
            <a:lumMod val="40000"/>
            <a:lumOff val="60000"/>
          </a:schemeClr>
        </a:solidFill>
      </dgm:spPr>
      <dgm:t>
        <a:bodyPr/>
        <a:lstStyle/>
        <a:p>
          <a:r>
            <a:rPr lang="en-US" altLang="zh-CN" dirty="0"/>
            <a:t>Observable</a:t>
          </a:r>
          <a:endParaRPr lang="zh-CN" altLang="en-US" dirty="0"/>
        </a:p>
      </dgm:t>
    </dgm:pt>
    <dgm:pt modelId="{61E1B97A-C649-A54D-91D2-F540B980ADFC}" type="parTrans" cxnId="{A40F4A6E-76FE-384A-9213-BB7E5F7D7946}">
      <dgm:prSet/>
      <dgm:spPr/>
      <dgm:t>
        <a:bodyPr/>
        <a:lstStyle/>
        <a:p>
          <a:endParaRPr lang="zh-CN" altLang="en-US"/>
        </a:p>
      </dgm:t>
    </dgm:pt>
    <dgm:pt modelId="{A031AA61-554B-8943-AC89-1928D977676C}" type="sibTrans" cxnId="{A40F4A6E-76FE-384A-9213-BB7E5F7D7946}">
      <dgm:prSet/>
      <dgm:spPr>
        <a:solidFill>
          <a:schemeClr val="accent5">
            <a:lumMod val="40000"/>
            <a:lumOff val="60000"/>
          </a:schemeClr>
        </a:solidFill>
      </dgm:spPr>
      <dgm:t>
        <a:bodyPr/>
        <a:lstStyle/>
        <a:p>
          <a:endParaRPr lang="zh-CN" altLang="en-US"/>
        </a:p>
      </dgm:t>
    </dgm:pt>
    <dgm:pt modelId="{CA271289-4B82-2340-87F1-892D4096FF3C}" type="pres">
      <dgm:prSet presAssocID="{0ADF9A2B-9936-FB43-BAF2-51DB5623351C}" presName="Name0" presStyleCnt="0">
        <dgm:presLayoutVars>
          <dgm:chMax/>
          <dgm:chPref/>
          <dgm:dir/>
          <dgm:animLvl val="lvl"/>
        </dgm:presLayoutVars>
      </dgm:prSet>
      <dgm:spPr/>
    </dgm:pt>
    <dgm:pt modelId="{0A9E3666-0142-F643-9B1E-8C1AC12FDC19}" type="pres">
      <dgm:prSet presAssocID="{03A07774-51FC-1249-99C1-3F221EE99C3F}" presName="composite" presStyleCnt="0"/>
      <dgm:spPr/>
    </dgm:pt>
    <dgm:pt modelId="{1854A483-D75B-1E4D-83B9-A89A0AC2DF1D}" type="pres">
      <dgm:prSet presAssocID="{03A07774-51FC-1249-99C1-3F221EE99C3F}" presName="Parent1" presStyleLbl="node1" presStyleIdx="0" presStyleCnt="8">
        <dgm:presLayoutVars>
          <dgm:chMax val="1"/>
          <dgm:chPref val="1"/>
          <dgm:bulletEnabled val="1"/>
        </dgm:presLayoutVars>
      </dgm:prSet>
      <dgm:spPr/>
    </dgm:pt>
    <dgm:pt modelId="{D2B73329-3FE6-4646-A063-569582DF9CA0}" type="pres">
      <dgm:prSet presAssocID="{03A07774-51FC-1249-99C1-3F221EE99C3F}" presName="Childtext1" presStyleLbl="revTx" presStyleIdx="0" presStyleCnt="4">
        <dgm:presLayoutVars>
          <dgm:chMax val="0"/>
          <dgm:chPref val="0"/>
          <dgm:bulletEnabled val="1"/>
        </dgm:presLayoutVars>
      </dgm:prSet>
      <dgm:spPr/>
    </dgm:pt>
    <dgm:pt modelId="{1261F5DF-24C3-9944-8B3B-16A4757F307A}" type="pres">
      <dgm:prSet presAssocID="{03A07774-51FC-1249-99C1-3F221EE99C3F}" presName="BalanceSpacing" presStyleCnt="0"/>
      <dgm:spPr/>
    </dgm:pt>
    <dgm:pt modelId="{880A875B-AF73-A348-A2AC-D53F5389DB6F}" type="pres">
      <dgm:prSet presAssocID="{03A07774-51FC-1249-99C1-3F221EE99C3F}" presName="BalanceSpacing1" presStyleCnt="0"/>
      <dgm:spPr/>
    </dgm:pt>
    <dgm:pt modelId="{AC460484-6445-2E4C-9CDB-62329D310E6F}" type="pres">
      <dgm:prSet presAssocID="{8C191CF1-90BC-8D40-B9BF-BCBB52F8024F}" presName="Accent1Text" presStyleLbl="node1" presStyleIdx="1" presStyleCnt="8"/>
      <dgm:spPr/>
    </dgm:pt>
    <dgm:pt modelId="{86E3B223-2C9E-E34E-9FA3-6AB27481FB55}" type="pres">
      <dgm:prSet presAssocID="{8C191CF1-90BC-8D40-B9BF-BCBB52F8024F}" presName="spaceBetweenRectangles" presStyleCnt="0"/>
      <dgm:spPr/>
    </dgm:pt>
    <dgm:pt modelId="{888C1DFA-F385-DB4C-9F66-A676BB3B5A2F}" type="pres">
      <dgm:prSet presAssocID="{257A8F6D-C3BE-FF42-BE21-7064E630D075}" presName="composite" presStyleCnt="0"/>
      <dgm:spPr/>
    </dgm:pt>
    <dgm:pt modelId="{993ADF4D-C09D-2E42-8F16-988261426E84}" type="pres">
      <dgm:prSet presAssocID="{257A8F6D-C3BE-FF42-BE21-7064E630D075}" presName="Parent1" presStyleLbl="node1" presStyleIdx="2" presStyleCnt="8">
        <dgm:presLayoutVars>
          <dgm:chMax val="1"/>
          <dgm:chPref val="1"/>
          <dgm:bulletEnabled val="1"/>
        </dgm:presLayoutVars>
      </dgm:prSet>
      <dgm:spPr/>
    </dgm:pt>
    <dgm:pt modelId="{D72706A2-EE24-F947-BC30-B4D547396C12}" type="pres">
      <dgm:prSet presAssocID="{257A8F6D-C3BE-FF42-BE21-7064E630D075}" presName="Childtext1" presStyleLbl="revTx" presStyleIdx="1" presStyleCnt="4">
        <dgm:presLayoutVars>
          <dgm:chMax val="0"/>
          <dgm:chPref val="0"/>
          <dgm:bulletEnabled val="1"/>
        </dgm:presLayoutVars>
      </dgm:prSet>
      <dgm:spPr/>
    </dgm:pt>
    <dgm:pt modelId="{33755465-C95B-0C46-868B-CC4C78847978}" type="pres">
      <dgm:prSet presAssocID="{257A8F6D-C3BE-FF42-BE21-7064E630D075}" presName="BalanceSpacing" presStyleCnt="0"/>
      <dgm:spPr/>
    </dgm:pt>
    <dgm:pt modelId="{D88381B5-83B7-6B4C-8EE8-C3100D194FEA}" type="pres">
      <dgm:prSet presAssocID="{257A8F6D-C3BE-FF42-BE21-7064E630D075}" presName="BalanceSpacing1" presStyleCnt="0"/>
      <dgm:spPr/>
    </dgm:pt>
    <dgm:pt modelId="{636A0000-D72E-904D-9C64-6DAF87463C60}" type="pres">
      <dgm:prSet presAssocID="{7DDB9E2F-CB98-BC49-BB06-6C38E8852CDF}" presName="Accent1Text" presStyleLbl="node1" presStyleIdx="3" presStyleCnt="8"/>
      <dgm:spPr/>
    </dgm:pt>
    <dgm:pt modelId="{781ABB0E-DAC9-134F-9B08-8C225CF8082E}" type="pres">
      <dgm:prSet presAssocID="{7DDB9E2F-CB98-BC49-BB06-6C38E8852CDF}" presName="spaceBetweenRectangles" presStyleCnt="0"/>
      <dgm:spPr/>
    </dgm:pt>
    <dgm:pt modelId="{311348D3-4411-1847-B14A-777503A62CB6}" type="pres">
      <dgm:prSet presAssocID="{4589380E-A09B-C249-A86F-8EC9990ECD04}" presName="composite" presStyleCnt="0"/>
      <dgm:spPr/>
    </dgm:pt>
    <dgm:pt modelId="{9EF6BFF5-EF1D-4547-B7B4-8A65CFDE0653}" type="pres">
      <dgm:prSet presAssocID="{4589380E-A09B-C249-A86F-8EC9990ECD04}" presName="Parent1" presStyleLbl="node1" presStyleIdx="4" presStyleCnt="8">
        <dgm:presLayoutVars>
          <dgm:chMax val="1"/>
          <dgm:chPref val="1"/>
          <dgm:bulletEnabled val="1"/>
        </dgm:presLayoutVars>
      </dgm:prSet>
      <dgm:spPr/>
    </dgm:pt>
    <dgm:pt modelId="{985CC575-C0E2-BE47-92EF-6AEF6A8855EF}" type="pres">
      <dgm:prSet presAssocID="{4589380E-A09B-C249-A86F-8EC9990ECD04}" presName="Childtext1" presStyleLbl="revTx" presStyleIdx="2" presStyleCnt="4">
        <dgm:presLayoutVars>
          <dgm:chMax val="0"/>
          <dgm:chPref val="0"/>
          <dgm:bulletEnabled val="1"/>
        </dgm:presLayoutVars>
      </dgm:prSet>
      <dgm:spPr/>
    </dgm:pt>
    <dgm:pt modelId="{E695C4E3-5CA5-6D49-92B7-D9E25D57A6F3}" type="pres">
      <dgm:prSet presAssocID="{4589380E-A09B-C249-A86F-8EC9990ECD04}" presName="BalanceSpacing" presStyleCnt="0"/>
      <dgm:spPr/>
    </dgm:pt>
    <dgm:pt modelId="{E6C75582-0060-A944-9308-B06048789B53}" type="pres">
      <dgm:prSet presAssocID="{4589380E-A09B-C249-A86F-8EC9990ECD04}" presName="BalanceSpacing1" presStyleCnt="0"/>
      <dgm:spPr/>
    </dgm:pt>
    <dgm:pt modelId="{A5FDDC46-5C60-924B-8EE7-9A51BA8E5859}" type="pres">
      <dgm:prSet presAssocID="{7D93A2EA-AB08-A24E-A539-930EA575E40B}" presName="Accent1Text" presStyleLbl="node1" presStyleIdx="5" presStyleCnt="8"/>
      <dgm:spPr/>
    </dgm:pt>
    <dgm:pt modelId="{0DB0B13C-20FF-B246-84FA-AF0338A1197A}" type="pres">
      <dgm:prSet presAssocID="{7D93A2EA-AB08-A24E-A539-930EA575E40B}" presName="spaceBetweenRectangles" presStyleCnt="0"/>
      <dgm:spPr/>
    </dgm:pt>
    <dgm:pt modelId="{440425DE-5F0A-DF46-94F2-262B998E6257}" type="pres">
      <dgm:prSet presAssocID="{9753162A-2708-6347-A705-5E211121D9BE}" presName="composite" presStyleCnt="0"/>
      <dgm:spPr/>
    </dgm:pt>
    <dgm:pt modelId="{4ADD3A6F-B02D-0E4C-AF41-7138A5D177F6}" type="pres">
      <dgm:prSet presAssocID="{9753162A-2708-6347-A705-5E211121D9BE}" presName="Parent1" presStyleLbl="node1" presStyleIdx="6" presStyleCnt="8">
        <dgm:presLayoutVars>
          <dgm:chMax val="1"/>
          <dgm:chPref val="1"/>
          <dgm:bulletEnabled val="1"/>
        </dgm:presLayoutVars>
      </dgm:prSet>
      <dgm:spPr/>
    </dgm:pt>
    <dgm:pt modelId="{2C3B4E6F-C572-704A-8191-45DF7EAF55CD}" type="pres">
      <dgm:prSet presAssocID="{9753162A-2708-6347-A705-5E211121D9BE}" presName="Childtext1" presStyleLbl="revTx" presStyleIdx="3" presStyleCnt="4">
        <dgm:presLayoutVars>
          <dgm:chMax val="0"/>
          <dgm:chPref val="0"/>
          <dgm:bulletEnabled val="1"/>
        </dgm:presLayoutVars>
      </dgm:prSet>
      <dgm:spPr/>
    </dgm:pt>
    <dgm:pt modelId="{8DC1688C-4E17-7B4E-9EB5-926F260E6F77}" type="pres">
      <dgm:prSet presAssocID="{9753162A-2708-6347-A705-5E211121D9BE}" presName="BalanceSpacing" presStyleCnt="0"/>
      <dgm:spPr/>
    </dgm:pt>
    <dgm:pt modelId="{05387428-7D28-9D4D-BFF1-30FDFB085D29}" type="pres">
      <dgm:prSet presAssocID="{9753162A-2708-6347-A705-5E211121D9BE}" presName="BalanceSpacing1" presStyleCnt="0"/>
      <dgm:spPr/>
    </dgm:pt>
    <dgm:pt modelId="{0458A846-792C-5743-83CA-4C2206E58C35}" type="pres">
      <dgm:prSet presAssocID="{A031AA61-554B-8943-AC89-1928D977676C}" presName="Accent1Text" presStyleLbl="node1" presStyleIdx="7" presStyleCnt="8"/>
      <dgm:spPr/>
    </dgm:pt>
  </dgm:ptLst>
  <dgm:cxnLst>
    <dgm:cxn modelId="{A40F4A6E-76FE-384A-9213-BB7E5F7D7946}" srcId="{0ADF9A2B-9936-FB43-BAF2-51DB5623351C}" destId="{9753162A-2708-6347-A705-5E211121D9BE}" srcOrd="3" destOrd="0" parTransId="{61E1B97A-C649-A54D-91D2-F540B980ADFC}" sibTransId="{A031AA61-554B-8943-AC89-1928D977676C}"/>
    <dgm:cxn modelId="{578CD94F-5575-4E4A-AB52-D534C8A5B631}" srcId="{0ADF9A2B-9936-FB43-BAF2-51DB5623351C}" destId="{4589380E-A09B-C249-A86F-8EC9990ECD04}" srcOrd="2" destOrd="0" parTransId="{D1C38220-831C-5040-A2C6-39FEE4E3D976}" sibTransId="{7D93A2EA-AB08-A24E-A539-930EA575E40B}"/>
    <dgm:cxn modelId="{87222550-B22B-5341-8F7D-D13CBF7A0A69}" type="presOf" srcId="{9753162A-2708-6347-A705-5E211121D9BE}" destId="{4ADD3A6F-B02D-0E4C-AF41-7138A5D177F6}" srcOrd="0" destOrd="0" presId="urn:microsoft.com/office/officeart/2008/layout/AlternatingHexagons"/>
    <dgm:cxn modelId="{46B80B76-5A01-5D44-BF6E-C3DFA7CEA338}" type="presOf" srcId="{A031AA61-554B-8943-AC89-1928D977676C}" destId="{0458A846-792C-5743-83CA-4C2206E58C35}" srcOrd="0" destOrd="0" presId="urn:microsoft.com/office/officeart/2008/layout/AlternatingHexagons"/>
    <dgm:cxn modelId="{7EFD297C-073C-2A4B-905E-45A42AD8DF7A}" type="presOf" srcId="{03A07774-51FC-1249-99C1-3F221EE99C3F}" destId="{1854A483-D75B-1E4D-83B9-A89A0AC2DF1D}" srcOrd="0" destOrd="0" presId="urn:microsoft.com/office/officeart/2008/layout/AlternatingHexagons"/>
    <dgm:cxn modelId="{5CFEFC80-FBB9-9241-8E8A-16DA38F13B27}" type="presOf" srcId="{0ADF9A2B-9936-FB43-BAF2-51DB5623351C}" destId="{CA271289-4B82-2340-87F1-892D4096FF3C}" srcOrd="0" destOrd="0" presId="urn:microsoft.com/office/officeart/2008/layout/AlternatingHexagons"/>
    <dgm:cxn modelId="{32ED1289-4C4F-B94F-80A6-74772A653F90}" srcId="{0ADF9A2B-9936-FB43-BAF2-51DB5623351C}" destId="{03A07774-51FC-1249-99C1-3F221EE99C3F}" srcOrd="0" destOrd="0" parTransId="{F84A543D-7E1B-4441-BE09-0633ED6B9956}" sibTransId="{8C191CF1-90BC-8D40-B9BF-BCBB52F8024F}"/>
    <dgm:cxn modelId="{C87EC395-5C78-D745-9253-BF8300C544D2}" type="presOf" srcId="{7DDB9E2F-CB98-BC49-BB06-6C38E8852CDF}" destId="{636A0000-D72E-904D-9C64-6DAF87463C60}" srcOrd="0" destOrd="0" presId="urn:microsoft.com/office/officeart/2008/layout/AlternatingHexagons"/>
    <dgm:cxn modelId="{AACEC0A2-6716-2F40-9CCA-DB82B80B2EF9}" type="presOf" srcId="{257A8F6D-C3BE-FF42-BE21-7064E630D075}" destId="{993ADF4D-C09D-2E42-8F16-988261426E84}" srcOrd="0" destOrd="0" presId="urn:microsoft.com/office/officeart/2008/layout/AlternatingHexagons"/>
    <dgm:cxn modelId="{AA6B74A5-7203-BE43-9B0D-0842ADD0D8B9}" type="presOf" srcId="{7D93A2EA-AB08-A24E-A539-930EA575E40B}" destId="{A5FDDC46-5C60-924B-8EE7-9A51BA8E5859}" srcOrd="0" destOrd="0" presId="urn:microsoft.com/office/officeart/2008/layout/AlternatingHexagons"/>
    <dgm:cxn modelId="{BC7952CE-C164-AA45-8F60-90E7208694FC}" type="presOf" srcId="{8C191CF1-90BC-8D40-B9BF-BCBB52F8024F}" destId="{AC460484-6445-2E4C-9CDB-62329D310E6F}" srcOrd="0" destOrd="0" presId="urn:microsoft.com/office/officeart/2008/layout/AlternatingHexagons"/>
    <dgm:cxn modelId="{DCAE2EDA-F8E6-C04C-9A2E-89D46284A885}" type="presOf" srcId="{4589380E-A09B-C249-A86F-8EC9990ECD04}" destId="{9EF6BFF5-EF1D-4547-B7B4-8A65CFDE0653}" srcOrd="0" destOrd="0" presId="urn:microsoft.com/office/officeart/2008/layout/AlternatingHexagons"/>
    <dgm:cxn modelId="{33D30EDC-C7B2-CB48-944E-214CCED40E82}" srcId="{0ADF9A2B-9936-FB43-BAF2-51DB5623351C}" destId="{257A8F6D-C3BE-FF42-BE21-7064E630D075}" srcOrd="1" destOrd="0" parTransId="{DFC7A0CB-787D-3242-8207-3B2D2F278850}" sibTransId="{7DDB9E2F-CB98-BC49-BB06-6C38E8852CDF}"/>
    <dgm:cxn modelId="{AB861C4D-E99F-634D-97F0-5C53231C9BD3}" type="presParOf" srcId="{CA271289-4B82-2340-87F1-892D4096FF3C}" destId="{0A9E3666-0142-F643-9B1E-8C1AC12FDC19}" srcOrd="0" destOrd="0" presId="urn:microsoft.com/office/officeart/2008/layout/AlternatingHexagons"/>
    <dgm:cxn modelId="{5DDA9768-CA26-E04A-889E-B2647A0D1176}" type="presParOf" srcId="{0A9E3666-0142-F643-9B1E-8C1AC12FDC19}" destId="{1854A483-D75B-1E4D-83B9-A89A0AC2DF1D}" srcOrd="0" destOrd="0" presId="urn:microsoft.com/office/officeart/2008/layout/AlternatingHexagons"/>
    <dgm:cxn modelId="{C940C188-AA3B-224D-8D88-4B07228F5597}" type="presParOf" srcId="{0A9E3666-0142-F643-9B1E-8C1AC12FDC19}" destId="{D2B73329-3FE6-4646-A063-569582DF9CA0}" srcOrd="1" destOrd="0" presId="urn:microsoft.com/office/officeart/2008/layout/AlternatingHexagons"/>
    <dgm:cxn modelId="{51E1438D-D97C-554E-8B5A-718151B7430C}" type="presParOf" srcId="{0A9E3666-0142-F643-9B1E-8C1AC12FDC19}" destId="{1261F5DF-24C3-9944-8B3B-16A4757F307A}" srcOrd="2" destOrd="0" presId="urn:microsoft.com/office/officeart/2008/layout/AlternatingHexagons"/>
    <dgm:cxn modelId="{BFC95FA5-15D3-CE48-B136-504EDE262D9E}" type="presParOf" srcId="{0A9E3666-0142-F643-9B1E-8C1AC12FDC19}" destId="{880A875B-AF73-A348-A2AC-D53F5389DB6F}" srcOrd="3" destOrd="0" presId="urn:microsoft.com/office/officeart/2008/layout/AlternatingHexagons"/>
    <dgm:cxn modelId="{8E045462-337C-5A4B-8CB2-CF39AD03924D}" type="presParOf" srcId="{0A9E3666-0142-F643-9B1E-8C1AC12FDC19}" destId="{AC460484-6445-2E4C-9CDB-62329D310E6F}" srcOrd="4" destOrd="0" presId="urn:microsoft.com/office/officeart/2008/layout/AlternatingHexagons"/>
    <dgm:cxn modelId="{2C3513E7-DA3D-3F4A-ADE2-A02D56F2AA81}" type="presParOf" srcId="{CA271289-4B82-2340-87F1-892D4096FF3C}" destId="{86E3B223-2C9E-E34E-9FA3-6AB27481FB55}" srcOrd="1" destOrd="0" presId="urn:microsoft.com/office/officeart/2008/layout/AlternatingHexagons"/>
    <dgm:cxn modelId="{F5A4C440-7AF9-6F49-9793-8612BF412562}" type="presParOf" srcId="{CA271289-4B82-2340-87F1-892D4096FF3C}" destId="{888C1DFA-F385-DB4C-9F66-A676BB3B5A2F}" srcOrd="2" destOrd="0" presId="urn:microsoft.com/office/officeart/2008/layout/AlternatingHexagons"/>
    <dgm:cxn modelId="{074FA2AF-C989-CB48-B7A4-F796C8BB79B6}" type="presParOf" srcId="{888C1DFA-F385-DB4C-9F66-A676BB3B5A2F}" destId="{993ADF4D-C09D-2E42-8F16-988261426E84}" srcOrd="0" destOrd="0" presId="urn:microsoft.com/office/officeart/2008/layout/AlternatingHexagons"/>
    <dgm:cxn modelId="{6F3B3B77-3CBA-7F4E-A7CC-40E1D31F231D}" type="presParOf" srcId="{888C1DFA-F385-DB4C-9F66-A676BB3B5A2F}" destId="{D72706A2-EE24-F947-BC30-B4D547396C12}" srcOrd="1" destOrd="0" presId="urn:microsoft.com/office/officeart/2008/layout/AlternatingHexagons"/>
    <dgm:cxn modelId="{A7910E96-E647-654D-AD53-5AC397CDDC50}" type="presParOf" srcId="{888C1DFA-F385-DB4C-9F66-A676BB3B5A2F}" destId="{33755465-C95B-0C46-868B-CC4C78847978}" srcOrd="2" destOrd="0" presId="urn:microsoft.com/office/officeart/2008/layout/AlternatingHexagons"/>
    <dgm:cxn modelId="{8612A446-0769-6B4C-A75A-EC94516E9324}" type="presParOf" srcId="{888C1DFA-F385-DB4C-9F66-A676BB3B5A2F}" destId="{D88381B5-83B7-6B4C-8EE8-C3100D194FEA}" srcOrd="3" destOrd="0" presId="urn:microsoft.com/office/officeart/2008/layout/AlternatingHexagons"/>
    <dgm:cxn modelId="{12B7E5F2-4716-8842-9058-45E521263482}" type="presParOf" srcId="{888C1DFA-F385-DB4C-9F66-A676BB3B5A2F}" destId="{636A0000-D72E-904D-9C64-6DAF87463C60}" srcOrd="4" destOrd="0" presId="urn:microsoft.com/office/officeart/2008/layout/AlternatingHexagons"/>
    <dgm:cxn modelId="{F83E8092-38B3-404A-8EAF-927E99A1B28D}" type="presParOf" srcId="{CA271289-4B82-2340-87F1-892D4096FF3C}" destId="{781ABB0E-DAC9-134F-9B08-8C225CF8082E}" srcOrd="3" destOrd="0" presId="urn:microsoft.com/office/officeart/2008/layout/AlternatingHexagons"/>
    <dgm:cxn modelId="{CDC36D1B-32B2-C644-810C-79D4B1D8558A}" type="presParOf" srcId="{CA271289-4B82-2340-87F1-892D4096FF3C}" destId="{311348D3-4411-1847-B14A-777503A62CB6}" srcOrd="4" destOrd="0" presId="urn:microsoft.com/office/officeart/2008/layout/AlternatingHexagons"/>
    <dgm:cxn modelId="{50CE8C80-7C28-2245-BA7E-F4E342058F69}" type="presParOf" srcId="{311348D3-4411-1847-B14A-777503A62CB6}" destId="{9EF6BFF5-EF1D-4547-B7B4-8A65CFDE0653}" srcOrd="0" destOrd="0" presId="urn:microsoft.com/office/officeart/2008/layout/AlternatingHexagons"/>
    <dgm:cxn modelId="{36541A78-9F12-3A4F-9469-6017E3103AF4}" type="presParOf" srcId="{311348D3-4411-1847-B14A-777503A62CB6}" destId="{985CC575-C0E2-BE47-92EF-6AEF6A8855EF}" srcOrd="1" destOrd="0" presId="urn:microsoft.com/office/officeart/2008/layout/AlternatingHexagons"/>
    <dgm:cxn modelId="{35BC8A21-B507-7842-91A7-706A61D49C94}" type="presParOf" srcId="{311348D3-4411-1847-B14A-777503A62CB6}" destId="{E695C4E3-5CA5-6D49-92B7-D9E25D57A6F3}" srcOrd="2" destOrd="0" presId="urn:microsoft.com/office/officeart/2008/layout/AlternatingHexagons"/>
    <dgm:cxn modelId="{7D032976-7BC0-F246-AA32-994E41521F58}" type="presParOf" srcId="{311348D3-4411-1847-B14A-777503A62CB6}" destId="{E6C75582-0060-A944-9308-B06048789B53}" srcOrd="3" destOrd="0" presId="urn:microsoft.com/office/officeart/2008/layout/AlternatingHexagons"/>
    <dgm:cxn modelId="{03123B28-0CC2-EE4A-8737-D34D7A7A8B63}" type="presParOf" srcId="{311348D3-4411-1847-B14A-777503A62CB6}" destId="{A5FDDC46-5C60-924B-8EE7-9A51BA8E5859}" srcOrd="4" destOrd="0" presId="urn:microsoft.com/office/officeart/2008/layout/AlternatingHexagons"/>
    <dgm:cxn modelId="{CA9B62C8-E8DE-3842-8115-B080B70E1B2F}" type="presParOf" srcId="{CA271289-4B82-2340-87F1-892D4096FF3C}" destId="{0DB0B13C-20FF-B246-84FA-AF0338A1197A}" srcOrd="5" destOrd="0" presId="urn:microsoft.com/office/officeart/2008/layout/AlternatingHexagons"/>
    <dgm:cxn modelId="{7E4EB0F0-DD3E-9748-BB05-60E8B8175EED}" type="presParOf" srcId="{CA271289-4B82-2340-87F1-892D4096FF3C}" destId="{440425DE-5F0A-DF46-94F2-262B998E6257}" srcOrd="6" destOrd="0" presId="urn:microsoft.com/office/officeart/2008/layout/AlternatingHexagons"/>
    <dgm:cxn modelId="{97EFCCB9-4A40-914A-9378-B5C2064A9F3E}" type="presParOf" srcId="{440425DE-5F0A-DF46-94F2-262B998E6257}" destId="{4ADD3A6F-B02D-0E4C-AF41-7138A5D177F6}" srcOrd="0" destOrd="0" presId="urn:microsoft.com/office/officeart/2008/layout/AlternatingHexagons"/>
    <dgm:cxn modelId="{6A21E466-230A-F546-98D5-01B0D8985A58}" type="presParOf" srcId="{440425DE-5F0A-DF46-94F2-262B998E6257}" destId="{2C3B4E6F-C572-704A-8191-45DF7EAF55CD}" srcOrd="1" destOrd="0" presId="urn:microsoft.com/office/officeart/2008/layout/AlternatingHexagons"/>
    <dgm:cxn modelId="{B64E8B85-63EE-1446-B2FD-B588C181FDF4}" type="presParOf" srcId="{440425DE-5F0A-DF46-94F2-262B998E6257}" destId="{8DC1688C-4E17-7B4E-9EB5-926F260E6F77}" srcOrd="2" destOrd="0" presId="urn:microsoft.com/office/officeart/2008/layout/AlternatingHexagons"/>
    <dgm:cxn modelId="{B67E5501-3009-FC42-A332-4061D5807E21}" type="presParOf" srcId="{440425DE-5F0A-DF46-94F2-262B998E6257}" destId="{05387428-7D28-9D4D-BFF1-30FDFB085D29}" srcOrd="3" destOrd="0" presId="urn:microsoft.com/office/officeart/2008/layout/AlternatingHexagons"/>
    <dgm:cxn modelId="{CD41EAFF-D326-5540-8F5E-04AC2C0234F0}" type="presParOf" srcId="{440425DE-5F0A-DF46-94F2-262B998E6257}" destId="{0458A846-792C-5743-83CA-4C2206E58C35}"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4E3643-2D0E-5042-B652-390587DD7E2C}" type="doc">
      <dgm:prSet loTypeId="urn:microsoft.com/office/officeart/2005/8/layout/hChevron3" loCatId="" qsTypeId="urn:microsoft.com/office/officeart/2005/8/quickstyle/simple1#1" qsCatId="simple" csTypeId="urn:microsoft.com/office/officeart/2005/8/colors/colorful1#1" csCatId="colorful" phldr="1"/>
      <dgm:spPr/>
    </dgm:pt>
    <dgm:pt modelId="{0A496D52-AF3A-0444-977E-58198A936CEB}">
      <dgm:prSet phldrT="[Text]" custT="1"/>
      <dgm:spPr>
        <a:solidFill>
          <a:schemeClr val="accent2"/>
        </a:solidFill>
      </dgm:spPr>
      <dgm:t>
        <a:bodyPr anchor="ctr"/>
        <a:lstStyle/>
        <a:p>
          <a:pPr>
            <a:lnSpc>
              <a:spcPct val="100000"/>
            </a:lnSpc>
          </a:pPr>
          <a:r>
            <a:rPr lang="en-US" altLang="zh-CN" sz="1600" dirty="0"/>
            <a:t>Business Requirements</a:t>
          </a:r>
        </a:p>
      </dgm:t>
    </dgm:pt>
    <dgm:pt modelId="{C369CFBA-FA9A-BA48-9391-A4CAD97D341A}" type="parTrans" cxnId="{44F86EAB-B1AD-FC42-BD9C-17196F8EBE6B}">
      <dgm:prSet/>
      <dgm:spPr/>
      <dgm:t>
        <a:bodyPr/>
        <a:lstStyle/>
        <a:p>
          <a:pPr>
            <a:lnSpc>
              <a:spcPct val="100000"/>
            </a:lnSpc>
          </a:pPr>
          <a:endParaRPr lang="en-US" altLang="zh-CN" sz="1400"/>
        </a:p>
      </dgm:t>
    </dgm:pt>
    <dgm:pt modelId="{933C779F-CEDC-1F4F-ADB7-75FCEE91C71A}" type="sibTrans" cxnId="{44F86EAB-B1AD-FC42-BD9C-17196F8EBE6B}">
      <dgm:prSet/>
      <dgm:spPr/>
      <dgm:t>
        <a:bodyPr/>
        <a:lstStyle/>
        <a:p>
          <a:pPr>
            <a:lnSpc>
              <a:spcPct val="100000"/>
            </a:lnSpc>
          </a:pPr>
          <a:endParaRPr lang="en-US" altLang="zh-CN" sz="1400"/>
        </a:p>
      </dgm:t>
    </dgm:pt>
    <dgm:pt modelId="{34FB1212-F089-104A-8148-E8464C6D748A}">
      <dgm:prSet phldrT="[Text]" custT="1"/>
      <dgm:spPr>
        <a:solidFill>
          <a:schemeClr val="accent4">
            <a:lumMod val="60000"/>
            <a:lumOff val="40000"/>
          </a:schemeClr>
        </a:solidFill>
      </dgm:spPr>
      <dgm:t>
        <a:bodyPr/>
        <a:lstStyle/>
        <a:p>
          <a:pPr>
            <a:lnSpc>
              <a:spcPct val="100000"/>
            </a:lnSpc>
          </a:pPr>
          <a:r>
            <a:rPr lang="en-US" altLang="zh-CN" sz="1600" dirty="0"/>
            <a:t>Architecture Standardization</a:t>
          </a:r>
        </a:p>
      </dgm:t>
    </dgm:pt>
    <dgm:pt modelId="{B6ABD533-A880-444A-9535-12DF84D49129}" type="parTrans" cxnId="{ECC3E10D-231C-A342-AB6E-30B5DBCA68B0}">
      <dgm:prSet/>
      <dgm:spPr/>
      <dgm:t>
        <a:bodyPr/>
        <a:lstStyle/>
        <a:p>
          <a:pPr>
            <a:lnSpc>
              <a:spcPct val="100000"/>
            </a:lnSpc>
          </a:pPr>
          <a:endParaRPr lang="en-US" altLang="zh-CN" sz="1400"/>
        </a:p>
      </dgm:t>
    </dgm:pt>
    <dgm:pt modelId="{9650557C-854F-FD4B-AEC0-80CA16506C99}" type="sibTrans" cxnId="{ECC3E10D-231C-A342-AB6E-30B5DBCA68B0}">
      <dgm:prSet/>
      <dgm:spPr/>
      <dgm:t>
        <a:bodyPr/>
        <a:lstStyle/>
        <a:p>
          <a:pPr>
            <a:lnSpc>
              <a:spcPct val="100000"/>
            </a:lnSpc>
          </a:pPr>
          <a:endParaRPr lang="en-US" altLang="zh-CN" sz="1400"/>
        </a:p>
      </dgm:t>
    </dgm:pt>
    <dgm:pt modelId="{B975EDD5-2347-424B-95EF-EC0C26A4A2AE}">
      <dgm:prSet phldrT="[Text]" custT="1"/>
      <dgm:spPr/>
      <dgm:t>
        <a:bodyPr/>
        <a:lstStyle/>
        <a:p>
          <a:pPr>
            <a:lnSpc>
              <a:spcPct val="100000"/>
            </a:lnSpc>
          </a:pPr>
          <a:r>
            <a:rPr lang="en-US" altLang="zh-CN" sz="1600" dirty="0"/>
            <a:t>Development Standardization</a:t>
          </a:r>
        </a:p>
      </dgm:t>
    </dgm:pt>
    <dgm:pt modelId="{531F82EF-9016-3B44-A538-019E1E7FB29B}" type="parTrans" cxnId="{C5E57002-21C6-E34A-8780-A99E6C52FF43}">
      <dgm:prSet/>
      <dgm:spPr/>
      <dgm:t>
        <a:bodyPr/>
        <a:lstStyle/>
        <a:p>
          <a:pPr>
            <a:lnSpc>
              <a:spcPct val="100000"/>
            </a:lnSpc>
          </a:pPr>
          <a:endParaRPr lang="en-US" altLang="zh-CN" sz="1400"/>
        </a:p>
      </dgm:t>
    </dgm:pt>
    <dgm:pt modelId="{96177161-D06F-7B41-966A-D2513999355D}" type="sibTrans" cxnId="{C5E57002-21C6-E34A-8780-A99E6C52FF43}">
      <dgm:prSet/>
      <dgm:spPr/>
      <dgm:t>
        <a:bodyPr/>
        <a:lstStyle/>
        <a:p>
          <a:pPr>
            <a:lnSpc>
              <a:spcPct val="100000"/>
            </a:lnSpc>
          </a:pPr>
          <a:endParaRPr lang="en-US" altLang="zh-CN" sz="1400"/>
        </a:p>
      </dgm:t>
    </dgm:pt>
    <dgm:pt modelId="{CDAF16D4-FFB3-E744-8392-3603D9E04A1E}">
      <dgm:prSet phldrT="[Text]" custT="1"/>
      <dgm:spPr/>
      <dgm:t>
        <a:bodyPr/>
        <a:lstStyle/>
        <a:p>
          <a:pPr>
            <a:lnSpc>
              <a:spcPct val="100000"/>
            </a:lnSpc>
          </a:pPr>
          <a:r>
            <a:rPr lang="en-US" altLang="zh-CN" sz="1600" dirty="0"/>
            <a:t>Environments Standardization</a:t>
          </a:r>
        </a:p>
      </dgm:t>
    </dgm:pt>
    <dgm:pt modelId="{8C977B39-4C32-0444-985B-DB4091CE4202}" type="parTrans" cxnId="{5E9C2DE9-6D8D-BD4E-A102-72BBE85D72E9}">
      <dgm:prSet/>
      <dgm:spPr/>
      <dgm:t>
        <a:bodyPr/>
        <a:lstStyle/>
        <a:p>
          <a:pPr>
            <a:lnSpc>
              <a:spcPct val="100000"/>
            </a:lnSpc>
          </a:pPr>
          <a:endParaRPr lang="en-US" altLang="zh-CN" sz="1400"/>
        </a:p>
      </dgm:t>
    </dgm:pt>
    <dgm:pt modelId="{25E0563F-8BCB-0C4D-9F42-159DBE798DE6}" type="sibTrans" cxnId="{5E9C2DE9-6D8D-BD4E-A102-72BBE85D72E9}">
      <dgm:prSet/>
      <dgm:spPr/>
      <dgm:t>
        <a:bodyPr/>
        <a:lstStyle/>
        <a:p>
          <a:pPr>
            <a:lnSpc>
              <a:spcPct val="100000"/>
            </a:lnSpc>
          </a:pPr>
          <a:endParaRPr lang="en-US" altLang="zh-CN" sz="1400"/>
        </a:p>
      </dgm:t>
    </dgm:pt>
    <dgm:pt modelId="{0A26C010-7DD8-6141-A7A1-60F4FDCFFF2E}">
      <dgm:prSet phldrT="[Text]" custT="1"/>
      <dgm:spPr>
        <a:solidFill>
          <a:schemeClr val="accent6">
            <a:lumMod val="50000"/>
          </a:schemeClr>
        </a:solidFill>
      </dgm:spPr>
      <dgm:t>
        <a:bodyPr/>
        <a:lstStyle/>
        <a:p>
          <a:pPr>
            <a:lnSpc>
              <a:spcPct val="100000"/>
            </a:lnSpc>
          </a:pPr>
          <a:r>
            <a:rPr lang="en-US" altLang="zh-CN" sz="1600" dirty="0"/>
            <a:t>Operation Standardizations</a:t>
          </a:r>
        </a:p>
      </dgm:t>
    </dgm:pt>
    <dgm:pt modelId="{BD93BC7E-4F6B-374C-9416-F05C7B472AFA}" type="parTrans" cxnId="{9E84F955-485B-7A48-8D95-EF0E2EA6F3D8}">
      <dgm:prSet/>
      <dgm:spPr/>
      <dgm:t>
        <a:bodyPr/>
        <a:lstStyle/>
        <a:p>
          <a:pPr>
            <a:lnSpc>
              <a:spcPct val="100000"/>
            </a:lnSpc>
          </a:pPr>
          <a:endParaRPr lang="en-US" altLang="zh-CN" sz="1400"/>
        </a:p>
      </dgm:t>
    </dgm:pt>
    <dgm:pt modelId="{084D7DF0-4A5A-EC4C-82D0-CF8FD651994D}" type="sibTrans" cxnId="{9E84F955-485B-7A48-8D95-EF0E2EA6F3D8}">
      <dgm:prSet/>
      <dgm:spPr/>
      <dgm:t>
        <a:bodyPr/>
        <a:lstStyle/>
        <a:p>
          <a:pPr>
            <a:lnSpc>
              <a:spcPct val="100000"/>
            </a:lnSpc>
          </a:pPr>
          <a:endParaRPr lang="en-US" altLang="zh-CN" sz="1400"/>
        </a:p>
      </dgm:t>
    </dgm:pt>
    <dgm:pt modelId="{0C4A9ABB-08E4-7C4A-B356-C2D3349904EA}" type="pres">
      <dgm:prSet presAssocID="{ED4E3643-2D0E-5042-B652-390587DD7E2C}" presName="Name0" presStyleCnt="0">
        <dgm:presLayoutVars>
          <dgm:dir/>
          <dgm:resizeHandles val="exact"/>
        </dgm:presLayoutVars>
      </dgm:prSet>
      <dgm:spPr/>
    </dgm:pt>
    <dgm:pt modelId="{686A67F4-9141-2241-81E0-5F67A0AA910E}" type="pres">
      <dgm:prSet presAssocID="{0A496D52-AF3A-0444-977E-58198A936CEB}" presName="parTxOnly" presStyleLbl="node1" presStyleIdx="0" presStyleCnt="5" custLinFactNeighborX="-25340" custLinFactNeighborY="2920">
        <dgm:presLayoutVars>
          <dgm:bulletEnabled val="1"/>
        </dgm:presLayoutVars>
      </dgm:prSet>
      <dgm:spPr/>
    </dgm:pt>
    <dgm:pt modelId="{251DBB26-ECD8-D74E-B245-69E468D509B8}" type="pres">
      <dgm:prSet presAssocID="{933C779F-CEDC-1F4F-ADB7-75FCEE91C71A}" presName="parSpace" presStyleCnt="0"/>
      <dgm:spPr/>
    </dgm:pt>
    <dgm:pt modelId="{256754DB-1C51-FE48-A64B-0890F4BED6AA}" type="pres">
      <dgm:prSet presAssocID="{34FB1212-F089-104A-8148-E8464C6D748A}" presName="parTxOnly" presStyleLbl="node1" presStyleIdx="1" presStyleCnt="5">
        <dgm:presLayoutVars>
          <dgm:bulletEnabled val="1"/>
        </dgm:presLayoutVars>
      </dgm:prSet>
      <dgm:spPr/>
    </dgm:pt>
    <dgm:pt modelId="{497208A6-42EB-1446-972E-86C225281614}" type="pres">
      <dgm:prSet presAssocID="{9650557C-854F-FD4B-AEC0-80CA16506C99}" presName="parSpace" presStyleCnt="0"/>
      <dgm:spPr/>
    </dgm:pt>
    <dgm:pt modelId="{7E95FBCA-AB53-9046-B77A-55731FC721A3}" type="pres">
      <dgm:prSet presAssocID="{B975EDD5-2347-424B-95EF-EC0C26A4A2AE}" presName="parTxOnly" presStyleLbl="node1" presStyleIdx="2" presStyleCnt="5">
        <dgm:presLayoutVars>
          <dgm:bulletEnabled val="1"/>
        </dgm:presLayoutVars>
      </dgm:prSet>
      <dgm:spPr/>
    </dgm:pt>
    <dgm:pt modelId="{023ACC9E-1BDC-CB4B-AAB4-A9131029AA4C}" type="pres">
      <dgm:prSet presAssocID="{96177161-D06F-7B41-966A-D2513999355D}" presName="parSpace" presStyleCnt="0"/>
      <dgm:spPr/>
    </dgm:pt>
    <dgm:pt modelId="{E6E81FD8-0149-D74D-80EA-2D1B4E4E5646}" type="pres">
      <dgm:prSet presAssocID="{CDAF16D4-FFB3-E744-8392-3603D9E04A1E}" presName="parTxOnly" presStyleLbl="node1" presStyleIdx="3" presStyleCnt="5">
        <dgm:presLayoutVars>
          <dgm:bulletEnabled val="1"/>
        </dgm:presLayoutVars>
      </dgm:prSet>
      <dgm:spPr/>
    </dgm:pt>
    <dgm:pt modelId="{924327A9-724E-4244-A0BA-AA97F186269F}" type="pres">
      <dgm:prSet presAssocID="{25E0563F-8BCB-0C4D-9F42-159DBE798DE6}" presName="parSpace" presStyleCnt="0"/>
      <dgm:spPr/>
    </dgm:pt>
    <dgm:pt modelId="{A34BF4A4-321C-C44A-A7E0-FB7D2FBFFCEF}" type="pres">
      <dgm:prSet presAssocID="{0A26C010-7DD8-6141-A7A1-60F4FDCFFF2E}" presName="parTxOnly" presStyleLbl="node1" presStyleIdx="4" presStyleCnt="5">
        <dgm:presLayoutVars>
          <dgm:bulletEnabled val="1"/>
        </dgm:presLayoutVars>
      </dgm:prSet>
      <dgm:spPr/>
    </dgm:pt>
  </dgm:ptLst>
  <dgm:cxnLst>
    <dgm:cxn modelId="{C5E57002-21C6-E34A-8780-A99E6C52FF43}" srcId="{ED4E3643-2D0E-5042-B652-390587DD7E2C}" destId="{B975EDD5-2347-424B-95EF-EC0C26A4A2AE}" srcOrd="2" destOrd="0" parTransId="{531F82EF-9016-3B44-A538-019E1E7FB29B}" sibTransId="{96177161-D06F-7B41-966A-D2513999355D}"/>
    <dgm:cxn modelId="{ECC3E10D-231C-A342-AB6E-30B5DBCA68B0}" srcId="{ED4E3643-2D0E-5042-B652-390587DD7E2C}" destId="{34FB1212-F089-104A-8148-E8464C6D748A}" srcOrd="1" destOrd="0" parTransId="{B6ABD533-A880-444A-9535-12DF84D49129}" sibTransId="{9650557C-854F-FD4B-AEC0-80CA16506C99}"/>
    <dgm:cxn modelId="{42415518-EE64-7D4E-A218-D5E8082284F4}" type="presOf" srcId="{0A26C010-7DD8-6141-A7A1-60F4FDCFFF2E}" destId="{A34BF4A4-321C-C44A-A7E0-FB7D2FBFFCEF}" srcOrd="0" destOrd="0" presId="urn:microsoft.com/office/officeart/2005/8/layout/hChevron3"/>
    <dgm:cxn modelId="{84E56C2D-7A9C-B048-B6B6-894CC2A8F776}" type="presOf" srcId="{ED4E3643-2D0E-5042-B652-390587DD7E2C}" destId="{0C4A9ABB-08E4-7C4A-B356-C2D3349904EA}" srcOrd="0" destOrd="0" presId="urn:microsoft.com/office/officeart/2005/8/layout/hChevron3"/>
    <dgm:cxn modelId="{591CAA3F-4FEA-8945-A678-6320580ED027}" type="presOf" srcId="{CDAF16D4-FFB3-E744-8392-3603D9E04A1E}" destId="{E6E81FD8-0149-D74D-80EA-2D1B4E4E5646}" srcOrd="0" destOrd="0" presId="urn:microsoft.com/office/officeart/2005/8/layout/hChevron3"/>
    <dgm:cxn modelId="{159C255E-3260-364A-B03B-D9AB4FE577EA}" type="presOf" srcId="{B975EDD5-2347-424B-95EF-EC0C26A4A2AE}" destId="{7E95FBCA-AB53-9046-B77A-55731FC721A3}" srcOrd="0" destOrd="0" presId="urn:microsoft.com/office/officeart/2005/8/layout/hChevron3"/>
    <dgm:cxn modelId="{9E84F955-485B-7A48-8D95-EF0E2EA6F3D8}" srcId="{ED4E3643-2D0E-5042-B652-390587DD7E2C}" destId="{0A26C010-7DD8-6141-A7A1-60F4FDCFFF2E}" srcOrd="4" destOrd="0" parTransId="{BD93BC7E-4F6B-374C-9416-F05C7B472AFA}" sibTransId="{084D7DF0-4A5A-EC4C-82D0-CF8FD651994D}"/>
    <dgm:cxn modelId="{44F86EAB-B1AD-FC42-BD9C-17196F8EBE6B}" srcId="{ED4E3643-2D0E-5042-B652-390587DD7E2C}" destId="{0A496D52-AF3A-0444-977E-58198A936CEB}" srcOrd="0" destOrd="0" parTransId="{C369CFBA-FA9A-BA48-9391-A4CAD97D341A}" sibTransId="{933C779F-CEDC-1F4F-ADB7-75FCEE91C71A}"/>
    <dgm:cxn modelId="{308166E7-C999-8143-B370-33ED81EC84E3}" type="presOf" srcId="{0A496D52-AF3A-0444-977E-58198A936CEB}" destId="{686A67F4-9141-2241-81E0-5F67A0AA910E}" srcOrd="0" destOrd="0" presId="urn:microsoft.com/office/officeart/2005/8/layout/hChevron3"/>
    <dgm:cxn modelId="{5E9C2DE9-6D8D-BD4E-A102-72BBE85D72E9}" srcId="{ED4E3643-2D0E-5042-B652-390587DD7E2C}" destId="{CDAF16D4-FFB3-E744-8392-3603D9E04A1E}" srcOrd="3" destOrd="0" parTransId="{8C977B39-4C32-0444-985B-DB4091CE4202}" sibTransId="{25E0563F-8BCB-0C4D-9F42-159DBE798DE6}"/>
    <dgm:cxn modelId="{7774D0F8-25CD-6740-B260-58AB7CE6D714}" type="presOf" srcId="{34FB1212-F089-104A-8148-E8464C6D748A}" destId="{256754DB-1C51-FE48-A64B-0890F4BED6AA}" srcOrd="0" destOrd="0" presId="urn:microsoft.com/office/officeart/2005/8/layout/hChevron3"/>
    <dgm:cxn modelId="{4EDD112D-023F-2746-ABD9-E0CF23782435}" type="presParOf" srcId="{0C4A9ABB-08E4-7C4A-B356-C2D3349904EA}" destId="{686A67F4-9141-2241-81E0-5F67A0AA910E}" srcOrd="0" destOrd="0" presId="urn:microsoft.com/office/officeart/2005/8/layout/hChevron3"/>
    <dgm:cxn modelId="{1E61A75B-4001-014E-9E22-90269C3F6AFC}" type="presParOf" srcId="{0C4A9ABB-08E4-7C4A-B356-C2D3349904EA}" destId="{251DBB26-ECD8-D74E-B245-69E468D509B8}" srcOrd="1" destOrd="0" presId="urn:microsoft.com/office/officeart/2005/8/layout/hChevron3"/>
    <dgm:cxn modelId="{54F66905-C2D1-494C-818A-01B75F2E9ED4}" type="presParOf" srcId="{0C4A9ABB-08E4-7C4A-B356-C2D3349904EA}" destId="{256754DB-1C51-FE48-A64B-0890F4BED6AA}" srcOrd="2" destOrd="0" presId="urn:microsoft.com/office/officeart/2005/8/layout/hChevron3"/>
    <dgm:cxn modelId="{8905EF3A-17A7-F14C-BEC2-5C0A4D3E02F1}" type="presParOf" srcId="{0C4A9ABB-08E4-7C4A-B356-C2D3349904EA}" destId="{497208A6-42EB-1446-972E-86C225281614}" srcOrd="3" destOrd="0" presId="urn:microsoft.com/office/officeart/2005/8/layout/hChevron3"/>
    <dgm:cxn modelId="{7D9D2A1C-C048-AA4C-8C60-F4A10EC4850A}" type="presParOf" srcId="{0C4A9ABB-08E4-7C4A-B356-C2D3349904EA}" destId="{7E95FBCA-AB53-9046-B77A-55731FC721A3}" srcOrd="4" destOrd="0" presId="urn:microsoft.com/office/officeart/2005/8/layout/hChevron3"/>
    <dgm:cxn modelId="{EF529EFA-BDB9-4843-8120-4827991A1AF3}" type="presParOf" srcId="{0C4A9ABB-08E4-7C4A-B356-C2D3349904EA}" destId="{023ACC9E-1BDC-CB4B-AAB4-A9131029AA4C}" srcOrd="5" destOrd="0" presId="urn:microsoft.com/office/officeart/2005/8/layout/hChevron3"/>
    <dgm:cxn modelId="{8A4A925D-D1E8-9F4A-8E03-C0055D8B661B}" type="presParOf" srcId="{0C4A9ABB-08E4-7C4A-B356-C2D3349904EA}" destId="{E6E81FD8-0149-D74D-80EA-2D1B4E4E5646}" srcOrd="6" destOrd="0" presId="urn:microsoft.com/office/officeart/2005/8/layout/hChevron3"/>
    <dgm:cxn modelId="{A2A540D8-74EC-BE44-B320-ED6D9C389C07}" type="presParOf" srcId="{0C4A9ABB-08E4-7C4A-B356-C2D3349904EA}" destId="{924327A9-724E-4244-A0BA-AA97F186269F}" srcOrd="7" destOrd="0" presId="urn:microsoft.com/office/officeart/2005/8/layout/hChevron3"/>
    <dgm:cxn modelId="{868256EC-B9A8-7941-BEEC-DA865D740278}" type="presParOf" srcId="{0C4A9ABB-08E4-7C4A-B356-C2D3349904EA}" destId="{A34BF4A4-321C-C44A-A7E0-FB7D2FBFFCEF}"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5391A9-ED1A-C742-B227-13D2AE9D46C8}"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US"/>
        </a:p>
      </dgm:t>
    </dgm:pt>
    <dgm:pt modelId="{B78573E9-998C-B040-A8E2-E6030A06BBD0}">
      <dgm:prSet phldrT="[Text]"/>
      <dgm:spPr/>
      <dgm:t>
        <a:bodyPr/>
        <a:lstStyle/>
        <a:p>
          <a:r>
            <a:rPr lang="en-US" b="1"/>
            <a:t>Application DR </a:t>
          </a:r>
          <a:r>
            <a:rPr lang="en-US" b="1" dirty="0"/>
            <a:t>Requirements</a:t>
          </a:r>
        </a:p>
      </dgm:t>
    </dgm:pt>
    <dgm:pt modelId="{8BB6C559-FA9C-FB45-A5B0-1AC85B58C656}" type="parTrans" cxnId="{00AF23BB-1DAE-944D-9CDD-521C6AA77552}">
      <dgm:prSet/>
      <dgm:spPr/>
      <dgm:t>
        <a:bodyPr/>
        <a:lstStyle/>
        <a:p>
          <a:endParaRPr lang="en-US"/>
        </a:p>
      </dgm:t>
    </dgm:pt>
    <dgm:pt modelId="{33691A34-0F98-DD49-A1DF-2445B3068061}" type="sibTrans" cxnId="{00AF23BB-1DAE-944D-9CDD-521C6AA77552}">
      <dgm:prSet/>
      <dgm:spPr/>
      <dgm:t>
        <a:bodyPr/>
        <a:lstStyle/>
        <a:p>
          <a:endParaRPr lang="en-US"/>
        </a:p>
      </dgm:t>
    </dgm:pt>
    <dgm:pt modelId="{7E1DB4FC-96A1-3441-9F7C-7594833169A1}">
      <dgm:prSet phldrT="[Text]"/>
      <dgm:spPr>
        <a:solidFill>
          <a:schemeClr val="accent5"/>
        </a:solidFill>
      </dgm:spPr>
      <dgm:t>
        <a:bodyPr/>
        <a:lstStyle/>
        <a:p>
          <a:r>
            <a:rPr lang="en-US" dirty="0"/>
            <a:t>App Granularity</a:t>
          </a:r>
        </a:p>
      </dgm:t>
    </dgm:pt>
    <dgm:pt modelId="{C4BEA04A-4D01-3C4B-A48B-68C471A0727E}" type="parTrans" cxnId="{EBAE2E11-62D3-2E43-AE39-979E170626B3}">
      <dgm:prSet/>
      <dgm:spPr/>
      <dgm:t>
        <a:bodyPr/>
        <a:lstStyle/>
        <a:p>
          <a:endParaRPr lang="en-US"/>
        </a:p>
      </dgm:t>
    </dgm:pt>
    <dgm:pt modelId="{F6071F80-7BE9-F449-852F-E3D7D288381E}" type="sibTrans" cxnId="{EBAE2E11-62D3-2E43-AE39-979E170626B3}">
      <dgm:prSet/>
      <dgm:spPr/>
      <dgm:t>
        <a:bodyPr/>
        <a:lstStyle/>
        <a:p>
          <a:endParaRPr lang="en-US"/>
        </a:p>
      </dgm:t>
    </dgm:pt>
    <dgm:pt modelId="{53C5EDC0-D4AC-8049-B63D-042C93C887CE}">
      <dgm:prSet phldrT="[Text]"/>
      <dgm:spPr>
        <a:solidFill>
          <a:schemeClr val="accent5">
            <a:lumMod val="75000"/>
          </a:schemeClr>
        </a:solidFill>
      </dgm:spPr>
      <dgm:t>
        <a:bodyPr/>
        <a:lstStyle/>
        <a:p>
          <a:r>
            <a:rPr lang="en-US" dirty="0"/>
            <a:t>App Consistency</a:t>
          </a:r>
        </a:p>
      </dgm:t>
    </dgm:pt>
    <dgm:pt modelId="{51047078-D7D2-8345-A9BB-38F1A2977D31}" type="parTrans" cxnId="{A1DD1412-E641-194F-AE4F-BDBB9D8B5422}">
      <dgm:prSet/>
      <dgm:spPr/>
      <dgm:t>
        <a:bodyPr/>
        <a:lstStyle/>
        <a:p>
          <a:endParaRPr lang="en-US"/>
        </a:p>
      </dgm:t>
    </dgm:pt>
    <dgm:pt modelId="{288112A8-24EF-594A-A322-E6A0025597A9}" type="sibTrans" cxnId="{A1DD1412-E641-194F-AE4F-BDBB9D8B5422}">
      <dgm:prSet/>
      <dgm:spPr/>
      <dgm:t>
        <a:bodyPr/>
        <a:lstStyle/>
        <a:p>
          <a:endParaRPr lang="en-US"/>
        </a:p>
      </dgm:t>
    </dgm:pt>
    <dgm:pt modelId="{6278AB41-3A85-FE4D-9892-9B9A9E590F61}">
      <dgm:prSet phldrT="[Text]"/>
      <dgm:spPr>
        <a:solidFill>
          <a:srgbClr val="92D050"/>
        </a:solidFill>
      </dgm:spPr>
      <dgm:t>
        <a:bodyPr/>
        <a:lstStyle/>
        <a:p>
          <a:r>
            <a:rPr lang="en-US" dirty="0"/>
            <a:t>Namespace Aware</a:t>
          </a:r>
        </a:p>
      </dgm:t>
    </dgm:pt>
    <dgm:pt modelId="{D4DB6F60-0241-8341-9C52-5DF7BFE41998}" type="parTrans" cxnId="{BFF03AB4-F750-4648-BED4-4C4AEF70079E}">
      <dgm:prSet/>
      <dgm:spPr/>
      <dgm:t>
        <a:bodyPr/>
        <a:lstStyle/>
        <a:p>
          <a:endParaRPr lang="en-US"/>
        </a:p>
      </dgm:t>
    </dgm:pt>
    <dgm:pt modelId="{9D116426-5A7F-2B43-8B51-31AE52FA5011}" type="sibTrans" cxnId="{BFF03AB4-F750-4648-BED4-4C4AEF70079E}">
      <dgm:prSet/>
      <dgm:spPr/>
      <dgm:t>
        <a:bodyPr/>
        <a:lstStyle/>
        <a:p>
          <a:endParaRPr lang="en-US"/>
        </a:p>
      </dgm:t>
    </dgm:pt>
    <dgm:pt modelId="{AC37B2A7-8774-304E-86A6-3BE7E1284359}">
      <dgm:prSet phldrT="[Text]"/>
      <dgm:spPr>
        <a:solidFill>
          <a:srgbClr val="00B0F0"/>
        </a:solidFill>
      </dgm:spPr>
      <dgm:t>
        <a:bodyPr/>
        <a:lstStyle/>
        <a:p>
          <a:r>
            <a:rPr lang="en-US" dirty="0"/>
            <a:t>Low RPO, RTO</a:t>
          </a:r>
        </a:p>
      </dgm:t>
    </dgm:pt>
    <dgm:pt modelId="{EA777163-84B3-AE4A-AF65-3ED83F89EEFF}" type="parTrans" cxnId="{C135861A-E7C5-EA41-896C-74857629B956}">
      <dgm:prSet/>
      <dgm:spPr/>
      <dgm:t>
        <a:bodyPr/>
        <a:lstStyle/>
        <a:p>
          <a:endParaRPr lang="en-US"/>
        </a:p>
      </dgm:t>
    </dgm:pt>
    <dgm:pt modelId="{EA81A622-64B4-3740-8534-34D476146E7E}" type="sibTrans" cxnId="{C135861A-E7C5-EA41-896C-74857629B956}">
      <dgm:prSet/>
      <dgm:spPr/>
      <dgm:t>
        <a:bodyPr/>
        <a:lstStyle/>
        <a:p>
          <a:endParaRPr lang="en-US"/>
        </a:p>
      </dgm:t>
    </dgm:pt>
    <dgm:pt modelId="{6CC89C8D-A2ED-FC48-BA0D-5D40E24B464E}">
      <dgm:prSet phldrT="[Text]"/>
      <dgm:spPr>
        <a:solidFill>
          <a:schemeClr val="accent1">
            <a:lumMod val="60000"/>
            <a:lumOff val="40000"/>
          </a:schemeClr>
        </a:solidFill>
      </dgm:spPr>
      <dgm:t>
        <a:bodyPr/>
        <a:lstStyle/>
        <a:p>
          <a:r>
            <a:rPr lang="en-US" dirty="0"/>
            <a:t>Automation</a:t>
          </a:r>
        </a:p>
      </dgm:t>
    </dgm:pt>
    <dgm:pt modelId="{3C72AE2B-8FE8-7043-9161-C53A2EE89A27}" type="parTrans" cxnId="{737E0788-0A3E-5D42-99CF-334F0BA4E313}">
      <dgm:prSet/>
      <dgm:spPr/>
      <dgm:t>
        <a:bodyPr/>
        <a:lstStyle/>
        <a:p>
          <a:endParaRPr lang="en-US"/>
        </a:p>
      </dgm:t>
    </dgm:pt>
    <dgm:pt modelId="{D056C404-58F2-7B42-9028-26BD6CC52181}" type="sibTrans" cxnId="{737E0788-0A3E-5D42-99CF-334F0BA4E313}">
      <dgm:prSet/>
      <dgm:spPr/>
      <dgm:t>
        <a:bodyPr/>
        <a:lstStyle/>
        <a:p>
          <a:endParaRPr lang="en-US"/>
        </a:p>
      </dgm:t>
    </dgm:pt>
    <dgm:pt modelId="{A9B3BD81-0615-B640-B857-2602F574D64A}">
      <dgm:prSet phldrT="[Text]"/>
      <dgm:spPr>
        <a:solidFill>
          <a:schemeClr val="tx1">
            <a:lumMod val="40000"/>
            <a:lumOff val="60000"/>
          </a:schemeClr>
        </a:solidFill>
      </dgm:spPr>
      <dgm:t>
        <a:bodyPr/>
        <a:lstStyle/>
        <a:p>
          <a:r>
            <a:rPr lang="en-US" dirty="0"/>
            <a:t>Multi-Clouds</a:t>
          </a:r>
        </a:p>
      </dgm:t>
    </dgm:pt>
    <dgm:pt modelId="{FBA43D7F-B1AB-3A4B-B07C-73A7A0F139C2}" type="parTrans" cxnId="{244A30E9-144B-4F41-AC21-302FD5CF25EC}">
      <dgm:prSet/>
      <dgm:spPr/>
      <dgm:t>
        <a:bodyPr/>
        <a:lstStyle/>
        <a:p>
          <a:endParaRPr lang="en-US"/>
        </a:p>
      </dgm:t>
    </dgm:pt>
    <dgm:pt modelId="{B8A10CFB-1E1E-8C4C-95AA-57D70CA800FF}" type="sibTrans" cxnId="{244A30E9-144B-4F41-AC21-302FD5CF25EC}">
      <dgm:prSet/>
      <dgm:spPr/>
      <dgm:t>
        <a:bodyPr/>
        <a:lstStyle/>
        <a:p>
          <a:endParaRPr lang="en-US"/>
        </a:p>
      </dgm:t>
    </dgm:pt>
    <dgm:pt modelId="{7ABE6626-9158-D54B-B8BE-0D69402EA02F}" type="pres">
      <dgm:prSet presAssocID="{795391A9-ED1A-C742-B227-13D2AE9D46C8}" presName="Name0" presStyleCnt="0">
        <dgm:presLayoutVars>
          <dgm:chMax val="1"/>
          <dgm:dir/>
          <dgm:animLvl val="ctr"/>
          <dgm:resizeHandles val="exact"/>
        </dgm:presLayoutVars>
      </dgm:prSet>
      <dgm:spPr/>
    </dgm:pt>
    <dgm:pt modelId="{624A156C-34B8-B54D-9F16-5CB27E753955}" type="pres">
      <dgm:prSet presAssocID="{B78573E9-998C-B040-A8E2-E6030A06BBD0}" presName="centerShape" presStyleLbl="node0" presStyleIdx="0" presStyleCnt="1"/>
      <dgm:spPr/>
    </dgm:pt>
    <dgm:pt modelId="{E89DCAA3-E02E-7342-A6F8-85CB05E61532}" type="pres">
      <dgm:prSet presAssocID="{C4BEA04A-4D01-3C4B-A48B-68C471A0727E}" presName="parTrans" presStyleLbl="sibTrans2D1" presStyleIdx="0" presStyleCnt="6"/>
      <dgm:spPr/>
    </dgm:pt>
    <dgm:pt modelId="{C8519EE5-6A06-EF40-A8E3-0D4914F1DA86}" type="pres">
      <dgm:prSet presAssocID="{C4BEA04A-4D01-3C4B-A48B-68C471A0727E}" presName="connectorText" presStyleLbl="sibTrans2D1" presStyleIdx="0" presStyleCnt="6"/>
      <dgm:spPr/>
    </dgm:pt>
    <dgm:pt modelId="{6DB64CEF-001B-F149-AE2B-9DD74FE3FFCD}" type="pres">
      <dgm:prSet presAssocID="{7E1DB4FC-96A1-3441-9F7C-7594833169A1}" presName="node" presStyleLbl="node1" presStyleIdx="0" presStyleCnt="6">
        <dgm:presLayoutVars>
          <dgm:bulletEnabled val="1"/>
        </dgm:presLayoutVars>
      </dgm:prSet>
      <dgm:spPr/>
    </dgm:pt>
    <dgm:pt modelId="{2CE63E97-39CF-8649-AD34-D16E21565638}" type="pres">
      <dgm:prSet presAssocID="{51047078-D7D2-8345-A9BB-38F1A2977D31}" presName="parTrans" presStyleLbl="sibTrans2D1" presStyleIdx="1" presStyleCnt="6"/>
      <dgm:spPr/>
    </dgm:pt>
    <dgm:pt modelId="{CF1CA9BC-B5B0-B149-8FB8-E5BB5B1C648D}" type="pres">
      <dgm:prSet presAssocID="{51047078-D7D2-8345-A9BB-38F1A2977D31}" presName="connectorText" presStyleLbl="sibTrans2D1" presStyleIdx="1" presStyleCnt="6"/>
      <dgm:spPr/>
    </dgm:pt>
    <dgm:pt modelId="{8113F8DD-F0A6-7D49-A0ED-ED8EAE5F85FE}" type="pres">
      <dgm:prSet presAssocID="{53C5EDC0-D4AC-8049-B63D-042C93C887CE}" presName="node" presStyleLbl="node1" presStyleIdx="1" presStyleCnt="6">
        <dgm:presLayoutVars>
          <dgm:bulletEnabled val="1"/>
        </dgm:presLayoutVars>
      </dgm:prSet>
      <dgm:spPr/>
    </dgm:pt>
    <dgm:pt modelId="{5C784439-2236-C142-BD8B-D33E95E4B3A5}" type="pres">
      <dgm:prSet presAssocID="{D4DB6F60-0241-8341-9C52-5DF7BFE41998}" presName="parTrans" presStyleLbl="sibTrans2D1" presStyleIdx="2" presStyleCnt="6"/>
      <dgm:spPr/>
    </dgm:pt>
    <dgm:pt modelId="{1FFD912C-3238-4244-8CE9-C9A247781E33}" type="pres">
      <dgm:prSet presAssocID="{D4DB6F60-0241-8341-9C52-5DF7BFE41998}" presName="connectorText" presStyleLbl="sibTrans2D1" presStyleIdx="2" presStyleCnt="6"/>
      <dgm:spPr/>
    </dgm:pt>
    <dgm:pt modelId="{20A56A02-F6D8-564F-A71D-CB19DE84EFF4}" type="pres">
      <dgm:prSet presAssocID="{6278AB41-3A85-FE4D-9892-9B9A9E590F61}" presName="node" presStyleLbl="node1" presStyleIdx="2" presStyleCnt="6">
        <dgm:presLayoutVars>
          <dgm:bulletEnabled val="1"/>
        </dgm:presLayoutVars>
      </dgm:prSet>
      <dgm:spPr/>
    </dgm:pt>
    <dgm:pt modelId="{55D709D2-B8B8-4D47-880B-69046641C424}" type="pres">
      <dgm:prSet presAssocID="{EA777163-84B3-AE4A-AF65-3ED83F89EEFF}" presName="parTrans" presStyleLbl="sibTrans2D1" presStyleIdx="3" presStyleCnt="6"/>
      <dgm:spPr/>
    </dgm:pt>
    <dgm:pt modelId="{833033CB-FE4F-3240-93AB-A4FDCE7A6D60}" type="pres">
      <dgm:prSet presAssocID="{EA777163-84B3-AE4A-AF65-3ED83F89EEFF}" presName="connectorText" presStyleLbl="sibTrans2D1" presStyleIdx="3" presStyleCnt="6"/>
      <dgm:spPr/>
    </dgm:pt>
    <dgm:pt modelId="{428D729D-AF87-3A43-A698-F108F9AD8AF1}" type="pres">
      <dgm:prSet presAssocID="{AC37B2A7-8774-304E-86A6-3BE7E1284359}" presName="node" presStyleLbl="node1" presStyleIdx="3" presStyleCnt="6">
        <dgm:presLayoutVars>
          <dgm:bulletEnabled val="1"/>
        </dgm:presLayoutVars>
      </dgm:prSet>
      <dgm:spPr/>
    </dgm:pt>
    <dgm:pt modelId="{F9A3AB55-1885-A248-957A-3CC2C26B008A}" type="pres">
      <dgm:prSet presAssocID="{3C72AE2B-8FE8-7043-9161-C53A2EE89A27}" presName="parTrans" presStyleLbl="sibTrans2D1" presStyleIdx="4" presStyleCnt="6"/>
      <dgm:spPr/>
    </dgm:pt>
    <dgm:pt modelId="{4703F04B-6D00-2F4A-BB55-E25CFDDAF2E4}" type="pres">
      <dgm:prSet presAssocID="{3C72AE2B-8FE8-7043-9161-C53A2EE89A27}" presName="connectorText" presStyleLbl="sibTrans2D1" presStyleIdx="4" presStyleCnt="6"/>
      <dgm:spPr/>
    </dgm:pt>
    <dgm:pt modelId="{C87DD439-CE12-B84F-BA1F-523730E2A957}" type="pres">
      <dgm:prSet presAssocID="{6CC89C8D-A2ED-FC48-BA0D-5D40E24B464E}" presName="node" presStyleLbl="node1" presStyleIdx="4" presStyleCnt="6">
        <dgm:presLayoutVars>
          <dgm:bulletEnabled val="1"/>
        </dgm:presLayoutVars>
      </dgm:prSet>
      <dgm:spPr/>
    </dgm:pt>
    <dgm:pt modelId="{FEE9931F-FEC5-1447-B744-BD16C41917FD}" type="pres">
      <dgm:prSet presAssocID="{FBA43D7F-B1AB-3A4B-B07C-73A7A0F139C2}" presName="parTrans" presStyleLbl="sibTrans2D1" presStyleIdx="5" presStyleCnt="6"/>
      <dgm:spPr/>
    </dgm:pt>
    <dgm:pt modelId="{CE25EBB6-57F6-674D-BE1B-6B10E326D0D0}" type="pres">
      <dgm:prSet presAssocID="{FBA43D7F-B1AB-3A4B-B07C-73A7A0F139C2}" presName="connectorText" presStyleLbl="sibTrans2D1" presStyleIdx="5" presStyleCnt="6"/>
      <dgm:spPr/>
    </dgm:pt>
    <dgm:pt modelId="{F6850614-5751-FE43-A2A5-00C31F0185BB}" type="pres">
      <dgm:prSet presAssocID="{A9B3BD81-0615-B640-B857-2602F574D64A}" presName="node" presStyleLbl="node1" presStyleIdx="5" presStyleCnt="6">
        <dgm:presLayoutVars>
          <dgm:bulletEnabled val="1"/>
        </dgm:presLayoutVars>
      </dgm:prSet>
      <dgm:spPr/>
    </dgm:pt>
  </dgm:ptLst>
  <dgm:cxnLst>
    <dgm:cxn modelId="{EBAE2E11-62D3-2E43-AE39-979E170626B3}" srcId="{B78573E9-998C-B040-A8E2-E6030A06BBD0}" destId="{7E1DB4FC-96A1-3441-9F7C-7594833169A1}" srcOrd="0" destOrd="0" parTransId="{C4BEA04A-4D01-3C4B-A48B-68C471A0727E}" sibTransId="{F6071F80-7BE9-F449-852F-E3D7D288381E}"/>
    <dgm:cxn modelId="{A1DD1412-E641-194F-AE4F-BDBB9D8B5422}" srcId="{B78573E9-998C-B040-A8E2-E6030A06BBD0}" destId="{53C5EDC0-D4AC-8049-B63D-042C93C887CE}" srcOrd="1" destOrd="0" parTransId="{51047078-D7D2-8345-A9BB-38F1A2977D31}" sibTransId="{288112A8-24EF-594A-A322-E6A0025597A9}"/>
    <dgm:cxn modelId="{BC683E15-0146-4F48-A40B-81DBF716D1AF}" type="presOf" srcId="{EA777163-84B3-AE4A-AF65-3ED83F89EEFF}" destId="{55D709D2-B8B8-4D47-880B-69046641C424}" srcOrd="0" destOrd="0" presId="urn:microsoft.com/office/officeart/2005/8/layout/radial5"/>
    <dgm:cxn modelId="{C135861A-E7C5-EA41-896C-74857629B956}" srcId="{B78573E9-998C-B040-A8E2-E6030A06BBD0}" destId="{AC37B2A7-8774-304E-86A6-3BE7E1284359}" srcOrd="3" destOrd="0" parTransId="{EA777163-84B3-AE4A-AF65-3ED83F89EEFF}" sibTransId="{EA81A622-64B4-3740-8534-34D476146E7E}"/>
    <dgm:cxn modelId="{A35A661F-DE38-2147-82FA-9F555CF3889B}" type="presOf" srcId="{A9B3BD81-0615-B640-B857-2602F574D64A}" destId="{F6850614-5751-FE43-A2A5-00C31F0185BB}" srcOrd="0" destOrd="0" presId="urn:microsoft.com/office/officeart/2005/8/layout/radial5"/>
    <dgm:cxn modelId="{AA3B1C28-D320-0A47-AF7C-ABA4DAC3707E}" type="presOf" srcId="{D4DB6F60-0241-8341-9C52-5DF7BFE41998}" destId="{5C784439-2236-C142-BD8B-D33E95E4B3A5}" srcOrd="0" destOrd="0" presId="urn:microsoft.com/office/officeart/2005/8/layout/radial5"/>
    <dgm:cxn modelId="{7D9BBB5B-20D9-5B43-ABAB-02F17B8B001D}" type="presOf" srcId="{3C72AE2B-8FE8-7043-9161-C53A2EE89A27}" destId="{F9A3AB55-1885-A248-957A-3CC2C26B008A}" srcOrd="0" destOrd="0" presId="urn:microsoft.com/office/officeart/2005/8/layout/radial5"/>
    <dgm:cxn modelId="{5C3FCB5D-C4F1-9B4D-814D-C9C0CC7785B8}" type="presOf" srcId="{FBA43D7F-B1AB-3A4B-B07C-73A7A0F139C2}" destId="{FEE9931F-FEC5-1447-B744-BD16C41917FD}" srcOrd="0" destOrd="0" presId="urn:microsoft.com/office/officeart/2005/8/layout/radial5"/>
    <dgm:cxn modelId="{25485864-93CA-BB49-A72A-A8324BB95A75}" type="presOf" srcId="{AC37B2A7-8774-304E-86A6-3BE7E1284359}" destId="{428D729D-AF87-3A43-A698-F108F9AD8AF1}" srcOrd="0" destOrd="0" presId="urn:microsoft.com/office/officeart/2005/8/layout/radial5"/>
    <dgm:cxn modelId="{14736145-3C4A-1D4F-A0A0-11F3BD04C09E}" type="presOf" srcId="{D4DB6F60-0241-8341-9C52-5DF7BFE41998}" destId="{1FFD912C-3238-4244-8CE9-C9A247781E33}" srcOrd="1" destOrd="0" presId="urn:microsoft.com/office/officeart/2005/8/layout/radial5"/>
    <dgm:cxn modelId="{41CB546C-FB4B-DE44-9FAB-AEE41764141A}" type="presOf" srcId="{EA777163-84B3-AE4A-AF65-3ED83F89EEFF}" destId="{833033CB-FE4F-3240-93AB-A4FDCE7A6D60}" srcOrd="1" destOrd="0" presId="urn:microsoft.com/office/officeart/2005/8/layout/radial5"/>
    <dgm:cxn modelId="{30B99B78-4D33-DF4D-89D6-743B77EEFD8A}" type="presOf" srcId="{3C72AE2B-8FE8-7043-9161-C53A2EE89A27}" destId="{4703F04B-6D00-2F4A-BB55-E25CFDDAF2E4}" srcOrd="1" destOrd="0" presId="urn:microsoft.com/office/officeart/2005/8/layout/radial5"/>
    <dgm:cxn modelId="{94F2B887-6453-844E-8F0C-ED24BBF84951}" type="presOf" srcId="{51047078-D7D2-8345-A9BB-38F1A2977D31}" destId="{2CE63E97-39CF-8649-AD34-D16E21565638}" srcOrd="0" destOrd="0" presId="urn:microsoft.com/office/officeart/2005/8/layout/radial5"/>
    <dgm:cxn modelId="{737E0788-0A3E-5D42-99CF-334F0BA4E313}" srcId="{B78573E9-998C-B040-A8E2-E6030A06BBD0}" destId="{6CC89C8D-A2ED-FC48-BA0D-5D40E24B464E}" srcOrd="4" destOrd="0" parTransId="{3C72AE2B-8FE8-7043-9161-C53A2EE89A27}" sibTransId="{D056C404-58F2-7B42-9028-26BD6CC52181}"/>
    <dgm:cxn modelId="{93F0A488-B12B-F140-93D0-0C4D2E62CEE5}" type="presOf" srcId="{C4BEA04A-4D01-3C4B-A48B-68C471A0727E}" destId="{E89DCAA3-E02E-7342-A6F8-85CB05E61532}" srcOrd="0" destOrd="0" presId="urn:microsoft.com/office/officeart/2005/8/layout/radial5"/>
    <dgm:cxn modelId="{BE6EB989-7230-BF40-B293-5A198CE42CF2}" type="presOf" srcId="{7E1DB4FC-96A1-3441-9F7C-7594833169A1}" destId="{6DB64CEF-001B-F149-AE2B-9DD74FE3FFCD}" srcOrd="0" destOrd="0" presId="urn:microsoft.com/office/officeart/2005/8/layout/radial5"/>
    <dgm:cxn modelId="{1F049D8C-AE78-5A4A-8680-6967C697A3F9}" type="presOf" srcId="{C4BEA04A-4D01-3C4B-A48B-68C471A0727E}" destId="{C8519EE5-6A06-EF40-A8E3-0D4914F1DA86}" srcOrd="1" destOrd="0" presId="urn:microsoft.com/office/officeart/2005/8/layout/radial5"/>
    <dgm:cxn modelId="{E8669D93-6F4F-7949-A26F-26BCD46386EC}" type="presOf" srcId="{6CC89C8D-A2ED-FC48-BA0D-5D40E24B464E}" destId="{C87DD439-CE12-B84F-BA1F-523730E2A957}" srcOrd="0" destOrd="0" presId="urn:microsoft.com/office/officeart/2005/8/layout/radial5"/>
    <dgm:cxn modelId="{F452E39B-2BF8-9C47-858F-4B3BD3B47CC3}" type="presOf" srcId="{795391A9-ED1A-C742-B227-13D2AE9D46C8}" destId="{7ABE6626-9158-D54B-B8BE-0D69402EA02F}" srcOrd="0" destOrd="0" presId="urn:microsoft.com/office/officeart/2005/8/layout/radial5"/>
    <dgm:cxn modelId="{BFF03AB4-F750-4648-BED4-4C4AEF70079E}" srcId="{B78573E9-998C-B040-A8E2-E6030A06BBD0}" destId="{6278AB41-3A85-FE4D-9892-9B9A9E590F61}" srcOrd="2" destOrd="0" parTransId="{D4DB6F60-0241-8341-9C52-5DF7BFE41998}" sibTransId="{9D116426-5A7F-2B43-8B51-31AE52FA5011}"/>
    <dgm:cxn modelId="{00AF23BB-1DAE-944D-9CDD-521C6AA77552}" srcId="{795391A9-ED1A-C742-B227-13D2AE9D46C8}" destId="{B78573E9-998C-B040-A8E2-E6030A06BBD0}" srcOrd="0" destOrd="0" parTransId="{8BB6C559-FA9C-FB45-A5B0-1AC85B58C656}" sibTransId="{33691A34-0F98-DD49-A1DF-2445B3068061}"/>
    <dgm:cxn modelId="{7D65A2CC-EE18-A543-A042-6F3F8B40EFB1}" type="presOf" srcId="{6278AB41-3A85-FE4D-9892-9B9A9E590F61}" destId="{20A56A02-F6D8-564F-A71D-CB19DE84EFF4}" srcOrd="0" destOrd="0" presId="urn:microsoft.com/office/officeart/2005/8/layout/radial5"/>
    <dgm:cxn modelId="{9DBED5D3-7A10-514C-8FC0-21936C998CFB}" type="presOf" srcId="{FBA43D7F-B1AB-3A4B-B07C-73A7A0F139C2}" destId="{CE25EBB6-57F6-674D-BE1B-6B10E326D0D0}" srcOrd="1" destOrd="0" presId="urn:microsoft.com/office/officeart/2005/8/layout/radial5"/>
    <dgm:cxn modelId="{6869C2DC-BF72-8140-B0F3-64F3156D4672}" type="presOf" srcId="{B78573E9-998C-B040-A8E2-E6030A06BBD0}" destId="{624A156C-34B8-B54D-9F16-5CB27E753955}" srcOrd="0" destOrd="0" presId="urn:microsoft.com/office/officeart/2005/8/layout/radial5"/>
    <dgm:cxn modelId="{1C870EE0-85B5-2A46-BF21-CB9B22057222}" type="presOf" srcId="{53C5EDC0-D4AC-8049-B63D-042C93C887CE}" destId="{8113F8DD-F0A6-7D49-A0ED-ED8EAE5F85FE}" srcOrd="0" destOrd="0" presId="urn:microsoft.com/office/officeart/2005/8/layout/radial5"/>
    <dgm:cxn modelId="{FB37BDE4-5B00-364F-830A-DE8182F31085}" type="presOf" srcId="{51047078-D7D2-8345-A9BB-38F1A2977D31}" destId="{CF1CA9BC-B5B0-B149-8FB8-E5BB5B1C648D}" srcOrd="1" destOrd="0" presId="urn:microsoft.com/office/officeart/2005/8/layout/radial5"/>
    <dgm:cxn modelId="{244A30E9-144B-4F41-AC21-302FD5CF25EC}" srcId="{B78573E9-998C-B040-A8E2-E6030A06BBD0}" destId="{A9B3BD81-0615-B640-B857-2602F574D64A}" srcOrd="5" destOrd="0" parTransId="{FBA43D7F-B1AB-3A4B-B07C-73A7A0F139C2}" sibTransId="{B8A10CFB-1E1E-8C4C-95AA-57D70CA800FF}"/>
    <dgm:cxn modelId="{682974E0-E1E7-1945-BEA5-686E8A1293F9}" type="presParOf" srcId="{7ABE6626-9158-D54B-B8BE-0D69402EA02F}" destId="{624A156C-34B8-B54D-9F16-5CB27E753955}" srcOrd="0" destOrd="0" presId="urn:microsoft.com/office/officeart/2005/8/layout/radial5"/>
    <dgm:cxn modelId="{B034DF31-57B1-8D44-AEA6-E822424FB7F0}" type="presParOf" srcId="{7ABE6626-9158-D54B-B8BE-0D69402EA02F}" destId="{E89DCAA3-E02E-7342-A6F8-85CB05E61532}" srcOrd="1" destOrd="0" presId="urn:microsoft.com/office/officeart/2005/8/layout/radial5"/>
    <dgm:cxn modelId="{4F819149-BAE8-A544-BB37-9E3C0F9B81EA}" type="presParOf" srcId="{E89DCAA3-E02E-7342-A6F8-85CB05E61532}" destId="{C8519EE5-6A06-EF40-A8E3-0D4914F1DA86}" srcOrd="0" destOrd="0" presId="urn:microsoft.com/office/officeart/2005/8/layout/radial5"/>
    <dgm:cxn modelId="{BF00DD89-0068-BD45-8770-41973F051544}" type="presParOf" srcId="{7ABE6626-9158-D54B-B8BE-0D69402EA02F}" destId="{6DB64CEF-001B-F149-AE2B-9DD74FE3FFCD}" srcOrd="2" destOrd="0" presId="urn:microsoft.com/office/officeart/2005/8/layout/radial5"/>
    <dgm:cxn modelId="{E14D334A-5754-0C47-AB72-6B2B617E40AF}" type="presParOf" srcId="{7ABE6626-9158-D54B-B8BE-0D69402EA02F}" destId="{2CE63E97-39CF-8649-AD34-D16E21565638}" srcOrd="3" destOrd="0" presId="urn:microsoft.com/office/officeart/2005/8/layout/radial5"/>
    <dgm:cxn modelId="{5D823189-3C32-AD4F-8D74-D458039E76BE}" type="presParOf" srcId="{2CE63E97-39CF-8649-AD34-D16E21565638}" destId="{CF1CA9BC-B5B0-B149-8FB8-E5BB5B1C648D}" srcOrd="0" destOrd="0" presId="urn:microsoft.com/office/officeart/2005/8/layout/radial5"/>
    <dgm:cxn modelId="{B73DAC23-500E-D348-AE4C-6C51A111714F}" type="presParOf" srcId="{7ABE6626-9158-D54B-B8BE-0D69402EA02F}" destId="{8113F8DD-F0A6-7D49-A0ED-ED8EAE5F85FE}" srcOrd="4" destOrd="0" presId="urn:microsoft.com/office/officeart/2005/8/layout/radial5"/>
    <dgm:cxn modelId="{3DCB7E24-36CA-7149-94D9-A2ED27270A6C}" type="presParOf" srcId="{7ABE6626-9158-D54B-B8BE-0D69402EA02F}" destId="{5C784439-2236-C142-BD8B-D33E95E4B3A5}" srcOrd="5" destOrd="0" presId="urn:microsoft.com/office/officeart/2005/8/layout/radial5"/>
    <dgm:cxn modelId="{2C27617C-92BE-DE48-8E92-9CF60E27485A}" type="presParOf" srcId="{5C784439-2236-C142-BD8B-D33E95E4B3A5}" destId="{1FFD912C-3238-4244-8CE9-C9A247781E33}" srcOrd="0" destOrd="0" presId="urn:microsoft.com/office/officeart/2005/8/layout/radial5"/>
    <dgm:cxn modelId="{417BF10C-2F5F-2E41-8EC3-582880B8949B}" type="presParOf" srcId="{7ABE6626-9158-D54B-B8BE-0D69402EA02F}" destId="{20A56A02-F6D8-564F-A71D-CB19DE84EFF4}" srcOrd="6" destOrd="0" presId="urn:microsoft.com/office/officeart/2005/8/layout/radial5"/>
    <dgm:cxn modelId="{D723BBED-D51B-CF45-9942-ED1CF0015B41}" type="presParOf" srcId="{7ABE6626-9158-D54B-B8BE-0D69402EA02F}" destId="{55D709D2-B8B8-4D47-880B-69046641C424}" srcOrd="7" destOrd="0" presId="urn:microsoft.com/office/officeart/2005/8/layout/radial5"/>
    <dgm:cxn modelId="{9587A55D-217F-C14B-8454-E6A9314989D5}" type="presParOf" srcId="{55D709D2-B8B8-4D47-880B-69046641C424}" destId="{833033CB-FE4F-3240-93AB-A4FDCE7A6D60}" srcOrd="0" destOrd="0" presId="urn:microsoft.com/office/officeart/2005/8/layout/radial5"/>
    <dgm:cxn modelId="{B4BDD5B3-76AB-C940-8F7D-27D7BF679170}" type="presParOf" srcId="{7ABE6626-9158-D54B-B8BE-0D69402EA02F}" destId="{428D729D-AF87-3A43-A698-F108F9AD8AF1}" srcOrd="8" destOrd="0" presId="urn:microsoft.com/office/officeart/2005/8/layout/radial5"/>
    <dgm:cxn modelId="{826D76B9-B7E4-EA46-8644-803AA46E17E3}" type="presParOf" srcId="{7ABE6626-9158-D54B-B8BE-0D69402EA02F}" destId="{F9A3AB55-1885-A248-957A-3CC2C26B008A}" srcOrd="9" destOrd="0" presId="urn:microsoft.com/office/officeart/2005/8/layout/radial5"/>
    <dgm:cxn modelId="{AA8ACE89-8AA6-2D41-8DCA-C28499A5D35B}" type="presParOf" srcId="{F9A3AB55-1885-A248-957A-3CC2C26B008A}" destId="{4703F04B-6D00-2F4A-BB55-E25CFDDAF2E4}" srcOrd="0" destOrd="0" presId="urn:microsoft.com/office/officeart/2005/8/layout/radial5"/>
    <dgm:cxn modelId="{5D74413B-5187-944F-A200-CC10A7653B52}" type="presParOf" srcId="{7ABE6626-9158-D54B-B8BE-0D69402EA02F}" destId="{C87DD439-CE12-B84F-BA1F-523730E2A957}" srcOrd="10" destOrd="0" presId="urn:microsoft.com/office/officeart/2005/8/layout/radial5"/>
    <dgm:cxn modelId="{715ABBEE-840D-7142-BDE6-0EFE20E44072}" type="presParOf" srcId="{7ABE6626-9158-D54B-B8BE-0D69402EA02F}" destId="{FEE9931F-FEC5-1447-B744-BD16C41917FD}" srcOrd="11" destOrd="0" presId="urn:microsoft.com/office/officeart/2005/8/layout/radial5"/>
    <dgm:cxn modelId="{9F62D423-7A24-B043-9FD9-BB8A66A7AD8C}" type="presParOf" srcId="{FEE9931F-FEC5-1447-B744-BD16C41917FD}" destId="{CE25EBB6-57F6-674D-BE1B-6B10E326D0D0}" srcOrd="0" destOrd="0" presId="urn:microsoft.com/office/officeart/2005/8/layout/radial5"/>
    <dgm:cxn modelId="{F2507E07-7634-8C40-AAE2-17ACAFBE8204}" type="presParOf" srcId="{7ABE6626-9158-D54B-B8BE-0D69402EA02F}" destId="{F6850614-5751-FE43-A2A5-00C31F0185BB}"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4A483-D75B-1E4D-83B9-A89A0AC2DF1D}">
      <dsp:nvSpPr>
        <dsp:cNvPr id="0" name=""/>
        <dsp:cNvSpPr/>
      </dsp:nvSpPr>
      <dsp:spPr>
        <a:xfrm rot="5400000">
          <a:off x="4799541" y="86340"/>
          <a:ext cx="1307956" cy="1137922"/>
        </a:xfrm>
        <a:prstGeom prst="hexagon">
          <a:avLst>
            <a:gd name="adj" fmla="val 25000"/>
            <a:gd name="vf" fmla="val 11547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Resilient</a:t>
          </a:r>
          <a:endParaRPr lang="zh-CN" altLang="en-US" sz="1000" kern="1200" dirty="0"/>
        </a:p>
      </dsp:txBody>
      <dsp:txXfrm rot="-5400000">
        <a:off x="5061884" y="205146"/>
        <a:ext cx="783270" cy="900310"/>
      </dsp:txXfrm>
    </dsp:sp>
    <dsp:sp modelId="{D2B73329-3FE6-4646-A063-569582DF9CA0}">
      <dsp:nvSpPr>
        <dsp:cNvPr id="0" name=""/>
        <dsp:cNvSpPr/>
      </dsp:nvSpPr>
      <dsp:spPr>
        <a:xfrm>
          <a:off x="6057010" y="262914"/>
          <a:ext cx="1459679" cy="784774"/>
        </a:xfrm>
        <a:prstGeom prst="rect">
          <a:avLst/>
        </a:prstGeom>
        <a:noFill/>
        <a:ln>
          <a:noFill/>
        </a:ln>
        <a:effectLst/>
      </dsp:spPr>
      <dsp:style>
        <a:lnRef idx="0">
          <a:scrgbClr r="0" g="0" b="0"/>
        </a:lnRef>
        <a:fillRef idx="0">
          <a:scrgbClr r="0" g="0" b="0"/>
        </a:fillRef>
        <a:effectRef idx="0">
          <a:scrgbClr r="0" g="0" b="0"/>
        </a:effectRef>
        <a:fontRef idx="minor"/>
      </dsp:style>
    </dsp:sp>
    <dsp:sp modelId="{AC460484-6445-2E4C-9CDB-62329D310E6F}">
      <dsp:nvSpPr>
        <dsp:cNvPr id="0" name=""/>
        <dsp:cNvSpPr/>
      </dsp:nvSpPr>
      <dsp:spPr>
        <a:xfrm rot="5400000">
          <a:off x="3570584" y="86340"/>
          <a:ext cx="1307956" cy="1137922"/>
        </a:xfrm>
        <a:prstGeom prst="hexagon">
          <a:avLst>
            <a:gd name="adj" fmla="val 25000"/>
            <a:gd name="vf" fmla="val 11547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3832927" y="205146"/>
        <a:ext cx="783270" cy="900310"/>
      </dsp:txXfrm>
    </dsp:sp>
    <dsp:sp modelId="{993ADF4D-C09D-2E42-8F16-988261426E84}">
      <dsp:nvSpPr>
        <dsp:cNvPr id="0" name=""/>
        <dsp:cNvSpPr/>
      </dsp:nvSpPr>
      <dsp:spPr>
        <a:xfrm rot="5400000">
          <a:off x="4182708" y="1196533"/>
          <a:ext cx="1307956" cy="1137922"/>
        </a:xfrm>
        <a:prstGeom prst="hexagon">
          <a:avLst>
            <a:gd name="adj" fmla="val 25000"/>
            <a:gd name="vf" fmla="val 11547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Robust</a:t>
          </a:r>
          <a:endParaRPr lang="zh-CN" altLang="en-US" sz="1000" kern="1200" dirty="0"/>
        </a:p>
      </dsp:txBody>
      <dsp:txXfrm rot="-5400000">
        <a:off x="4445051" y="1315339"/>
        <a:ext cx="783270" cy="900310"/>
      </dsp:txXfrm>
    </dsp:sp>
    <dsp:sp modelId="{D72706A2-EE24-F947-BC30-B4D547396C12}">
      <dsp:nvSpPr>
        <dsp:cNvPr id="0" name=""/>
        <dsp:cNvSpPr/>
      </dsp:nvSpPr>
      <dsp:spPr>
        <a:xfrm>
          <a:off x="2808046" y="1373108"/>
          <a:ext cx="1412593" cy="784774"/>
        </a:xfrm>
        <a:prstGeom prst="rect">
          <a:avLst/>
        </a:prstGeom>
        <a:noFill/>
        <a:ln>
          <a:noFill/>
        </a:ln>
        <a:effectLst/>
      </dsp:spPr>
      <dsp:style>
        <a:lnRef idx="0">
          <a:scrgbClr r="0" g="0" b="0"/>
        </a:lnRef>
        <a:fillRef idx="0">
          <a:scrgbClr r="0" g="0" b="0"/>
        </a:fillRef>
        <a:effectRef idx="0">
          <a:scrgbClr r="0" g="0" b="0"/>
        </a:effectRef>
        <a:fontRef idx="minor"/>
      </dsp:style>
    </dsp:sp>
    <dsp:sp modelId="{636A0000-D72E-904D-9C64-6DAF87463C60}">
      <dsp:nvSpPr>
        <dsp:cNvPr id="0" name=""/>
        <dsp:cNvSpPr/>
      </dsp:nvSpPr>
      <dsp:spPr>
        <a:xfrm rot="5400000">
          <a:off x="5411665" y="1196533"/>
          <a:ext cx="1307956" cy="1137922"/>
        </a:xfrm>
        <a:prstGeom prst="hexagon">
          <a:avLst>
            <a:gd name="adj" fmla="val 25000"/>
            <a:gd name="vf" fmla="val 11547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5674008" y="1315339"/>
        <a:ext cx="783270" cy="900310"/>
      </dsp:txXfrm>
    </dsp:sp>
    <dsp:sp modelId="{9EF6BFF5-EF1D-4547-B7B4-8A65CFDE0653}">
      <dsp:nvSpPr>
        <dsp:cNvPr id="0" name=""/>
        <dsp:cNvSpPr/>
      </dsp:nvSpPr>
      <dsp:spPr>
        <a:xfrm rot="5400000">
          <a:off x="4799541" y="2306727"/>
          <a:ext cx="1307956" cy="1137922"/>
        </a:xfrm>
        <a:prstGeom prst="hexagon">
          <a:avLst>
            <a:gd name="adj" fmla="val 25000"/>
            <a:gd name="vf" fmla="val 11547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Self-Governance</a:t>
          </a:r>
          <a:endParaRPr lang="zh-CN" altLang="en-US" sz="1000" kern="1200" dirty="0"/>
        </a:p>
      </dsp:txBody>
      <dsp:txXfrm rot="-5400000">
        <a:off x="5061884" y="2425533"/>
        <a:ext cx="783270" cy="900310"/>
      </dsp:txXfrm>
    </dsp:sp>
    <dsp:sp modelId="{985CC575-C0E2-BE47-92EF-6AEF6A8855EF}">
      <dsp:nvSpPr>
        <dsp:cNvPr id="0" name=""/>
        <dsp:cNvSpPr/>
      </dsp:nvSpPr>
      <dsp:spPr>
        <a:xfrm>
          <a:off x="6057010" y="2483301"/>
          <a:ext cx="1459679" cy="784774"/>
        </a:xfrm>
        <a:prstGeom prst="rect">
          <a:avLst/>
        </a:prstGeom>
        <a:noFill/>
        <a:ln>
          <a:noFill/>
        </a:ln>
        <a:effectLst/>
      </dsp:spPr>
      <dsp:style>
        <a:lnRef idx="0">
          <a:scrgbClr r="0" g="0" b="0"/>
        </a:lnRef>
        <a:fillRef idx="0">
          <a:scrgbClr r="0" g="0" b="0"/>
        </a:fillRef>
        <a:effectRef idx="0">
          <a:scrgbClr r="0" g="0" b="0"/>
        </a:effectRef>
        <a:fontRef idx="minor"/>
      </dsp:style>
    </dsp:sp>
    <dsp:sp modelId="{A5FDDC46-5C60-924B-8EE7-9A51BA8E5859}">
      <dsp:nvSpPr>
        <dsp:cNvPr id="0" name=""/>
        <dsp:cNvSpPr/>
      </dsp:nvSpPr>
      <dsp:spPr>
        <a:xfrm rot="5400000">
          <a:off x="3570584" y="2306727"/>
          <a:ext cx="1307956" cy="1137922"/>
        </a:xfrm>
        <a:prstGeom prst="hexagon">
          <a:avLst>
            <a:gd name="adj" fmla="val 25000"/>
            <a:gd name="vf" fmla="val 11547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3832927" y="2425533"/>
        <a:ext cx="783270" cy="900310"/>
      </dsp:txXfrm>
    </dsp:sp>
    <dsp:sp modelId="{4ADD3A6F-B02D-0E4C-AF41-7138A5D177F6}">
      <dsp:nvSpPr>
        <dsp:cNvPr id="0" name=""/>
        <dsp:cNvSpPr/>
      </dsp:nvSpPr>
      <dsp:spPr>
        <a:xfrm rot="5400000">
          <a:off x="4182708" y="3416921"/>
          <a:ext cx="1307956" cy="1137922"/>
        </a:xfrm>
        <a:prstGeom prst="hexagon">
          <a:avLst>
            <a:gd name="adj" fmla="val 25000"/>
            <a:gd name="vf" fmla="val 11547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Observable</a:t>
          </a:r>
          <a:endParaRPr lang="zh-CN" altLang="en-US" sz="1000" kern="1200" dirty="0"/>
        </a:p>
      </dsp:txBody>
      <dsp:txXfrm rot="-5400000">
        <a:off x="4445051" y="3535727"/>
        <a:ext cx="783270" cy="900310"/>
      </dsp:txXfrm>
    </dsp:sp>
    <dsp:sp modelId="{2C3B4E6F-C572-704A-8191-45DF7EAF55CD}">
      <dsp:nvSpPr>
        <dsp:cNvPr id="0" name=""/>
        <dsp:cNvSpPr/>
      </dsp:nvSpPr>
      <dsp:spPr>
        <a:xfrm>
          <a:off x="2808046" y="3593495"/>
          <a:ext cx="1412593" cy="784774"/>
        </a:xfrm>
        <a:prstGeom prst="rect">
          <a:avLst/>
        </a:prstGeom>
        <a:noFill/>
        <a:ln>
          <a:noFill/>
        </a:ln>
        <a:effectLst/>
      </dsp:spPr>
      <dsp:style>
        <a:lnRef idx="0">
          <a:scrgbClr r="0" g="0" b="0"/>
        </a:lnRef>
        <a:fillRef idx="0">
          <a:scrgbClr r="0" g="0" b="0"/>
        </a:fillRef>
        <a:effectRef idx="0">
          <a:scrgbClr r="0" g="0" b="0"/>
        </a:effectRef>
        <a:fontRef idx="minor"/>
      </dsp:style>
    </dsp:sp>
    <dsp:sp modelId="{0458A846-792C-5743-83CA-4C2206E58C35}">
      <dsp:nvSpPr>
        <dsp:cNvPr id="0" name=""/>
        <dsp:cNvSpPr/>
      </dsp:nvSpPr>
      <dsp:spPr>
        <a:xfrm rot="5400000">
          <a:off x="5411665" y="3416921"/>
          <a:ext cx="1307956" cy="1137922"/>
        </a:xfrm>
        <a:prstGeom prst="hexagon">
          <a:avLst>
            <a:gd name="adj" fmla="val 25000"/>
            <a:gd name="vf" fmla="val 11547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5674008" y="3535727"/>
        <a:ext cx="783270" cy="900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A67F4-9141-2241-81E0-5F67A0AA910E}">
      <dsp:nvSpPr>
        <dsp:cNvPr id="0" name=""/>
        <dsp:cNvSpPr/>
      </dsp:nvSpPr>
      <dsp:spPr>
        <a:xfrm>
          <a:off x="0" y="0"/>
          <a:ext cx="2626194" cy="528523"/>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100000"/>
            </a:lnSpc>
            <a:spcBef>
              <a:spcPct val="0"/>
            </a:spcBef>
            <a:spcAft>
              <a:spcPct val="35000"/>
            </a:spcAft>
            <a:buNone/>
          </a:pPr>
          <a:r>
            <a:rPr lang="en-US" altLang="zh-CN" sz="1600" kern="1200" dirty="0"/>
            <a:t>Business Requirements</a:t>
          </a:r>
        </a:p>
      </dsp:txBody>
      <dsp:txXfrm>
        <a:off x="0" y="0"/>
        <a:ext cx="2494063" cy="528523"/>
      </dsp:txXfrm>
    </dsp:sp>
    <dsp:sp modelId="{256754DB-1C51-FE48-A64B-0890F4BED6AA}">
      <dsp:nvSpPr>
        <dsp:cNvPr id="0" name=""/>
        <dsp:cNvSpPr/>
      </dsp:nvSpPr>
      <dsp:spPr>
        <a:xfrm>
          <a:off x="2102302" y="0"/>
          <a:ext cx="2626194" cy="528523"/>
        </a:xfrm>
        <a:prstGeom prst="chevron">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100000"/>
            </a:lnSpc>
            <a:spcBef>
              <a:spcPct val="0"/>
            </a:spcBef>
            <a:spcAft>
              <a:spcPct val="35000"/>
            </a:spcAft>
            <a:buNone/>
          </a:pPr>
          <a:r>
            <a:rPr lang="en-US" altLang="zh-CN" sz="1600" kern="1200" dirty="0"/>
            <a:t>Architecture Standardization</a:t>
          </a:r>
        </a:p>
      </dsp:txBody>
      <dsp:txXfrm>
        <a:off x="2366564" y="0"/>
        <a:ext cx="2097671" cy="528523"/>
      </dsp:txXfrm>
    </dsp:sp>
    <dsp:sp modelId="{7E95FBCA-AB53-9046-B77A-55731FC721A3}">
      <dsp:nvSpPr>
        <dsp:cNvPr id="0" name=""/>
        <dsp:cNvSpPr/>
      </dsp:nvSpPr>
      <dsp:spPr>
        <a:xfrm>
          <a:off x="4203257" y="0"/>
          <a:ext cx="2626194" cy="52852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100000"/>
            </a:lnSpc>
            <a:spcBef>
              <a:spcPct val="0"/>
            </a:spcBef>
            <a:spcAft>
              <a:spcPct val="35000"/>
            </a:spcAft>
            <a:buNone/>
          </a:pPr>
          <a:r>
            <a:rPr lang="en-US" altLang="zh-CN" sz="1600" kern="1200" dirty="0"/>
            <a:t>Development Standardization</a:t>
          </a:r>
        </a:p>
      </dsp:txBody>
      <dsp:txXfrm>
        <a:off x="4467519" y="0"/>
        <a:ext cx="2097671" cy="528523"/>
      </dsp:txXfrm>
    </dsp:sp>
    <dsp:sp modelId="{E6E81FD8-0149-D74D-80EA-2D1B4E4E5646}">
      <dsp:nvSpPr>
        <dsp:cNvPr id="0" name=""/>
        <dsp:cNvSpPr/>
      </dsp:nvSpPr>
      <dsp:spPr>
        <a:xfrm>
          <a:off x="6304213" y="0"/>
          <a:ext cx="2626194" cy="528523"/>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100000"/>
            </a:lnSpc>
            <a:spcBef>
              <a:spcPct val="0"/>
            </a:spcBef>
            <a:spcAft>
              <a:spcPct val="35000"/>
            </a:spcAft>
            <a:buNone/>
          </a:pPr>
          <a:r>
            <a:rPr lang="en-US" altLang="zh-CN" sz="1600" kern="1200" dirty="0"/>
            <a:t>Environments Standardization</a:t>
          </a:r>
        </a:p>
      </dsp:txBody>
      <dsp:txXfrm>
        <a:off x="6568475" y="0"/>
        <a:ext cx="2097671" cy="528523"/>
      </dsp:txXfrm>
    </dsp:sp>
    <dsp:sp modelId="{A34BF4A4-321C-C44A-A7E0-FB7D2FBFFCEF}">
      <dsp:nvSpPr>
        <dsp:cNvPr id="0" name=""/>
        <dsp:cNvSpPr/>
      </dsp:nvSpPr>
      <dsp:spPr>
        <a:xfrm>
          <a:off x="8405168" y="0"/>
          <a:ext cx="2626194" cy="528523"/>
        </a:xfrm>
        <a:prstGeom prst="chevron">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100000"/>
            </a:lnSpc>
            <a:spcBef>
              <a:spcPct val="0"/>
            </a:spcBef>
            <a:spcAft>
              <a:spcPct val="35000"/>
            </a:spcAft>
            <a:buNone/>
          </a:pPr>
          <a:r>
            <a:rPr lang="en-US" altLang="zh-CN" sz="1600" kern="1200" dirty="0"/>
            <a:t>Operation Standardizations</a:t>
          </a:r>
        </a:p>
      </dsp:txBody>
      <dsp:txXfrm>
        <a:off x="8669430" y="0"/>
        <a:ext cx="2097671" cy="5285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A156C-34B8-B54D-9F16-5CB27E753955}">
      <dsp:nvSpPr>
        <dsp:cNvPr id="0" name=""/>
        <dsp:cNvSpPr/>
      </dsp:nvSpPr>
      <dsp:spPr>
        <a:xfrm>
          <a:off x="4510720" y="2094091"/>
          <a:ext cx="1494159" cy="14941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Application DR </a:t>
          </a:r>
          <a:r>
            <a:rPr lang="en-US" sz="1200" b="1" kern="1200" dirty="0"/>
            <a:t>Requirements</a:t>
          </a:r>
        </a:p>
      </dsp:txBody>
      <dsp:txXfrm>
        <a:off x="4729535" y="2312906"/>
        <a:ext cx="1056529" cy="1056529"/>
      </dsp:txXfrm>
    </dsp:sp>
    <dsp:sp modelId="{E89DCAA3-E02E-7342-A6F8-85CB05E61532}">
      <dsp:nvSpPr>
        <dsp:cNvPr id="0" name=""/>
        <dsp:cNvSpPr/>
      </dsp:nvSpPr>
      <dsp:spPr>
        <a:xfrm rot="16200000">
          <a:off x="5099851" y="1551008"/>
          <a:ext cx="315896" cy="5080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147236" y="1699996"/>
        <a:ext cx="221127" cy="304808"/>
      </dsp:txXfrm>
    </dsp:sp>
    <dsp:sp modelId="{6DB64CEF-001B-F149-AE2B-9DD74FE3FFCD}">
      <dsp:nvSpPr>
        <dsp:cNvPr id="0" name=""/>
        <dsp:cNvSpPr/>
      </dsp:nvSpPr>
      <dsp:spPr>
        <a:xfrm>
          <a:off x="4510720" y="3899"/>
          <a:ext cx="1494159" cy="1494159"/>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App Granularity</a:t>
          </a:r>
        </a:p>
      </dsp:txBody>
      <dsp:txXfrm>
        <a:off x="4729535" y="222714"/>
        <a:ext cx="1056529" cy="1056529"/>
      </dsp:txXfrm>
    </dsp:sp>
    <dsp:sp modelId="{2CE63E97-39CF-8649-AD34-D16E21565638}">
      <dsp:nvSpPr>
        <dsp:cNvPr id="0" name=""/>
        <dsp:cNvSpPr/>
      </dsp:nvSpPr>
      <dsp:spPr>
        <a:xfrm rot="19800000">
          <a:off x="5997188" y="2069086"/>
          <a:ext cx="315896" cy="5080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003536" y="2194381"/>
        <a:ext cx="221127" cy="304808"/>
      </dsp:txXfrm>
    </dsp:sp>
    <dsp:sp modelId="{8113F8DD-F0A6-7D49-A0ED-ED8EAE5F85FE}">
      <dsp:nvSpPr>
        <dsp:cNvPr id="0" name=""/>
        <dsp:cNvSpPr/>
      </dsp:nvSpPr>
      <dsp:spPr>
        <a:xfrm>
          <a:off x="6320878" y="1048995"/>
          <a:ext cx="1494159" cy="1494159"/>
        </a:xfrm>
        <a:prstGeom prst="ellipse">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App Consistency</a:t>
          </a:r>
        </a:p>
      </dsp:txBody>
      <dsp:txXfrm>
        <a:off x="6539693" y="1267810"/>
        <a:ext cx="1056529" cy="1056529"/>
      </dsp:txXfrm>
    </dsp:sp>
    <dsp:sp modelId="{5C784439-2236-C142-BD8B-D33E95E4B3A5}">
      <dsp:nvSpPr>
        <dsp:cNvPr id="0" name=""/>
        <dsp:cNvSpPr/>
      </dsp:nvSpPr>
      <dsp:spPr>
        <a:xfrm rot="1800000">
          <a:off x="5997188" y="3105241"/>
          <a:ext cx="315896" cy="5080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003536" y="3183152"/>
        <a:ext cx="221127" cy="304808"/>
      </dsp:txXfrm>
    </dsp:sp>
    <dsp:sp modelId="{20A56A02-F6D8-564F-A71D-CB19DE84EFF4}">
      <dsp:nvSpPr>
        <dsp:cNvPr id="0" name=""/>
        <dsp:cNvSpPr/>
      </dsp:nvSpPr>
      <dsp:spPr>
        <a:xfrm>
          <a:off x="6320878" y="3139186"/>
          <a:ext cx="1494159" cy="1494159"/>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Namespace Aware</a:t>
          </a:r>
        </a:p>
      </dsp:txBody>
      <dsp:txXfrm>
        <a:off x="6539693" y="3358001"/>
        <a:ext cx="1056529" cy="1056529"/>
      </dsp:txXfrm>
    </dsp:sp>
    <dsp:sp modelId="{55D709D2-B8B8-4D47-880B-69046641C424}">
      <dsp:nvSpPr>
        <dsp:cNvPr id="0" name=""/>
        <dsp:cNvSpPr/>
      </dsp:nvSpPr>
      <dsp:spPr>
        <a:xfrm rot="5400000">
          <a:off x="5099851" y="3623318"/>
          <a:ext cx="315896" cy="5080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147236" y="3677537"/>
        <a:ext cx="221127" cy="304808"/>
      </dsp:txXfrm>
    </dsp:sp>
    <dsp:sp modelId="{428D729D-AF87-3A43-A698-F108F9AD8AF1}">
      <dsp:nvSpPr>
        <dsp:cNvPr id="0" name=""/>
        <dsp:cNvSpPr/>
      </dsp:nvSpPr>
      <dsp:spPr>
        <a:xfrm>
          <a:off x="4510720" y="4184282"/>
          <a:ext cx="1494159" cy="1494159"/>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Low RPO, RTO</a:t>
          </a:r>
        </a:p>
      </dsp:txBody>
      <dsp:txXfrm>
        <a:off x="4729535" y="4403097"/>
        <a:ext cx="1056529" cy="1056529"/>
      </dsp:txXfrm>
    </dsp:sp>
    <dsp:sp modelId="{F9A3AB55-1885-A248-957A-3CC2C26B008A}">
      <dsp:nvSpPr>
        <dsp:cNvPr id="0" name=""/>
        <dsp:cNvSpPr/>
      </dsp:nvSpPr>
      <dsp:spPr>
        <a:xfrm rot="9000000">
          <a:off x="4202515" y="3105241"/>
          <a:ext cx="315896" cy="5080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290936" y="3183152"/>
        <a:ext cx="221127" cy="304808"/>
      </dsp:txXfrm>
    </dsp:sp>
    <dsp:sp modelId="{C87DD439-CE12-B84F-BA1F-523730E2A957}">
      <dsp:nvSpPr>
        <dsp:cNvPr id="0" name=""/>
        <dsp:cNvSpPr/>
      </dsp:nvSpPr>
      <dsp:spPr>
        <a:xfrm>
          <a:off x="2700561" y="3139186"/>
          <a:ext cx="1494159" cy="1494159"/>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Automation</a:t>
          </a:r>
        </a:p>
      </dsp:txBody>
      <dsp:txXfrm>
        <a:off x="2919376" y="3358001"/>
        <a:ext cx="1056529" cy="1056529"/>
      </dsp:txXfrm>
    </dsp:sp>
    <dsp:sp modelId="{FEE9931F-FEC5-1447-B744-BD16C41917FD}">
      <dsp:nvSpPr>
        <dsp:cNvPr id="0" name=""/>
        <dsp:cNvSpPr/>
      </dsp:nvSpPr>
      <dsp:spPr>
        <a:xfrm rot="12600000">
          <a:off x="4202515" y="2069086"/>
          <a:ext cx="315896" cy="5080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290936" y="2194381"/>
        <a:ext cx="221127" cy="304808"/>
      </dsp:txXfrm>
    </dsp:sp>
    <dsp:sp modelId="{F6850614-5751-FE43-A2A5-00C31F0185BB}">
      <dsp:nvSpPr>
        <dsp:cNvPr id="0" name=""/>
        <dsp:cNvSpPr/>
      </dsp:nvSpPr>
      <dsp:spPr>
        <a:xfrm>
          <a:off x="2700561" y="1048995"/>
          <a:ext cx="1494159" cy="1494159"/>
        </a:xfrm>
        <a:prstGeom prst="ellipse">
          <a:avLst/>
        </a:prstGeom>
        <a:solidFill>
          <a:schemeClr val="tx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Multi-Clouds</a:t>
          </a:r>
        </a:p>
      </dsp:txBody>
      <dsp:txXfrm>
        <a:off x="2919376" y="1267810"/>
        <a:ext cx="1056529" cy="1056529"/>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3/1/2022</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2</a:t>
            </a:fld>
            <a:endParaRPr lang="zh-CN" altLang="en-US">
              <a:latin typeface="Arial" panose="020B0604020202020204" pitchFamily="34" charset="0"/>
            </a:endParaRPr>
          </a:p>
        </p:txBody>
      </p:sp>
    </p:spTree>
    <p:extLst>
      <p:ext uri="{BB962C8B-B14F-4D97-AF65-F5344CB8AC3E}">
        <p14:creationId xmlns:p14="http://schemas.microsoft.com/office/powerpoint/2010/main" val="2255283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71313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sz="1600" dirty="0">
                <a:solidFill>
                  <a:srgbClr val="1D1D1A"/>
                </a:solidFill>
                <a:latin typeface="Arial" panose="020B0604020202020204" pitchFamily="34" charset="0"/>
                <a:ea typeface="微软雅黑" panose="020B0503020204020204" pitchFamily="34" charset="-122"/>
                <a:cs typeface="Arial" panose="020B0604020202020204" pitchFamily="34" charset="0"/>
              </a:rPr>
              <a:t>Interop -- A major event for global business technology that recognizes the most competitive products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sz="1600" dirty="0">
                <a:solidFill>
                  <a:srgbClr val="1D1D1A"/>
                </a:solidFill>
                <a:latin typeface="Arial" panose="020B0604020202020204" pitchFamily="34" charset="0"/>
                <a:ea typeface="微软雅黑" panose="020B0503020204020204" pitchFamily="34" charset="-122"/>
                <a:cs typeface="Arial" panose="020B0604020202020204" pitchFamily="34" charset="0"/>
              </a:rPr>
              <a:t>ESG -- A well-known IT consulting organization that is renowned for its independent, rigorous, and practical laboratory tests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sz="1600" dirty="0">
                <a:solidFill>
                  <a:srgbClr val="1D1D1A"/>
                </a:solidFill>
                <a:latin typeface="Arial" panose="020B0604020202020204" pitchFamily="34" charset="0"/>
                <a:ea typeface="微软雅黑" panose="020B0503020204020204" pitchFamily="34" charset="-122"/>
                <a:cs typeface="Arial" panose="020B0604020202020204" pitchFamily="34" charset="0"/>
              </a:rPr>
              <a:t>DCIG -- A global IT consulting organization known for extensive analysis and objective reviews in enterprise storage and cloud computing</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6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6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a:p>
            <a:endParaRPr lang="zh-CN" altLang="zh-CN"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4076025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t>30</a:t>
            </a:fld>
            <a:endParaRPr lang="en-US">
              <a:latin typeface="Arial" panose="020B0604020202020204" pitchFamily="34" charset="0"/>
            </a:endParaRPr>
          </a:p>
        </p:txBody>
      </p:sp>
    </p:spTree>
    <p:extLst>
      <p:ext uri="{BB962C8B-B14F-4D97-AF65-F5344CB8AC3E}">
        <p14:creationId xmlns:p14="http://schemas.microsoft.com/office/powerpoint/2010/main" val="32325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89232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4.0</a:t>
            </a:r>
            <a:r>
              <a:rPr lang="zh-CN" altLang="en-US" dirty="0"/>
              <a:t>：客户体验，智慧认知</a:t>
            </a:r>
            <a:r>
              <a:rPr lang="en-US" altLang="zh-CN" dirty="0"/>
              <a:t>---</a:t>
            </a:r>
            <a:r>
              <a:rPr lang="zh-CN" altLang="en-US" dirty="0"/>
              <a:t>银行业务</a:t>
            </a:r>
            <a:r>
              <a:rPr lang="en-US" altLang="zh-CN" dirty="0"/>
              <a:t>7</a:t>
            </a:r>
            <a:r>
              <a:rPr lang="zh-CN" altLang="en-US" dirty="0"/>
              <a:t>*</a:t>
            </a:r>
            <a:r>
              <a:rPr lang="en-US" altLang="zh-CN" dirty="0"/>
              <a:t>21</a:t>
            </a:r>
            <a:r>
              <a:rPr lang="zh-CN" altLang="en-US" dirty="0"/>
              <a:t>小时贴身随行</a:t>
            </a:r>
            <a:endParaRPr lang="en-US" altLang="zh-CN" dirty="0"/>
          </a:p>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b="1" dirty="0">
                <a:solidFill>
                  <a:schemeClr val="bg2">
                    <a:lumMod val="10000"/>
                  </a:schemeClr>
                </a:solidFill>
                <a:cs typeface="+mn-ea"/>
                <a:sym typeface="+mn-lt"/>
              </a:rPr>
              <a:t>移动互联，随时随地，高并发</a:t>
            </a: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3</a:t>
            </a:fld>
            <a:endParaRPr lang="en-US"/>
          </a:p>
        </p:txBody>
      </p:sp>
    </p:spTree>
    <p:extLst>
      <p:ext uri="{BB962C8B-B14F-4D97-AF65-F5344CB8AC3E}">
        <p14:creationId xmlns:p14="http://schemas.microsoft.com/office/powerpoint/2010/main" val="371212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455F02-CEC9-47D2-8706-1D34552E62B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72964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455F02-CEC9-47D2-8706-1D34552E62B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003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455F02-CEC9-47D2-8706-1D34552E62B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54002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12</a:t>
            </a:fld>
            <a:endParaRPr lang="zh-CN" altLang="en-US">
              <a:latin typeface="Arial" panose="020B0604020202020204" pitchFamily="34" charset="0"/>
            </a:endParaRPr>
          </a:p>
        </p:txBody>
      </p:sp>
    </p:spTree>
    <p:extLst>
      <p:ext uri="{BB962C8B-B14F-4D97-AF65-F5344CB8AC3E}">
        <p14:creationId xmlns:p14="http://schemas.microsoft.com/office/powerpoint/2010/main" val="3580135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Kubernetes applications are container based, not machine based. To be effective, DR needs to happen at the container level too.</a:t>
            </a:r>
          </a:p>
          <a:p>
            <a:r>
              <a:rPr lang="en-US" sz="1200" b="0" i="0" kern="1200" dirty="0">
                <a:solidFill>
                  <a:schemeClr val="tx1"/>
                </a:solidFill>
                <a:effectLst/>
                <a:latin typeface="+mn-lt"/>
                <a:ea typeface="+mn-ea"/>
                <a:cs typeface="+mn-cs"/>
              </a:rPr>
              <a:t>Modern applications are comprised of many containers running across many hosts. Recovering these applications without data corruption requires application-consistent backups, not simply volume snapshots.</a:t>
            </a:r>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15</a:t>
            </a:fld>
            <a:endParaRPr lang="en-US"/>
          </a:p>
        </p:txBody>
      </p:sp>
    </p:spTree>
    <p:extLst>
      <p:ext uri="{BB962C8B-B14F-4D97-AF65-F5344CB8AC3E}">
        <p14:creationId xmlns:p14="http://schemas.microsoft.com/office/powerpoint/2010/main" val="1582891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17</a:t>
            </a:fld>
            <a:endParaRPr lang="en-US"/>
          </a:p>
        </p:txBody>
      </p:sp>
    </p:spTree>
    <p:extLst>
      <p:ext uri="{BB962C8B-B14F-4D97-AF65-F5344CB8AC3E}">
        <p14:creationId xmlns:p14="http://schemas.microsoft.com/office/powerpoint/2010/main" val="4135225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21</a:t>
            </a:fld>
            <a:endParaRPr lang="zh-CN" altLang="en-US">
              <a:latin typeface="Arial" panose="020B0604020202020204" pitchFamily="34" charset="0"/>
            </a:endParaRPr>
          </a:p>
        </p:txBody>
      </p:sp>
    </p:spTree>
    <p:extLst>
      <p:ext uri="{BB962C8B-B14F-4D97-AF65-F5344CB8AC3E}">
        <p14:creationId xmlns:p14="http://schemas.microsoft.com/office/powerpoint/2010/main" val="2781186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pic>
        <p:nvPicPr>
          <p:cNvPr id="7" name="Picture 4" descr="DaoCloud - Crunchbase Company Profile &amp;amp; Funding">
            <a:extLst>
              <a:ext uri="{FF2B5EF4-FFF2-40B4-BE49-F238E27FC236}">
                <a16:creationId xmlns:a16="http://schemas.microsoft.com/office/drawing/2014/main" id="{0E58F262-54EE-484C-9AF0-2DE488B218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41892" y="6160832"/>
            <a:ext cx="593635" cy="5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pic>
        <p:nvPicPr>
          <p:cNvPr id="7" name="Picture 4" descr="DaoCloud - Crunchbase Company Profile &amp;amp; Funding">
            <a:extLst>
              <a:ext uri="{FF2B5EF4-FFF2-40B4-BE49-F238E27FC236}">
                <a16:creationId xmlns:a16="http://schemas.microsoft.com/office/drawing/2014/main" id="{9F72C4CD-6D44-4494-9BCB-E8B8475180D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41892" y="6160832"/>
            <a:ext cx="593635" cy="5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pic>
        <p:nvPicPr>
          <p:cNvPr id="8" name="Picture 4" descr="DaoCloud - Crunchbase Company Profile &amp;amp; Funding">
            <a:extLst>
              <a:ext uri="{FF2B5EF4-FFF2-40B4-BE49-F238E27FC236}">
                <a16:creationId xmlns:a16="http://schemas.microsoft.com/office/drawing/2014/main" id="{B8E09C8E-0A79-49E1-AEE5-CF9ACEF6E1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41892" y="6160832"/>
            <a:ext cx="593635" cy="5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pic>
        <p:nvPicPr>
          <p:cNvPr id="10" name="Picture 4" descr="DaoCloud - Crunchbase Company Profile &amp;amp; Funding">
            <a:extLst>
              <a:ext uri="{FF2B5EF4-FFF2-40B4-BE49-F238E27FC236}">
                <a16:creationId xmlns:a16="http://schemas.microsoft.com/office/drawing/2014/main" id="{55F4CB47-0684-4F23-95CB-FCEA0DC10A9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41892" y="6160832"/>
            <a:ext cx="593635" cy="5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pic>
        <p:nvPicPr>
          <p:cNvPr id="6" name="Picture 4" descr="DaoCloud - Crunchbase Company Profile &amp;amp; Funding">
            <a:extLst>
              <a:ext uri="{FF2B5EF4-FFF2-40B4-BE49-F238E27FC236}">
                <a16:creationId xmlns:a16="http://schemas.microsoft.com/office/drawing/2014/main" id="{99AAA395-311E-4CB2-A7E6-C47A18F87F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41892" y="6160832"/>
            <a:ext cx="593635" cy="5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pic>
        <p:nvPicPr>
          <p:cNvPr id="5" name="Picture 4" descr="DaoCloud - Crunchbase Company Profile &amp;amp; Funding">
            <a:extLst>
              <a:ext uri="{FF2B5EF4-FFF2-40B4-BE49-F238E27FC236}">
                <a16:creationId xmlns:a16="http://schemas.microsoft.com/office/drawing/2014/main" id="{51CAC22B-7443-4F95-BEC4-FEAD0113B0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41892" y="6160832"/>
            <a:ext cx="593635" cy="5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pic>
        <p:nvPicPr>
          <p:cNvPr id="8" name="Picture 4" descr="DaoCloud - Crunchbase Company Profile &amp;amp; Funding">
            <a:extLst>
              <a:ext uri="{FF2B5EF4-FFF2-40B4-BE49-F238E27FC236}">
                <a16:creationId xmlns:a16="http://schemas.microsoft.com/office/drawing/2014/main" id="{CF65B118-AB7E-4A4C-B740-DD9D591B0EF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41892" y="6160832"/>
            <a:ext cx="593635" cy="5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pic>
        <p:nvPicPr>
          <p:cNvPr id="8" name="Picture 4" descr="DaoCloud - Crunchbase Company Profile &amp;amp; Funding">
            <a:extLst>
              <a:ext uri="{FF2B5EF4-FFF2-40B4-BE49-F238E27FC236}">
                <a16:creationId xmlns:a16="http://schemas.microsoft.com/office/drawing/2014/main" id="{78DF8FA5-A368-4559-9460-0A0C499E01D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41892" y="6160832"/>
            <a:ext cx="593635" cy="5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lumMod val="75000"/>
                    <a:lumOff val="25000"/>
                  </a:schemeClr>
                </a:solidFill>
              </a:rPr>
              <a:t>Thank You.</a:t>
            </a:r>
            <a:endParaRPr lang="zh-CN" altLang="zh-CN" sz="4800" dirty="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2022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pic>
        <p:nvPicPr>
          <p:cNvPr id="5" name="Picture 4" descr="DaoCloud - Crunchbase Company Profile &amp;amp; Funding">
            <a:extLst>
              <a:ext uri="{FF2B5EF4-FFF2-40B4-BE49-F238E27FC236}">
                <a16:creationId xmlns:a16="http://schemas.microsoft.com/office/drawing/2014/main" id="{4E535207-4858-41C4-A1BA-7F8983AE2E0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67882" y="4926494"/>
            <a:ext cx="812213" cy="81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6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空页面-白色背景">
    <p:spTree>
      <p:nvGrpSpPr>
        <p:cNvPr id="1" name=""/>
        <p:cNvGrpSpPr/>
        <p:nvPr/>
      </p:nvGrpSpPr>
      <p:grpSpPr>
        <a:xfrm>
          <a:off x="0" y="0"/>
          <a:ext cx="0" cy="0"/>
          <a:chOff x="0" y="0"/>
          <a:chExt cx="0" cy="0"/>
        </a:xfrm>
      </p:grpSpPr>
      <p:sp>
        <p:nvSpPr>
          <p:cNvPr id="12" name="标题文本"/>
          <p:cNvSpPr txBox="1">
            <a:spLocks noGrp="1"/>
          </p:cNvSpPr>
          <p:nvPr>
            <p:ph type="title"/>
          </p:nvPr>
        </p:nvSpPr>
        <p:spPr>
          <a:prstGeom prst="rect">
            <a:avLst/>
          </a:prstGeom>
        </p:spPr>
        <p:txBody>
          <a:bodyPr/>
          <a:lstStyle/>
          <a:p>
            <a:r>
              <a:t>标题文本</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611264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主视觉深色">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线条"/>
          <p:cNvSpPr/>
          <p:nvPr userDrawn="1"/>
        </p:nvSpPr>
        <p:spPr>
          <a:xfrm flipH="1">
            <a:off x="21573084" y="11821967"/>
            <a:ext cx="3" cy="954236"/>
          </a:xfrm>
          <a:prstGeom prst="line">
            <a:avLst/>
          </a:prstGeom>
          <a:noFill/>
          <a:ln w="88900" cap="flat">
            <a:solidFill>
              <a:srgbClr val="59AE66"/>
            </a:solidFill>
            <a:prstDash val="solid"/>
            <a:round/>
          </a:ln>
          <a:effectLst/>
        </p:spPr>
        <p:txBody>
          <a:bodyPr wrap="square" lIns="91439" tIns="91439" rIns="91439" bIns="91439" numCol="1" anchor="t">
            <a:noAutofit/>
          </a:bodyPr>
          <a:lstStyle/>
          <a:p>
            <a:pPr>
              <a:defRPr>
                <a:solidFill>
                  <a:srgbClr val="DDDDDD"/>
                </a:solidFill>
              </a:defRPr>
            </a:pPr>
            <a:endParaRPr sz="1801"/>
          </a:p>
        </p:txBody>
      </p:sp>
      <p:sp>
        <p:nvSpPr>
          <p:cNvPr id="8" name="释放…"/>
          <p:cNvSpPr txBox="1"/>
          <p:nvPr userDrawn="1"/>
        </p:nvSpPr>
        <p:spPr>
          <a:xfrm>
            <a:off x="21756999" y="11663193"/>
            <a:ext cx="1980021" cy="1261876"/>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none" lIns="91436" tIns="91436" rIns="91436" bIns="91436" numCol="1" anchor="t">
            <a:spAutoFit/>
          </a:bodyPr>
          <a:lstStyle/>
          <a:p>
            <a:pPr>
              <a:lnSpc>
                <a:spcPct val="100000"/>
              </a:lnSpc>
              <a:defRPr sz="3500">
                <a:latin typeface="Source Han Sans SC Bold"/>
                <a:ea typeface="Source Han Sans SC Bold"/>
                <a:cs typeface="Source Han Sans SC Bold"/>
                <a:sym typeface="Source Han Sans SC Bold"/>
              </a:defRPr>
            </a:pPr>
            <a:r>
              <a:rPr sz="3500" dirty="0"/>
              <a:t>释放</a:t>
            </a:r>
          </a:p>
          <a:p>
            <a:pPr>
              <a:lnSpc>
                <a:spcPct val="100000"/>
              </a:lnSpc>
              <a:defRPr sz="3500">
                <a:latin typeface="Source Han Sans SC Bold"/>
                <a:ea typeface="Source Han Sans SC Bold"/>
                <a:cs typeface="Source Han Sans SC Bold"/>
                <a:sym typeface="Source Han Sans SC Bold"/>
              </a:defRPr>
            </a:pPr>
            <a:r>
              <a:rPr sz="3500" dirty="0"/>
              <a:t>数字野心</a:t>
            </a:r>
          </a:p>
        </p:txBody>
      </p:sp>
      <p:sp>
        <p:nvSpPr>
          <p:cNvPr id="9" name="线条"/>
          <p:cNvSpPr/>
          <p:nvPr userDrawn="1"/>
        </p:nvSpPr>
        <p:spPr>
          <a:xfrm flipH="1">
            <a:off x="21725485" y="11974367"/>
            <a:ext cx="3" cy="954236"/>
          </a:xfrm>
          <a:prstGeom prst="line">
            <a:avLst/>
          </a:prstGeom>
          <a:noFill/>
          <a:ln w="88900" cap="flat">
            <a:solidFill>
              <a:srgbClr val="59AE66"/>
            </a:solidFill>
            <a:prstDash val="solid"/>
            <a:round/>
          </a:ln>
          <a:effectLst/>
        </p:spPr>
        <p:txBody>
          <a:bodyPr wrap="square" lIns="91439" tIns="91439" rIns="91439" bIns="91439" numCol="1" anchor="t">
            <a:noAutofit/>
          </a:bodyPr>
          <a:lstStyle/>
          <a:p>
            <a:pPr>
              <a:defRPr>
                <a:solidFill>
                  <a:srgbClr val="DDDDDD"/>
                </a:solidFill>
              </a:defRPr>
            </a:pPr>
            <a:endParaRPr sz="1801"/>
          </a:p>
        </p:txBody>
      </p:sp>
      <p:sp>
        <p:nvSpPr>
          <p:cNvPr id="10" name="释放…"/>
          <p:cNvSpPr txBox="1"/>
          <p:nvPr userDrawn="1"/>
        </p:nvSpPr>
        <p:spPr>
          <a:xfrm>
            <a:off x="21909399" y="11815593"/>
            <a:ext cx="1980021" cy="1261876"/>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none" lIns="91436" tIns="91436" rIns="91436" bIns="91436" numCol="1" anchor="t">
            <a:spAutoFit/>
          </a:bodyPr>
          <a:lstStyle/>
          <a:p>
            <a:pPr>
              <a:lnSpc>
                <a:spcPct val="100000"/>
              </a:lnSpc>
              <a:defRPr sz="3500">
                <a:latin typeface="Source Han Sans SC Bold"/>
                <a:ea typeface="Source Han Sans SC Bold"/>
                <a:cs typeface="Source Han Sans SC Bold"/>
                <a:sym typeface="Source Han Sans SC Bold"/>
              </a:defRPr>
            </a:pPr>
            <a:r>
              <a:rPr sz="3500" dirty="0"/>
              <a:t>释放</a:t>
            </a:r>
          </a:p>
          <a:p>
            <a:pPr>
              <a:lnSpc>
                <a:spcPct val="100000"/>
              </a:lnSpc>
              <a:defRPr sz="3500">
                <a:latin typeface="Source Han Sans SC Bold"/>
                <a:ea typeface="Source Han Sans SC Bold"/>
                <a:cs typeface="Source Han Sans SC Bold"/>
                <a:sym typeface="Source Han Sans SC Bold"/>
              </a:defRPr>
            </a:pPr>
            <a:r>
              <a:rPr sz="3500" dirty="0"/>
              <a:t>数字野心</a:t>
            </a:r>
          </a:p>
        </p:txBody>
      </p:sp>
      <p:sp>
        <p:nvSpPr>
          <p:cNvPr id="11" name="线条"/>
          <p:cNvSpPr/>
          <p:nvPr userDrawn="1"/>
        </p:nvSpPr>
        <p:spPr>
          <a:xfrm flipH="1">
            <a:off x="21877885" y="12126767"/>
            <a:ext cx="3" cy="954236"/>
          </a:xfrm>
          <a:prstGeom prst="line">
            <a:avLst/>
          </a:prstGeom>
          <a:noFill/>
          <a:ln w="88900" cap="flat">
            <a:solidFill>
              <a:srgbClr val="59AE66"/>
            </a:solidFill>
            <a:prstDash val="solid"/>
            <a:round/>
          </a:ln>
          <a:effectLst/>
        </p:spPr>
        <p:txBody>
          <a:bodyPr wrap="square" lIns="91439" tIns="91439" rIns="91439" bIns="91439" numCol="1" anchor="t">
            <a:noAutofit/>
          </a:bodyPr>
          <a:lstStyle/>
          <a:p>
            <a:pPr>
              <a:defRPr>
                <a:solidFill>
                  <a:srgbClr val="DDDDDD"/>
                </a:solidFill>
              </a:defRPr>
            </a:pPr>
            <a:endParaRPr sz="1801"/>
          </a:p>
        </p:txBody>
      </p:sp>
      <p:sp>
        <p:nvSpPr>
          <p:cNvPr id="12" name="释放…"/>
          <p:cNvSpPr txBox="1"/>
          <p:nvPr userDrawn="1"/>
        </p:nvSpPr>
        <p:spPr>
          <a:xfrm>
            <a:off x="22061799" y="11967993"/>
            <a:ext cx="1980021" cy="1261876"/>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none" lIns="91436" tIns="91436" rIns="91436" bIns="91436" numCol="1" anchor="t">
            <a:spAutoFit/>
          </a:bodyPr>
          <a:lstStyle/>
          <a:p>
            <a:pPr>
              <a:lnSpc>
                <a:spcPct val="100000"/>
              </a:lnSpc>
              <a:defRPr sz="3500">
                <a:latin typeface="Source Han Sans SC Bold"/>
                <a:ea typeface="Source Han Sans SC Bold"/>
                <a:cs typeface="Source Han Sans SC Bold"/>
                <a:sym typeface="Source Han Sans SC Bold"/>
              </a:defRPr>
            </a:pPr>
            <a:r>
              <a:rPr sz="3500" dirty="0"/>
              <a:t>释放</a:t>
            </a:r>
          </a:p>
          <a:p>
            <a:pPr>
              <a:lnSpc>
                <a:spcPct val="100000"/>
              </a:lnSpc>
              <a:defRPr sz="3500">
                <a:latin typeface="Source Han Sans SC Bold"/>
                <a:ea typeface="Source Han Sans SC Bold"/>
                <a:cs typeface="Source Han Sans SC Bold"/>
                <a:sym typeface="Source Han Sans SC Bold"/>
              </a:defRPr>
            </a:pPr>
            <a:r>
              <a:rPr sz="3500" dirty="0"/>
              <a:t>数字野心</a:t>
            </a:r>
          </a:p>
        </p:txBody>
      </p:sp>
      <p:sp>
        <p:nvSpPr>
          <p:cNvPr id="13" name="线条"/>
          <p:cNvSpPr/>
          <p:nvPr userDrawn="1"/>
        </p:nvSpPr>
        <p:spPr>
          <a:xfrm flipH="1">
            <a:off x="22030285" y="12279167"/>
            <a:ext cx="3" cy="954236"/>
          </a:xfrm>
          <a:prstGeom prst="line">
            <a:avLst/>
          </a:prstGeom>
          <a:noFill/>
          <a:ln w="88900" cap="flat">
            <a:solidFill>
              <a:srgbClr val="59AE66"/>
            </a:solidFill>
            <a:prstDash val="solid"/>
            <a:round/>
          </a:ln>
          <a:effectLst/>
        </p:spPr>
        <p:txBody>
          <a:bodyPr wrap="square" lIns="91439" tIns="91439" rIns="91439" bIns="91439" numCol="1" anchor="t">
            <a:noAutofit/>
          </a:bodyPr>
          <a:lstStyle/>
          <a:p>
            <a:pPr>
              <a:defRPr>
                <a:solidFill>
                  <a:srgbClr val="DDDDDD"/>
                </a:solidFill>
              </a:defRPr>
            </a:pPr>
            <a:endParaRPr sz="1801"/>
          </a:p>
        </p:txBody>
      </p:sp>
      <p:sp>
        <p:nvSpPr>
          <p:cNvPr id="14" name="释放…"/>
          <p:cNvSpPr txBox="1"/>
          <p:nvPr userDrawn="1"/>
        </p:nvSpPr>
        <p:spPr>
          <a:xfrm>
            <a:off x="22214199" y="12120393"/>
            <a:ext cx="1980021" cy="1261876"/>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none" lIns="91436" tIns="91436" rIns="91436" bIns="91436" numCol="1" anchor="t">
            <a:spAutoFit/>
          </a:bodyPr>
          <a:lstStyle/>
          <a:p>
            <a:pPr>
              <a:lnSpc>
                <a:spcPct val="100000"/>
              </a:lnSpc>
              <a:defRPr sz="3500">
                <a:latin typeface="Source Han Sans SC Bold"/>
                <a:ea typeface="Source Han Sans SC Bold"/>
                <a:cs typeface="Source Han Sans SC Bold"/>
                <a:sym typeface="Source Han Sans SC Bold"/>
              </a:defRPr>
            </a:pPr>
            <a:r>
              <a:rPr sz="3500" dirty="0"/>
              <a:t>释放</a:t>
            </a:r>
          </a:p>
          <a:p>
            <a:pPr>
              <a:lnSpc>
                <a:spcPct val="100000"/>
              </a:lnSpc>
              <a:defRPr sz="3500">
                <a:latin typeface="Source Han Sans SC Bold"/>
                <a:ea typeface="Source Han Sans SC Bold"/>
                <a:cs typeface="Source Han Sans SC Bold"/>
                <a:sym typeface="Source Han Sans SC Bold"/>
              </a:defRPr>
            </a:pPr>
            <a:r>
              <a:rPr sz="3500" dirty="0"/>
              <a:t>数字野心</a:t>
            </a:r>
          </a:p>
        </p:txBody>
      </p:sp>
      <p:pic>
        <p:nvPicPr>
          <p:cNvPr id="15" name="图片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69133" y="6060510"/>
            <a:ext cx="869211" cy="428307"/>
          </a:xfrm>
          <a:prstGeom prst="rect">
            <a:avLst/>
          </a:prstGeom>
        </p:spPr>
      </p:pic>
    </p:spTree>
    <p:extLst>
      <p:ext uri="{BB962C8B-B14F-4D97-AF65-F5344CB8AC3E}">
        <p14:creationId xmlns:p14="http://schemas.microsoft.com/office/powerpoint/2010/main" val="61926076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160306"/>
      </p:ext>
    </p:extLst>
  </p:cSld>
  <p:clrMapOvr>
    <a:masterClrMapping/>
  </p:clrMapOvr>
  <p:extLst>
    <p:ext uri="{DCECCB84-F9BA-43D5-87BE-67443E8EF086}">
      <p15:sldGuideLst xmlns:p15="http://schemas.microsoft.com/office/powerpoint/2012/main">
        <p15:guide id="1" orient="horz" pos="3759">
          <p15:clr>
            <a:srgbClr val="FBAE40"/>
          </p15:clr>
        </p15:guide>
        <p15:guide id="2" orient="horz" pos="561">
          <p15:clr>
            <a:srgbClr val="FBAE40"/>
          </p15:clr>
        </p15:guide>
        <p15:guide id="3" pos="323">
          <p15:clr>
            <a:srgbClr val="FBAE40"/>
          </p15:clr>
        </p15:guide>
        <p15:guide id="4" pos="7357">
          <p15:clr>
            <a:srgbClr val="FBAE40"/>
          </p15:clr>
        </p15:guide>
        <p15:guide id="5" pos="3840">
          <p15:clr>
            <a:srgbClr val="FBAE40"/>
          </p15:clr>
        </p15:guide>
        <p15:guide id="6" pos="4160">
          <p15:clr>
            <a:srgbClr val="FBAE40"/>
          </p15:clr>
        </p15:guide>
        <p15:guide id="7" pos="4479">
          <p15:clr>
            <a:srgbClr val="FBAE40"/>
          </p15:clr>
        </p15:guide>
        <p15:guide id="8" pos="4799">
          <p15:clr>
            <a:srgbClr val="FBAE40"/>
          </p15:clr>
        </p15:guide>
        <p15:guide id="9" pos="5119">
          <p15:clr>
            <a:srgbClr val="FBAE40"/>
          </p15:clr>
        </p15:guide>
        <p15:guide id="10" pos="5439">
          <p15:clr>
            <a:srgbClr val="FBAE40"/>
          </p15:clr>
        </p15:guide>
        <p15:guide id="11" pos="5758">
          <p15:clr>
            <a:srgbClr val="FBAE40"/>
          </p15:clr>
        </p15:guide>
        <p15:guide id="12" pos="6078">
          <p15:clr>
            <a:srgbClr val="FBAE40"/>
          </p15:clr>
        </p15:guide>
        <p15:guide id="13" pos="6398">
          <p15:clr>
            <a:srgbClr val="FBAE40"/>
          </p15:clr>
        </p15:guide>
        <p15:guide id="14" pos="7037">
          <p15:clr>
            <a:srgbClr val="FBAE40"/>
          </p15:clr>
        </p15:guide>
        <p15:guide id="15" pos="6718">
          <p15:clr>
            <a:srgbClr val="FBAE40"/>
          </p15:clr>
        </p15:guide>
        <p15:guide id="16" pos="3520">
          <p15:clr>
            <a:srgbClr val="FBAE40"/>
          </p15:clr>
        </p15:guide>
        <p15:guide id="17" pos="3201">
          <p15:clr>
            <a:srgbClr val="FBAE40"/>
          </p15:clr>
        </p15:guide>
        <p15:guide id="18" pos="2881">
          <p15:clr>
            <a:srgbClr val="FBAE40"/>
          </p15:clr>
        </p15:guide>
        <p15:guide id="19" pos="2561">
          <p15:clr>
            <a:srgbClr val="FBAE40"/>
          </p15:clr>
        </p15:guide>
        <p15:guide id="20" pos="2241">
          <p15:clr>
            <a:srgbClr val="FBAE40"/>
          </p15:clr>
        </p15:guide>
        <p15:guide id="21" pos="1922">
          <p15:clr>
            <a:srgbClr val="FBAE40"/>
          </p15:clr>
        </p15:guide>
        <p15:guide id="22" pos="1602">
          <p15:clr>
            <a:srgbClr val="FBAE40"/>
          </p15:clr>
        </p15:guide>
        <p15:guide id="23" pos="1282">
          <p15:clr>
            <a:srgbClr val="FBAE40"/>
          </p15:clr>
        </p15:guide>
        <p15:guide id="24" pos="643">
          <p15:clr>
            <a:srgbClr val="FBAE40"/>
          </p15:clr>
        </p15:guide>
        <p15:guide id="25" pos="962">
          <p15:clr>
            <a:srgbClr val="FBAE40"/>
          </p15:clr>
        </p15:guide>
        <p15:guide id="26" orient="horz" pos="2160">
          <p15:clr>
            <a:srgbClr val="FBAE40"/>
          </p15:clr>
        </p15:guide>
        <p15:guide id="27" orient="horz" pos="2480">
          <p15:clr>
            <a:srgbClr val="FBAE40"/>
          </p15:clr>
        </p15:guide>
        <p15:guide id="28" orient="horz" pos="3119">
          <p15:clr>
            <a:srgbClr val="FBAE40"/>
          </p15:clr>
        </p15:guide>
        <p15:guide id="29" orient="horz" pos="2799">
          <p15:clr>
            <a:srgbClr val="FBAE40"/>
          </p15:clr>
        </p15:guide>
        <p15:guide id="30" orient="horz" pos="3439">
          <p15:clr>
            <a:srgbClr val="FBAE40"/>
          </p15:clr>
        </p15:guide>
        <p15:guide id="31" orient="horz" pos="1840">
          <p15:clr>
            <a:srgbClr val="FBAE40"/>
          </p15:clr>
        </p15:guide>
        <p15:guide id="32" orient="horz" pos="1521">
          <p15:clr>
            <a:srgbClr val="FBAE40"/>
          </p15:clr>
        </p15:guide>
        <p15:guide id="33" orient="horz" pos="1200">
          <p15:clr>
            <a:srgbClr val="FBAE40"/>
          </p15:clr>
        </p15:guide>
        <p15:guide id="34" orient="horz" pos="89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60808-8250-D641-932A-D18528FBA0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CDA236-0139-7E4D-A1F3-35B64CD9D2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497F63-DF4D-A640-84CF-2DF997BB1DE7}"/>
              </a:ext>
            </a:extLst>
          </p:cNvPr>
          <p:cNvSpPr>
            <a:spLocks noGrp="1"/>
          </p:cNvSpPr>
          <p:nvPr>
            <p:ph type="dt" sz="half" idx="10"/>
          </p:nvPr>
        </p:nvSpPr>
        <p:spPr/>
        <p:txBody>
          <a:bodyPr/>
          <a:lstStyle/>
          <a:p>
            <a:fld id="{CD2E9AD5-9AB2-154B-ACB8-BFA2AED35D64}" type="datetimeFigureOut">
              <a:rPr lang="en-US" smtClean="0"/>
              <a:t>3/1/2022</a:t>
            </a:fld>
            <a:endParaRPr lang="en-US"/>
          </a:p>
        </p:txBody>
      </p:sp>
      <p:sp>
        <p:nvSpPr>
          <p:cNvPr id="5" name="Footer Placeholder 4">
            <a:extLst>
              <a:ext uri="{FF2B5EF4-FFF2-40B4-BE49-F238E27FC236}">
                <a16:creationId xmlns:a16="http://schemas.microsoft.com/office/drawing/2014/main" id="{8CBAC9CE-DBB0-F14A-B90B-D0766F5B6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6A007-F5E5-5F4E-B8EF-839CB490AD06}"/>
              </a:ext>
            </a:extLst>
          </p:cNvPr>
          <p:cNvSpPr>
            <a:spLocks noGrp="1"/>
          </p:cNvSpPr>
          <p:nvPr>
            <p:ph type="sldNum" sz="quarter" idx="12"/>
          </p:nvPr>
        </p:nvSpPr>
        <p:spPr/>
        <p:txBody>
          <a:bodyPr/>
          <a:lstStyle/>
          <a:p>
            <a:fld id="{6595FF00-1D33-F143-A487-6AC732AD847D}" type="slidenum">
              <a:rPr lang="en-US" smtClean="0"/>
              <a:t>‹#›</a:t>
            </a:fld>
            <a:endParaRPr lang="en-US"/>
          </a:p>
        </p:txBody>
      </p:sp>
    </p:spTree>
    <p:extLst>
      <p:ext uri="{BB962C8B-B14F-4D97-AF65-F5344CB8AC3E}">
        <p14:creationId xmlns:p14="http://schemas.microsoft.com/office/powerpoint/2010/main" val="147095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6196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pic>
        <p:nvPicPr>
          <p:cNvPr id="11" name="Picture 4" descr="DaoCloud - Crunchbase Company Profile &amp;amp; Funding">
            <a:extLst>
              <a:ext uri="{FF2B5EF4-FFF2-40B4-BE49-F238E27FC236}">
                <a16:creationId xmlns:a16="http://schemas.microsoft.com/office/drawing/2014/main" id="{0CA839D9-87D8-4127-BC89-19201079DA9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277367" y="5633848"/>
            <a:ext cx="1112250" cy="111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pic>
        <p:nvPicPr>
          <p:cNvPr id="10" name="Picture 4" descr="DaoCloud - Crunchbase Company Profile &amp;amp; Funding">
            <a:extLst>
              <a:ext uri="{FF2B5EF4-FFF2-40B4-BE49-F238E27FC236}">
                <a16:creationId xmlns:a16="http://schemas.microsoft.com/office/drawing/2014/main" id="{D58AE6DA-86D1-4592-A714-9A43B40F1FE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277367" y="5633848"/>
            <a:ext cx="1112250" cy="111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pic>
        <p:nvPicPr>
          <p:cNvPr id="8" name="Picture 4" descr="DaoCloud - Crunchbase Company Profile &amp;amp; Funding">
            <a:extLst>
              <a:ext uri="{FF2B5EF4-FFF2-40B4-BE49-F238E27FC236}">
                <a16:creationId xmlns:a16="http://schemas.microsoft.com/office/drawing/2014/main" id="{E6E83F41-29B9-4803-8A16-631314C4E422}"/>
              </a:ext>
            </a:extLst>
          </p:cNvPr>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9341892" y="6160832"/>
            <a:ext cx="593635" cy="59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 id="2147483729" r:id="rId21"/>
    <p:sldLayoutId id="2147483730" r:id="rId22"/>
    <p:sldLayoutId id="2147483731" r:id="rId23"/>
    <p:sldLayoutId id="2147483732" r:id="rId24"/>
    <p:sldLayoutId id="2147483733" r:id="rId25"/>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hyperlink" Target="https://fr.wikipedia.org/wiki/Temenos_(entreprise)" TargetMode="External"/><Relationship Id="rId13"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57.png"/><Relationship Id="rId12"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hyperlink" Target="https://elinux.org/Jetson_Zoo" TargetMode="External"/><Relationship Id="rId10" Type="http://schemas.openxmlformats.org/officeDocument/2006/relationships/hyperlink" Target="http://www.securitybydefault.com/2014/02/12-seguridad-en-redis-fortificacion.html" TargetMode="External"/><Relationship Id="rId4" Type="http://schemas.openxmlformats.org/officeDocument/2006/relationships/image" Target="../media/image55.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hyperlink" Target="https://medium.com/jitta-engineering/kubernetes-s01e01-introduction-concept-6dbd898e7f2d" TargetMode="External"/><Relationship Id="rId2" Type="http://schemas.openxmlformats.org/officeDocument/2006/relationships/image" Target="../media/image56.png"/><Relationship Id="rId1" Type="http://schemas.openxmlformats.org/officeDocument/2006/relationships/slideLayout" Target="../slideLayouts/slideLayout11.xml"/><Relationship Id="rId6" Type="http://schemas.openxmlformats.org/officeDocument/2006/relationships/hyperlink" Target="http://www.securitybydefault.com/2014/02/12-seguridad-en-redis-fortificacion.html" TargetMode="External"/><Relationship Id="rId11" Type="http://schemas.openxmlformats.org/officeDocument/2006/relationships/image" Target="../media/image67.png"/><Relationship Id="rId5" Type="http://schemas.openxmlformats.org/officeDocument/2006/relationships/image" Target="../media/image58.png"/><Relationship Id="rId10" Type="http://schemas.openxmlformats.org/officeDocument/2006/relationships/hyperlink" Target="https://freesvg.org/cloud-icon" TargetMode="External"/><Relationship Id="rId4" Type="http://schemas.openxmlformats.org/officeDocument/2006/relationships/hyperlink" Target="https://fr.wikipedia.org/wiki/Temenos_(entreprise)" TargetMode="External"/><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9" Type="http://schemas.openxmlformats.org/officeDocument/2006/relationships/image" Target="../media/image105.png"/><Relationship Id="rId21" Type="http://schemas.openxmlformats.org/officeDocument/2006/relationships/image" Target="../media/image87.png"/><Relationship Id="rId34" Type="http://schemas.openxmlformats.org/officeDocument/2006/relationships/image" Target="../media/image100.png"/><Relationship Id="rId42" Type="http://schemas.openxmlformats.org/officeDocument/2006/relationships/image" Target="../media/image108.png"/><Relationship Id="rId47" Type="http://schemas.openxmlformats.org/officeDocument/2006/relationships/image" Target="../media/image113.png"/><Relationship Id="rId50" Type="http://schemas.openxmlformats.org/officeDocument/2006/relationships/image" Target="../media/image116.png"/><Relationship Id="rId55" Type="http://schemas.openxmlformats.org/officeDocument/2006/relationships/image" Target="../media/image121.png"/><Relationship Id="rId7" Type="http://schemas.openxmlformats.org/officeDocument/2006/relationships/image" Target="../media/image73.png"/><Relationship Id="rId2" Type="http://schemas.openxmlformats.org/officeDocument/2006/relationships/notesSlide" Target="../notesSlides/notesSlide10.xml"/><Relationship Id="rId16" Type="http://schemas.openxmlformats.org/officeDocument/2006/relationships/image" Target="../media/image82.png"/><Relationship Id="rId29" Type="http://schemas.openxmlformats.org/officeDocument/2006/relationships/image" Target="../media/image95.png"/><Relationship Id="rId11" Type="http://schemas.openxmlformats.org/officeDocument/2006/relationships/image" Target="../media/image77.pn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png"/><Relationship Id="rId40" Type="http://schemas.openxmlformats.org/officeDocument/2006/relationships/image" Target="../media/image106.png"/><Relationship Id="rId45" Type="http://schemas.openxmlformats.org/officeDocument/2006/relationships/image" Target="../media/image111.png"/><Relationship Id="rId53" Type="http://schemas.openxmlformats.org/officeDocument/2006/relationships/image" Target="../media/image119.png"/><Relationship Id="rId5" Type="http://schemas.openxmlformats.org/officeDocument/2006/relationships/image" Target="../media/image71.png"/><Relationship Id="rId10" Type="http://schemas.openxmlformats.org/officeDocument/2006/relationships/image" Target="../media/image76.png"/><Relationship Id="rId19" Type="http://schemas.openxmlformats.org/officeDocument/2006/relationships/image" Target="../media/image85.png"/><Relationship Id="rId31" Type="http://schemas.openxmlformats.org/officeDocument/2006/relationships/image" Target="../media/image97.png"/><Relationship Id="rId44" Type="http://schemas.openxmlformats.org/officeDocument/2006/relationships/image" Target="../media/image110.png"/><Relationship Id="rId52" Type="http://schemas.openxmlformats.org/officeDocument/2006/relationships/image" Target="../media/image118.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35" Type="http://schemas.openxmlformats.org/officeDocument/2006/relationships/image" Target="../media/image101.png"/><Relationship Id="rId43" Type="http://schemas.openxmlformats.org/officeDocument/2006/relationships/image" Target="../media/image109.png"/><Relationship Id="rId48" Type="http://schemas.openxmlformats.org/officeDocument/2006/relationships/image" Target="../media/image114.png"/><Relationship Id="rId56" Type="http://schemas.openxmlformats.org/officeDocument/2006/relationships/image" Target="../media/image122.png"/><Relationship Id="rId8" Type="http://schemas.openxmlformats.org/officeDocument/2006/relationships/image" Target="../media/image74.png"/><Relationship Id="rId51" Type="http://schemas.openxmlformats.org/officeDocument/2006/relationships/image" Target="../media/image117.png"/><Relationship Id="rId3" Type="http://schemas.openxmlformats.org/officeDocument/2006/relationships/image" Target="../media/image69.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99.png"/><Relationship Id="rId38" Type="http://schemas.openxmlformats.org/officeDocument/2006/relationships/image" Target="../media/image104.png"/><Relationship Id="rId46" Type="http://schemas.openxmlformats.org/officeDocument/2006/relationships/image" Target="../media/image112.tiff"/><Relationship Id="rId20" Type="http://schemas.openxmlformats.org/officeDocument/2006/relationships/image" Target="../media/image86.png"/><Relationship Id="rId41" Type="http://schemas.openxmlformats.org/officeDocument/2006/relationships/image" Target="../media/image107.png"/><Relationship Id="rId54" Type="http://schemas.openxmlformats.org/officeDocument/2006/relationships/image" Target="../media/image120.png"/><Relationship Id="rId1" Type="http://schemas.openxmlformats.org/officeDocument/2006/relationships/slideLayout" Target="../slideLayouts/slideLayout21.xml"/><Relationship Id="rId6" Type="http://schemas.openxmlformats.org/officeDocument/2006/relationships/image" Target="../media/image72.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36" Type="http://schemas.openxmlformats.org/officeDocument/2006/relationships/image" Target="../media/image102.tiff"/><Relationship Id="rId49" Type="http://schemas.openxmlformats.org/officeDocument/2006/relationships/image" Target="../media/image115.png"/></Relationships>
</file>

<file path=ppt/slides/_rels/slide24.xml.rels><?xml version="1.0" encoding="UTF-8" standalone="yes"?>
<Relationships xmlns="http://schemas.openxmlformats.org/package/2006/relationships"><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9" Type="http://schemas.openxmlformats.org/officeDocument/2006/relationships/image" Target="../media/image160.png"/><Relationship Id="rId21" Type="http://schemas.openxmlformats.org/officeDocument/2006/relationships/image" Target="../media/image142.png"/><Relationship Id="rId34" Type="http://schemas.openxmlformats.org/officeDocument/2006/relationships/image" Target="../media/image155.jpeg"/><Relationship Id="rId42" Type="http://schemas.openxmlformats.org/officeDocument/2006/relationships/image" Target="../media/image163.png"/><Relationship Id="rId47" Type="http://schemas.openxmlformats.org/officeDocument/2006/relationships/image" Target="../media/image168.png"/><Relationship Id="rId50" Type="http://schemas.openxmlformats.org/officeDocument/2006/relationships/image" Target="../media/image171.png"/><Relationship Id="rId55" Type="http://schemas.openxmlformats.org/officeDocument/2006/relationships/hyperlink" Target="http://upload.wikimedia.org/wikipedia/en/e/e4/Telenor.svg" TargetMode="External"/><Relationship Id="rId7" Type="http://schemas.openxmlformats.org/officeDocument/2006/relationships/image" Target="../media/image128.png"/><Relationship Id="rId2" Type="http://schemas.openxmlformats.org/officeDocument/2006/relationships/image" Target="../media/image123.gif"/><Relationship Id="rId16" Type="http://schemas.openxmlformats.org/officeDocument/2006/relationships/image" Target="../media/image137.png"/><Relationship Id="rId29" Type="http://schemas.openxmlformats.org/officeDocument/2006/relationships/image" Target="../media/image150.png"/><Relationship Id="rId11" Type="http://schemas.openxmlformats.org/officeDocument/2006/relationships/image" Target="../media/image132.png"/><Relationship Id="rId24" Type="http://schemas.openxmlformats.org/officeDocument/2006/relationships/image" Target="../media/image145.png"/><Relationship Id="rId32" Type="http://schemas.openxmlformats.org/officeDocument/2006/relationships/image" Target="../media/image153.png"/><Relationship Id="rId37" Type="http://schemas.openxmlformats.org/officeDocument/2006/relationships/image" Target="../media/image158.gif"/><Relationship Id="rId40" Type="http://schemas.openxmlformats.org/officeDocument/2006/relationships/image" Target="../media/image161.png"/><Relationship Id="rId45" Type="http://schemas.openxmlformats.org/officeDocument/2006/relationships/image" Target="../media/image166.png"/><Relationship Id="rId53" Type="http://schemas.openxmlformats.org/officeDocument/2006/relationships/image" Target="../media/image172.png"/><Relationship Id="rId58" Type="http://schemas.openxmlformats.org/officeDocument/2006/relationships/image" Target="../media/image175.png"/><Relationship Id="rId5" Type="http://schemas.openxmlformats.org/officeDocument/2006/relationships/image" Target="../media/image126.png"/><Relationship Id="rId61" Type="http://schemas.openxmlformats.org/officeDocument/2006/relationships/image" Target="../media/image177.png"/><Relationship Id="rId19" Type="http://schemas.openxmlformats.org/officeDocument/2006/relationships/image" Target="../media/image140.png"/><Relationship Id="rId14" Type="http://schemas.openxmlformats.org/officeDocument/2006/relationships/image" Target="../media/image135.png"/><Relationship Id="rId22" Type="http://schemas.openxmlformats.org/officeDocument/2006/relationships/image" Target="../media/image143.png"/><Relationship Id="rId27" Type="http://schemas.openxmlformats.org/officeDocument/2006/relationships/image" Target="../media/image148.png"/><Relationship Id="rId30" Type="http://schemas.openxmlformats.org/officeDocument/2006/relationships/image" Target="../media/image151.png"/><Relationship Id="rId35" Type="http://schemas.openxmlformats.org/officeDocument/2006/relationships/image" Target="../media/image156.png"/><Relationship Id="rId43" Type="http://schemas.openxmlformats.org/officeDocument/2006/relationships/image" Target="../media/image164.png"/><Relationship Id="rId48" Type="http://schemas.openxmlformats.org/officeDocument/2006/relationships/image" Target="../media/image169.png"/><Relationship Id="rId56" Type="http://schemas.openxmlformats.org/officeDocument/2006/relationships/image" Target="../media/image174.png"/><Relationship Id="rId8" Type="http://schemas.openxmlformats.org/officeDocument/2006/relationships/image" Target="../media/image129.png"/><Relationship Id="rId51" Type="http://schemas.microsoft.com/office/2007/relationships/hdphoto" Target="../media/hdphoto1.wdp"/><Relationship Id="rId3" Type="http://schemas.openxmlformats.org/officeDocument/2006/relationships/image" Target="../media/image124.png"/><Relationship Id="rId12" Type="http://schemas.openxmlformats.org/officeDocument/2006/relationships/image" Target="../media/image133.png"/><Relationship Id="rId17" Type="http://schemas.openxmlformats.org/officeDocument/2006/relationships/image" Target="../media/image138.png"/><Relationship Id="rId25" Type="http://schemas.openxmlformats.org/officeDocument/2006/relationships/image" Target="../media/image146.png"/><Relationship Id="rId33" Type="http://schemas.openxmlformats.org/officeDocument/2006/relationships/image" Target="../media/image154.png"/><Relationship Id="rId38" Type="http://schemas.openxmlformats.org/officeDocument/2006/relationships/image" Target="../media/image159.png"/><Relationship Id="rId46" Type="http://schemas.openxmlformats.org/officeDocument/2006/relationships/image" Target="../media/image167.png"/><Relationship Id="rId59" Type="http://schemas.openxmlformats.org/officeDocument/2006/relationships/hyperlink" Target="http://upload.wikimedia.org/wikipedia/en/6/6b/Etisalat_logo.png" TargetMode="External"/><Relationship Id="rId20" Type="http://schemas.openxmlformats.org/officeDocument/2006/relationships/image" Target="../media/image141.png"/><Relationship Id="rId41" Type="http://schemas.openxmlformats.org/officeDocument/2006/relationships/image" Target="../media/image162.png"/><Relationship Id="rId54" Type="http://schemas.openxmlformats.org/officeDocument/2006/relationships/image" Target="../media/image173.jpeg"/><Relationship Id="rId1" Type="http://schemas.openxmlformats.org/officeDocument/2006/relationships/slideLayout" Target="../slideLayouts/slideLayout24.xml"/><Relationship Id="rId6" Type="http://schemas.openxmlformats.org/officeDocument/2006/relationships/image" Target="../media/image127.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36" Type="http://schemas.openxmlformats.org/officeDocument/2006/relationships/image" Target="../media/image157.png"/><Relationship Id="rId49" Type="http://schemas.openxmlformats.org/officeDocument/2006/relationships/image" Target="../media/image170.png"/><Relationship Id="rId57" Type="http://schemas.openxmlformats.org/officeDocument/2006/relationships/hyperlink" Target="http://en.wikipedia.org/wiki/File:America_Movil1.svg" TargetMode="External"/><Relationship Id="rId10" Type="http://schemas.openxmlformats.org/officeDocument/2006/relationships/image" Target="../media/image131.png"/><Relationship Id="rId31" Type="http://schemas.openxmlformats.org/officeDocument/2006/relationships/image" Target="../media/image152.png"/><Relationship Id="rId44" Type="http://schemas.openxmlformats.org/officeDocument/2006/relationships/image" Target="../media/image165.png"/><Relationship Id="rId52" Type="http://schemas.openxmlformats.org/officeDocument/2006/relationships/hyperlink" Target="http://en.wikipedia.org/wiki/File:KPN_logo.svg" TargetMode="External"/><Relationship Id="rId60" Type="http://schemas.openxmlformats.org/officeDocument/2006/relationships/image" Target="../media/image176.png"/><Relationship Id="rId4" Type="http://schemas.openxmlformats.org/officeDocument/2006/relationships/image" Target="../media/image125.png"/><Relationship Id="rId9" Type="http://schemas.openxmlformats.org/officeDocument/2006/relationships/image" Target="../media/image130.png"/></Relationships>
</file>

<file path=ppt/slides/_rels/slide25.xml.rels><?xml version="1.0" encoding="UTF-8" standalone="yes"?>
<Relationships xmlns="http://schemas.openxmlformats.org/package/2006/relationships"><Relationship Id="rId8" Type="http://schemas.openxmlformats.org/officeDocument/2006/relationships/image" Target="../media/image184.tiff"/><Relationship Id="rId13" Type="http://schemas.openxmlformats.org/officeDocument/2006/relationships/image" Target="../media/image189.tiff"/><Relationship Id="rId18" Type="http://schemas.openxmlformats.org/officeDocument/2006/relationships/image" Target="../media/image194.tiff"/><Relationship Id="rId26" Type="http://schemas.openxmlformats.org/officeDocument/2006/relationships/image" Target="../media/image202.tiff"/><Relationship Id="rId3" Type="http://schemas.openxmlformats.org/officeDocument/2006/relationships/image" Target="../media/image179.png"/><Relationship Id="rId21" Type="http://schemas.openxmlformats.org/officeDocument/2006/relationships/image" Target="../media/image197.png"/><Relationship Id="rId7" Type="http://schemas.openxmlformats.org/officeDocument/2006/relationships/image" Target="../media/image183.png"/><Relationship Id="rId12" Type="http://schemas.openxmlformats.org/officeDocument/2006/relationships/image" Target="../media/image188.tiff"/><Relationship Id="rId17" Type="http://schemas.openxmlformats.org/officeDocument/2006/relationships/image" Target="../media/image193.tiff"/><Relationship Id="rId25" Type="http://schemas.openxmlformats.org/officeDocument/2006/relationships/image" Target="../media/image201.tiff"/><Relationship Id="rId2" Type="http://schemas.openxmlformats.org/officeDocument/2006/relationships/image" Target="../media/image178.png"/><Relationship Id="rId16" Type="http://schemas.openxmlformats.org/officeDocument/2006/relationships/image" Target="../media/image192.tiff"/><Relationship Id="rId20" Type="http://schemas.openxmlformats.org/officeDocument/2006/relationships/image" Target="../media/image196.png"/><Relationship Id="rId29" Type="http://schemas.openxmlformats.org/officeDocument/2006/relationships/image" Target="../media/image2.png"/><Relationship Id="rId1" Type="http://schemas.openxmlformats.org/officeDocument/2006/relationships/slideLayout" Target="../slideLayouts/slideLayout22.xml"/><Relationship Id="rId6" Type="http://schemas.openxmlformats.org/officeDocument/2006/relationships/image" Target="../media/image182.png"/><Relationship Id="rId11" Type="http://schemas.openxmlformats.org/officeDocument/2006/relationships/image" Target="../media/image187.png"/><Relationship Id="rId24" Type="http://schemas.openxmlformats.org/officeDocument/2006/relationships/image" Target="../media/image200.tiff"/><Relationship Id="rId5" Type="http://schemas.openxmlformats.org/officeDocument/2006/relationships/image" Target="../media/image181.jpeg"/><Relationship Id="rId15" Type="http://schemas.openxmlformats.org/officeDocument/2006/relationships/image" Target="../media/image191.tiff"/><Relationship Id="rId23" Type="http://schemas.openxmlformats.org/officeDocument/2006/relationships/image" Target="../media/image199.tiff"/><Relationship Id="rId28" Type="http://schemas.openxmlformats.org/officeDocument/2006/relationships/image" Target="../media/image204.png"/><Relationship Id="rId10" Type="http://schemas.openxmlformats.org/officeDocument/2006/relationships/image" Target="../media/image186.png"/><Relationship Id="rId19" Type="http://schemas.openxmlformats.org/officeDocument/2006/relationships/image" Target="../media/image195.png"/><Relationship Id="rId4" Type="http://schemas.openxmlformats.org/officeDocument/2006/relationships/image" Target="../media/image180.png"/><Relationship Id="rId9" Type="http://schemas.openxmlformats.org/officeDocument/2006/relationships/image" Target="../media/image185.png"/><Relationship Id="rId14" Type="http://schemas.openxmlformats.org/officeDocument/2006/relationships/image" Target="../media/image190.tiff"/><Relationship Id="rId22" Type="http://schemas.openxmlformats.org/officeDocument/2006/relationships/image" Target="../media/image198.png"/><Relationship Id="rId27" Type="http://schemas.openxmlformats.org/officeDocument/2006/relationships/image" Target="../media/image203.tiff"/></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205.png"/><Relationship Id="rId7" Type="http://schemas.openxmlformats.org/officeDocument/2006/relationships/image" Target="../media/image208.png"/><Relationship Id="rId12"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1.xml"/><Relationship Id="rId6" Type="http://schemas.openxmlformats.org/officeDocument/2006/relationships/image" Target="../media/image207.png"/><Relationship Id="rId11" Type="http://schemas.openxmlformats.org/officeDocument/2006/relationships/image" Target="../media/image50.png"/><Relationship Id="rId5" Type="http://schemas.openxmlformats.org/officeDocument/2006/relationships/image" Target="../media/image206.png"/><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48.png"/><Relationship Id="rId1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3" Type="http://schemas.openxmlformats.org/officeDocument/2006/relationships/image" Target="../media/image210.png"/><Relationship Id="rId7" Type="http://schemas.openxmlformats.org/officeDocument/2006/relationships/image" Target="../media/image214.png"/><Relationship Id="rId12" Type="http://schemas.openxmlformats.org/officeDocument/2006/relationships/image" Target="../media/image219.png"/><Relationship Id="rId17" Type="http://schemas.openxmlformats.org/officeDocument/2006/relationships/image" Target="../media/image224.png"/><Relationship Id="rId2" Type="http://schemas.openxmlformats.org/officeDocument/2006/relationships/image" Target="../media/image209.png"/><Relationship Id="rId16" Type="http://schemas.openxmlformats.org/officeDocument/2006/relationships/image" Target="../media/image223.png"/><Relationship Id="rId1" Type="http://schemas.openxmlformats.org/officeDocument/2006/relationships/slideLayout" Target="../slideLayouts/slideLayout21.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212.png"/><Relationship Id="rId15" Type="http://schemas.openxmlformats.org/officeDocument/2006/relationships/image" Target="../media/image222.pn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jpeg"/><Relationship Id="rId14" Type="http://schemas.openxmlformats.org/officeDocument/2006/relationships/image" Target="../media/image2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228.png"/><Relationship Id="rId5" Type="http://schemas.openxmlformats.org/officeDocument/2006/relationships/image" Target="../media/image227.pn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png"/></Relationships>
</file>

<file path=ppt/slides/_rels/slide3.xml.rels><?xml version="1.0" encoding="UTF-8" standalone="yes"?>
<Relationships xmlns="http://schemas.openxmlformats.org/package/2006/relationships"><Relationship Id="rId8" Type="http://schemas.openxmlformats.org/officeDocument/2006/relationships/hyperlink" Target="http://pngimg.com/download/78792" TargetMode="External"/><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hyperlink" Target="https://pixabay.com/en/customer-service-quality-1641724/" TargetMode="External"/><Relationship Id="rId2" Type="http://schemas.openxmlformats.org/officeDocument/2006/relationships/notesSlide" Target="../notesSlides/notesSlide2.xml"/><Relationship Id="rId16" Type="http://schemas.openxmlformats.org/officeDocument/2006/relationships/hyperlink" Target="https://pixabay.com/en/virtual-reality-population-reality-1220293/" TargetMode="External"/><Relationship Id="rId1" Type="http://schemas.openxmlformats.org/officeDocument/2006/relationships/slideLayout" Target="../slideLayouts/slideLayout11.xml"/><Relationship Id="rId6" Type="http://schemas.openxmlformats.org/officeDocument/2006/relationships/hyperlink" Target="http://www.pngall.com/loan-png" TargetMode="External"/><Relationship Id="rId11" Type="http://schemas.openxmlformats.org/officeDocument/2006/relationships/image" Target="../media/image19.jpg"/><Relationship Id="rId5" Type="http://schemas.openxmlformats.org/officeDocument/2006/relationships/image" Target="../media/image16.png"/><Relationship Id="rId15" Type="http://schemas.openxmlformats.org/officeDocument/2006/relationships/image" Target="../media/image21.png"/><Relationship Id="rId10" Type="http://schemas.openxmlformats.org/officeDocument/2006/relationships/hyperlink" Target="http://www.pngall.com/investment-png" TargetMode="External"/><Relationship Id="rId4" Type="http://schemas.openxmlformats.org/officeDocument/2006/relationships/hyperlink" Target="http://kaddigart.deviantart.com/art/Apps-Box-1-Icon-334214248" TargetMode="External"/><Relationship Id="rId9" Type="http://schemas.openxmlformats.org/officeDocument/2006/relationships/image" Target="../media/image18.png"/><Relationship Id="rId14" Type="http://schemas.openxmlformats.org/officeDocument/2006/relationships/hyperlink" Target="http://www.pngall.com/online-banking-png"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png"/><Relationship Id="rId3" Type="http://schemas.openxmlformats.org/officeDocument/2006/relationships/image" Target="../media/image233.png"/><Relationship Id="rId7" Type="http://schemas.openxmlformats.org/officeDocument/2006/relationships/image" Target="../media/image237.png"/><Relationship Id="rId12" Type="http://schemas.openxmlformats.org/officeDocument/2006/relationships/image" Target="../media/image242.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44.png"/></Relationships>
</file>

<file path=ppt/slides/_rels/slide31.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hyperlink" Target="http://pngimg.com/download/57780"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247.png"/><Relationship Id="rId5" Type="http://schemas.microsoft.com/office/2007/relationships/hdphoto" Target="../media/hdphoto2.wdp"/><Relationship Id="rId4" Type="http://schemas.openxmlformats.org/officeDocument/2006/relationships/image" Target="../media/image2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researchleap.com/obstacles-challenges-business-succession-central-europe/" TargetMode="External"/><Relationship Id="rId2" Type="http://schemas.openxmlformats.org/officeDocument/2006/relationships/image" Target="../media/image22.jpg"/><Relationship Id="rId1" Type="http://schemas.openxmlformats.org/officeDocument/2006/relationships/slideLayout" Target="../slideLayouts/slideLayout14.xml"/><Relationship Id="rId5" Type="http://schemas.openxmlformats.org/officeDocument/2006/relationships/hyperlink" Target="https://www.thebluediamondgallery.com/handwriting/b/business-growth.html" TargetMode="Externa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www.pngall.com/investment-png" TargetMode="External"/><Relationship Id="rId3" Type="http://schemas.openxmlformats.org/officeDocument/2006/relationships/hyperlink" Target="http://kaddigart.deviantart.com/art/Apps-Box-1-Icon-334214248" TargetMode="External"/><Relationship Id="rId7" Type="http://schemas.openxmlformats.org/officeDocument/2006/relationships/hyperlink" Target="http://pngimg.com/download/78792" TargetMode="External"/><Relationship Id="rId12"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hyperlink" Target="http://commons.wikimedia.org/wiki/Category:Pharmaceutical_companies_of_the_United_States" TargetMode="External"/><Relationship Id="rId5" Type="http://schemas.openxmlformats.org/officeDocument/2006/relationships/hyperlink" Target="https://pixabay.com/en/customer-service-quality-1641724/" TargetMode="External"/><Relationship Id="rId15" Type="http://schemas.openxmlformats.org/officeDocument/2006/relationships/hyperlink" Target="http://www.pngall.com/online-banking-png" TargetMode="External"/><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hyperlink" Target="http://www.pngall.com/loan-png" TargetMode="External"/><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cncf/toc/blob/master/DEFINITION.md"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6.png"/><Relationship Id="rId7" Type="http://schemas.openxmlformats.org/officeDocument/2006/relationships/diagramData" Target="../diagrams/data2.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29.jpeg"/><Relationship Id="rId11" Type="http://schemas.microsoft.com/office/2007/relationships/diagramDrawing" Target="../diagrams/drawing2.xml"/><Relationship Id="rId5" Type="http://schemas.openxmlformats.org/officeDocument/2006/relationships/image" Target="../media/image28.png"/><Relationship Id="rId10" Type="http://schemas.openxmlformats.org/officeDocument/2006/relationships/diagramColors" Target="../diagrams/colors2.xml"/><Relationship Id="rId4" Type="http://schemas.openxmlformats.org/officeDocument/2006/relationships/image" Target="../media/image27.png"/><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600908" y="1728099"/>
            <a:ext cx="6629400" cy="1203582"/>
          </a:xfrm>
        </p:spPr>
        <p:txBody>
          <a:bodyPr>
            <a:normAutofit fontScale="90000"/>
          </a:bodyPr>
          <a:lstStyle/>
          <a:p>
            <a:r>
              <a:rPr lang="en-US" dirty="0"/>
              <a:t>OceanStor™-Digital X Rack: A dHCI Kubernetes  solution with full-stack enterprise features for modern banking infrastructures</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a:xfrm>
            <a:off x="600908" y="3760379"/>
            <a:ext cx="6629400" cy="1203582"/>
          </a:xfrm>
        </p:spPr>
        <p:txBody>
          <a:bodyPr/>
          <a:lstStyle/>
          <a:p>
            <a:r>
              <a:rPr lang="en-US" dirty="0"/>
              <a:t>Futurewei IT Solution Team</a:t>
            </a:r>
          </a:p>
        </p:txBody>
      </p:sp>
      <p:sp>
        <p:nvSpPr>
          <p:cNvPr id="2" name="TextBox 1">
            <a:extLst>
              <a:ext uri="{FF2B5EF4-FFF2-40B4-BE49-F238E27FC236}">
                <a16:creationId xmlns:a16="http://schemas.microsoft.com/office/drawing/2014/main" id="{5EDE912B-2C28-459A-A7C5-2FF89AED7166}"/>
              </a:ext>
            </a:extLst>
          </p:cNvPr>
          <p:cNvSpPr txBox="1"/>
          <p:nvPr/>
        </p:nvSpPr>
        <p:spPr>
          <a:xfrm>
            <a:off x="2473890" y="1628384"/>
            <a:ext cx="181628" cy="338554"/>
          </a:xfrm>
          <a:prstGeom prst="rect">
            <a:avLst/>
          </a:prstGeom>
          <a:noFill/>
        </p:spPr>
        <p:txBody>
          <a:bodyPr wrap="square" rtlCol="0">
            <a:spAutoFit/>
          </a:bodyPr>
          <a:lstStyle/>
          <a:p>
            <a:r>
              <a:rPr lang="en-US" sz="1600" dirty="0">
                <a:solidFill>
                  <a:schemeClr val="tx2"/>
                </a:solidFill>
              </a:rPr>
              <a:t>®</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1578-7C83-6148-ACB4-2C4F062992E7}"/>
              </a:ext>
            </a:extLst>
          </p:cNvPr>
          <p:cNvSpPr>
            <a:spLocks noGrp="1"/>
          </p:cNvSpPr>
          <p:nvPr>
            <p:ph type="title"/>
          </p:nvPr>
        </p:nvSpPr>
        <p:spPr>
          <a:xfrm>
            <a:off x="417786" y="230115"/>
            <a:ext cx="10515600" cy="664143"/>
          </a:xfrm>
        </p:spPr>
        <p:txBody>
          <a:bodyPr/>
          <a:lstStyle/>
          <a:p>
            <a:r>
              <a:rPr kumimoji="1" lang="en-US" sz="2200" b="1" dirty="0">
                <a:solidFill>
                  <a:srgbClr val="1B1C1D"/>
                </a:solidFill>
                <a:latin typeface="Arial" panose="020B0604020202020204" pitchFamily="34" charset="0"/>
                <a:ea typeface="Microsoft YaHei" panose="020B0503020204020204" pitchFamily="34" charset="-122"/>
                <a:cs typeface="+mn-cs"/>
              </a:rPr>
              <a:t>Customer Application Containerization Trend</a:t>
            </a:r>
          </a:p>
        </p:txBody>
      </p:sp>
      <p:sp>
        <p:nvSpPr>
          <p:cNvPr id="5" name="Slide Number Placeholder 4">
            <a:extLst>
              <a:ext uri="{FF2B5EF4-FFF2-40B4-BE49-F238E27FC236}">
                <a16:creationId xmlns:a16="http://schemas.microsoft.com/office/drawing/2014/main" id="{8404305B-6D0B-4842-8F1C-E20133B3915F}"/>
              </a:ext>
            </a:extLst>
          </p:cNvPr>
          <p:cNvSpPr>
            <a:spLocks noGrp="1"/>
          </p:cNvSpPr>
          <p:nvPr>
            <p:ph type="sldNum" sz="quarter" idx="12"/>
          </p:nvPr>
        </p:nvSpPr>
        <p:spPr/>
        <p:txBody>
          <a:bodyPr/>
          <a:lstStyle/>
          <a:p>
            <a:fld id="{3B917CB5-27BD-4ECA-9D86-80D4B900A204}" type="slidenum">
              <a:rPr lang="en-US" smtClean="0"/>
              <a:t>10</a:t>
            </a:fld>
            <a:endParaRPr lang="en-US"/>
          </a:p>
        </p:txBody>
      </p:sp>
      <p:pic>
        <p:nvPicPr>
          <p:cNvPr id="6" name="图片 12">
            <a:extLst>
              <a:ext uri="{FF2B5EF4-FFF2-40B4-BE49-F238E27FC236}">
                <a16:creationId xmlns:a16="http://schemas.microsoft.com/office/drawing/2014/main" id="{88876AD4-C6B6-0942-9D56-AE40EB05583D}"/>
              </a:ext>
            </a:extLst>
          </p:cNvPr>
          <p:cNvPicPr>
            <a:picLocks noGrp="1" noChangeAspect="1"/>
          </p:cNvPicPr>
          <p:nvPr>
            <p:ph idx="1"/>
          </p:nvPr>
        </p:nvPicPr>
        <p:blipFill>
          <a:blip r:embed="rId2"/>
          <a:stretch>
            <a:fillRect/>
          </a:stretch>
        </p:blipFill>
        <p:spPr>
          <a:xfrm>
            <a:off x="4834064" y="1643670"/>
            <a:ext cx="7260364" cy="3125537"/>
          </a:xfrm>
          <a:prstGeom prst="rect">
            <a:avLst/>
          </a:prstGeom>
        </p:spPr>
      </p:pic>
      <p:pic>
        <p:nvPicPr>
          <p:cNvPr id="7" name="图片 10">
            <a:extLst>
              <a:ext uri="{FF2B5EF4-FFF2-40B4-BE49-F238E27FC236}">
                <a16:creationId xmlns:a16="http://schemas.microsoft.com/office/drawing/2014/main" id="{89F9C6E1-D505-FE46-A4BB-4C1198AEB9EB}"/>
              </a:ext>
            </a:extLst>
          </p:cNvPr>
          <p:cNvPicPr>
            <a:picLocks noChangeAspect="1"/>
          </p:cNvPicPr>
          <p:nvPr/>
        </p:nvPicPr>
        <p:blipFill>
          <a:blip r:embed="rId3"/>
          <a:stretch>
            <a:fillRect/>
          </a:stretch>
        </p:blipFill>
        <p:spPr>
          <a:xfrm>
            <a:off x="272087" y="1617627"/>
            <a:ext cx="4561977" cy="3622746"/>
          </a:xfrm>
          <a:prstGeom prst="rect">
            <a:avLst/>
          </a:prstGeom>
        </p:spPr>
      </p:pic>
    </p:spTree>
    <p:extLst>
      <p:ext uri="{BB962C8B-B14F-4D97-AF65-F5344CB8AC3E}">
        <p14:creationId xmlns:p14="http://schemas.microsoft.com/office/powerpoint/2010/main" val="336553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1958" y="5662232"/>
            <a:ext cx="1936749" cy="307777"/>
          </a:xfrm>
          <a:prstGeom prst="rect">
            <a:avLst/>
          </a:prstGeom>
          <a:solidFill>
            <a:schemeClr val="accent5">
              <a:lumMod val="75000"/>
            </a:schemeClr>
          </a:solid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Development Process</a:t>
            </a:r>
            <a:endParaRPr kumimoji="1" lang="zh-CN" altLang="en-US" sz="14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grpSp>
        <p:nvGrpSpPr>
          <p:cNvPr id="6" name="组合 5">
            <a:extLst>
              <a:ext uri="{FF2B5EF4-FFF2-40B4-BE49-F238E27FC236}">
                <a16:creationId xmlns:a16="http://schemas.microsoft.com/office/drawing/2014/main" id="{3735C5CB-FCE9-2448-A409-02A9D8B6BC9A}"/>
              </a:ext>
            </a:extLst>
          </p:cNvPr>
          <p:cNvGrpSpPr/>
          <p:nvPr/>
        </p:nvGrpSpPr>
        <p:grpSpPr>
          <a:xfrm>
            <a:off x="217326" y="4363032"/>
            <a:ext cx="11519998" cy="1081787"/>
            <a:chOff x="185703" y="2237843"/>
            <a:chExt cx="11519998" cy="1081787"/>
          </a:xfrm>
        </p:grpSpPr>
        <p:sp>
          <p:nvSpPr>
            <p:cNvPr id="7" name="圆角矩形 6"/>
            <p:cNvSpPr/>
            <p:nvPr/>
          </p:nvSpPr>
          <p:spPr>
            <a:xfrm>
              <a:off x="185703" y="2237843"/>
              <a:ext cx="11519998" cy="108178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8" name="圆角矩形 7"/>
            <p:cNvSpPr/>
            <p:nvPr/>
          </p:nvSpPr>
          <p:spPr>
            <a:xfrm>
              <a:off x="9495493" y="2381372"/>
              <a:ext cx="1636624" cy="4103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grpSp>
          <p:nvGrpSpPr>
            <p:cNvPr id="9" name="组 13"/>
            <p:cNvGrpSpPr/>
            <p:nvPr/>
          </p:nvGrpSpPr>
          <p:grpSpPr>
            <a:xfrm>
              <a:off x="1724019" y="2399895"/>
              <a:ext cx="1588621" cy="448055"/>
              <a:chOff x="1049279" y="1089846"/>
              <a:chExt cx="1434489" cy="842724"/>
            </a:xfrm>
          </p:grpSpPr>
          <p:grpSp>
            <p:nvGrpSpPr>
              <p:cNvPr id="29" name="组 8"/>
              <p:cNvGrpSpPr/>
              <p:nvPr/>
            </p:nvGrpSpPr>
            <p:grpSpPr>
              <a:xfrm>
                <a:off x="1049279" y="1272693"/>
                <a:ext cx="1434489" cy="659877"/>
                <a:chOff x="761247" y="1335808"/>
                <a:chExt cx="1434489" cy="659877"/>
              </a:xfrm>
            </p:grpSpPr>
            <p:sp>
              <p:nvSpPr>
                <p:cNvPr id="32" name="矩形 31"/>
                <p:cNvSpPr/>
                <p:nvPr/>
              </p:nvSpPr>
              <p:spPr>
                <a:xfrm>
                  <a:off x="761247" y="1335808"/>
                  <a:ext cx="720080" cy="216024"/>
                </a:xfrm>
                <a:prstGeom prst="rect">
                  <a:avLst/>
                </a:prstGeom>
                <a:solidFill>
                  <a:schemeClr val="bg1"/>
                </a:solidFill>
                <a:ln>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33" name="矩形 32"/>
                <p:cNvSpPr/>
                <p:nvPr/>
              </p:nvSpPr>
              <p:spPr>
                <a:xfrm>
                  <a:off x="1115616" y="1557735"/>
                  <a:ext cx="720080" cy="216024"/>
                </a:xfrm>
                <a:prstGeom prst="rect">
                  <a:avLst/>
                </a:prstGeom>
                <a:solidFill>
                  <a:schemeClr val="bg1"/>
                </a:solidFill>
                <a:ln>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34" name="矩形 33"/>
                <p:cNvSpPr/>
                <p:nvPr/>
              </p:nvSpPr>
              <p:spPr>
                <a:xfrm>
                  <a:off x="1475656" y="1779661"/>
                  <a:ext cx="720080" cy="216024"/>
                </a:xfrm>
                <a:prstGeom prst="rect">
                  <a:avLst/>
                </a:prstGeom>
                <a:solidFill>
                  <a:schemeClr val="bg1"/>
                </a:solidFill>
                <a:ln>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grpSp>
          <p:sp>
            <p:nvSpPr>
              <p:cNvPr id="30" name="弧 9"/>
              <p:cNvSpPr/>
              <p:nvPr/>
            </p:nvSpPr>
            <p:spPr>
              <a:xfrm rot="3499369">
                <a:off x="1292808" y="1103435"/>
                <a:ext cx="581719" cy="554542"/>
              </a:xfrm>
              <a:prstGeom prst="arc">
                <a:avLst>
                  <a:gd name="adj1" fmla="val 9497363"/>
                  <a:gd name="adj2" fmla="val 19044720"/>
                </a:avLst>
              </a:prstGeom>
              <a:ln>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31" name="弧 12"/>
              <p:cNvSpPr/>
              <p:nvPr/>
            </p:nvSpPr>
            <p:spPr>
              <a:xfrm rot="3499369">
                <a:off x="1852779" y="1387595"/>
                <a:ext cx="530553" cy="500237"/>
              </a:xfrm>
              <a:prstGeom prst="arc">
                <a:avLst>
                  <a:gd name="adj1" fmla="val 9497363"/>
                  <a:gd name="adj2" fmla="val 19044720"/>
                </a:avLst>
              </a:prstGeom>
              <a:ln>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grpSp>
        <p:sp>
          <p:nvSpPr>
            <p:cNvPr id="10" name="文本框 9"/>
            <p:cNvSpPr txBox="1"/>
            <p:nvPr/>
          </p:nvSpPr>
          <p:spPr>
            <a:xfrm>
              <a:off x="2007087" y="2874644"/>
              <a:ext cx="784895"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Waterfall</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11" name="Freeform 73"/>
            <p:cNvSpPr>
              <a:spLocks noEditPoints="1"/>
            </p:cNvSpPr>
            <p:nvPr/>
          </p:nvSpPr>
          <p:spPr bwMode="auto">
            <a:xfrm>
              <a:off x="4290127" y="2485221"/>
              <a:ext cx="242615" cy="297037"/>
            </a:xfrm>
            <a:custGeom>
              <a:avLst/>
              <a:gdLst>
                <a:gd name="T0" fmla="*/ 81 w 96"/>
                <a:gd name="T1" fmla="*/ 0 h 180"/>
                <a:gd name="T2" fmla="*/ 15 w 96"/>
                <a:gd name="T3" fmla="*/ 0 h 180"/>
                <a:gd name="T4" fmla="*/ 0 w 96"/>
                <a:gd name="T5" fmla="*/ 15 h 180"/>
                <a:gd name="T6" fmla="*/ 0 w 96"/>
                <a:gd name="T7" fmla="*/ 165 h 180"/>
                <a:gd name="T8" fmla="*/ 15 w 96"/>
                <a:gd name="T9" fmla="*/ 180 h 180"/>
                <a:gd name="T10" fmla="*/ 81 w 96"/>
                <a:gd name="T11" fmla="*/ 180 h 180"/>
                <a:gd name="T12" fmla="*/ 96 w 96"/>
                <a:gd name="T13" fmla="*/ 165 h 180"/>
                <a:gd name="T14" fmla="*/ 96 w 96"/>
                <a:gd name="T15" fmla="*/ 15 h 180"/>
                <a:gd name="T16" fmla="*/ 81 w 96"/>
                <a:gd name="T17" fmla="*/ 0 h 180"/>
                <a:gd name="T18" fmla="*/ 39 w 96"/>
                <a:gd name="T19" fmla="*/ 12 h 180"/>
                <a:gd name="T20" fmla="*/ 57 w 96"/>
                <a:gd name="T21" fmla="*/ 12 h 180"/>
                <a:gd name="T22" fmla="*/ 60 w 96"/>
                <a:gd name="T23" fmla="*/ 15 h 180"/>
                <a:gd name="T24" fmla="*/ 57 w 96"/>
                <a:gd name="T25" fmla="*/ 18 h 180"/>
                <a:gd name="T26" fmla="*/ 39 w 96"/>
                <a:gd name="T27" fmla="*/ 18 h 180"/>
                <a:gd name="T28" fmla="*/ 36 w 96"/>
                <a:gd name="T29" fmla="*/ 15 h 180"/>
                <a:gd name="T30" fmla="*/ 39 w 96"/>
                <a:gd name="T31" fmla="*/ 12 h 180"/>
                <a:gd name="T32" fmla="*/ 48 w 96"/>
                <a:gd name="T33" fmla="*/ 174 h 180"/>
                <a:gd name="T34" fmla="*/ 39 w 96"/>
                <a:gd name="T35" fmla="*/ 165 h 180"/>
                <a:gd name="T36" fmla="*/ 48 w 96"/>
                <a:gd name="T37" fmla="*/ 156 h 180"/>
                <a:gd name="T38" fmla="*/ 57 w 96"/>
                <a:gd name="T39" fmla="*/ 165 h 180"/>
                <a:gd name="T40" fmla="*/ 48 w 96"/>
                <a:gd name="T41" fmla="*/ 174 h 180"/>
                <a:gd name="T42" fmla="*/ 90 w 96"/>
                <a:gd name="T43" fmla="*/ 150 h 180"/>
                <a:gd name="T44" fmla="*/ 6 w 96"/>
                <a:gd name="T45" fmla="*/ 150 h 180"/>
                <a:gd name="T46" fmla="*/ 6 w 96"/>
                <a:gd name="T47" fmla="*/ 30 h 180"/>
                <a:gd name="T48" fmla="*/ 90 w 96"/>
                <a:gd name="T49" fmla="*/ 30 h 180"/>
                <a:gd name="T50" fmla="*/ 90 w 96"/>
                <a:gd name="T51" fmla="*/ 15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180">
                  <a:moveTo>
                    <a:pt x="81" y="0"/>
                  </a:moveTo>
                  <a:cubicBezTo>
                    <a:pt x="15" y="0"/>
                    <a:pt x="15" y="0"/>
                    <a:pt x="15" y="0"/>
                  </a:cubicBezTo>
                  <a:cubicBezTo>
                    <a:pt x="7" y="0"/>
                    <a:pt x="0" y="7"/>
                    <a:pt x="0" y="15"/>
                  </a:cubicBezTo>
                  <a:cubicBezTo>
                    <a:pt x="0" y="165"/>
                    <a:pt x="0" y="165"/>
                    <a:pt x="0" y="165"/>
                  </a:cubicBezTo>
                  <a:cubicBezTo>
                    <a:pt x="0" y="173"/>
                    <a:pt x="7" y="180"/>
                    <a:pt x="15" y="180"/>
                  </a:cubicBezTo>
                  <a:cubicBezTo>
                    <a:pt x="81" y="180"/>
                    <a:pt x="81" y="180"/>
                    <a:pt x="81" y="180"/>
                  </a:cubicBezTo>
                  <a:cubicBezTo>
                    <a:pt x="89" y="180"/>
                    <a:pt x="96" y="173"/>
                    <a:pt x="96" y="165"/>
                  </a:cubicBezTo>
                  <a:cubicBezTo>
                    <a:pt x="96" y="15"/>
                    <a:pt x="96" y="15"/>
                    <a:pt x="96" y="15"/>
                  </a:cubicBezTo>
                  <a:cubicBezTo>
                    <a:pt x="96" y="7"/>
                    <a:pt x="89" y="0"/>
                    <a:pt x="81" y="0"/>
                  </a:cubicBezTo>
                  <a:moveTo>
                    <a:pt x="39" y="12"/>
                  </a:moveTo>
                  <a:cubicBezTo>
                    <a:pt x="57" y="12"/>
                    <a:pt x="57" y="12"/>
                    <a:pt x="57" y="12"/>
                  </a:cubicBezTo>
                  <a:cubicBezTo>
                    <a:pt x="59" y="12"/>
                    <a:pt x="60" y="13"/>
                    <a:pt x="60" y="15"/>
                  </a:cubicBezTo>
                  <a:cubicBezTo>
                    <a:pt x="60" y="17"/>
                    <a:pt x="59" y="18"/>
                    <a:pt x="57" y="18"/>
                  </a:cubicBezTo>
                  <a:cubicBezTo>
                    <a:pt x="39" y="18"/>
                    <a:pt x="39" y="18"/>
                    <a:pt x="39" y="18"/>
                  </a:cubicBezTo>
                  <a:cubicBezTo>
                    <a:pt x="37" y="18"/>
                    <a:pt x="36" y="17"/>
                    <a:pt x="36" y="15"/>
                  </a:cubicBezTo>
                  <a:cubicBezTo>
                    <a:pt x="36" y="13"/>
                    <a:pt x="37" y="12"/>
                    <a:pt x="39" y="12"/>
                  </a:cubicBezTo>
                  <a:moveTo>
                    <a:pt x="48" y="174"/>
                  </a:moveTo>
                  <a:cubicBezTo>
                    <a:pt x="43" y="174"/>
                    <a:pt x="39" y="170"/>
                    <a:pt x="39" y="165"/>
                  </a:cubicBezTo>
                  <a:cubicBezTo>
                    <a:pt x="39" y="160"/>
                    <a:pt x="43" y="156"/>
                    <a:pt x="48" y="156"/>
                  </a:cubicBezTo>
                  <a:cubicBezTo>
                    <a:pt x="53" y="156"/>
                    <a:pt x="57" y="160"/>
                    <a:pt x="57" y="165"/>
                  </a:cubicBezTo>
                  <a:cubicBezTo>
                    <a:pt x="57" y="170"/>
                    <a:pt x="53" y="174"/>
                    <a:pt x="48" y="174"/>
                  </a:cubicBezTo>
                  <a:moveTo>
                    <a:pt x="90" y="150"/>
                  </a:moveTo>
                  <a:cubicBezTo>
                    <a:pt x="6" y="150"/>
                    <a:pt x="6" y="150"/>
                    <a:pt x="6" y="150"/>
                  </a:cubicBezTo>
                  <a:cubicBezTo>
                    <a:pt x="6" y="30"/>
                    <a:pt x="6" y="30"/>
                    <a:pt x="6" y="30"/>
                  </a:cubicBezTo>
                  <a:cubicBezTo>
                    <a:pt x="90" y="30"/>
                    <a:pt x="90" y="30"/>
                    <a:pt x="90" y="30"/>
                  </a:cubicBezTo>
                  <a:lnTo>
                    <a:pt x="90" y="150"/>
                  </a:lnTo>
                  <a:close/>
                </a:path>
              </a:pathLst>
            </a:custGeom>
            <a:solidFill>
              <a:schemeClr val="bg1"/>
            </a:solidFill>
            <a:ln>
              <a:noFill/>
            </a:ln>
          </p:spPr>
          <p:txBody>
            <a:bodyPr/>
            <a:lstStyle/>
            <a:p>
              <a:pPr marL="0" marR="0" lvl="0" indent="0" algn="l" defTabSz="1237345" rtl="0" eaLnBrk="1" fontAlgn="auto" latinLnBrk="0" hangingPunct="1">
                <a:lnSpc>
                  <a:spcPct val="100000"/>
                </a:lnSpc>
                <a:spcBef>
                  <a:spcPts val="0"/>
                </a:spcBef>
                <a:spcAft>
                  <a:spcPts val="0"/>
                </a:spcAft>
                <a:buClrTx/>
                <a:buSzTx/>
                <a:buFontTx/>
                <a:buNone/>
                <a:tabLst/>
                <a:defRPr/>
              </a:pPr>
              <a:endParaRPr kumimoji="0" lang="zh-CN" altLang="en-US" sz="1355"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grpSp>
          <p:nvGrpSpPr>
            <p:cNvPr id="12" name="组 110"/>
            <p:cNvGrpSpPr/>
            <p:nvPr/>
          </p:nvGrpSpPr>
          <p:grpSpPr>
            <a:xfrm>
              <a:off x="5534501" y="2424933"/>
              <a:ext cx="474719" cy="370794"/>
              <a:chOff x="4211960" y="1052364"/>
              <a:chExt cx="428660" cy="511274"/>
            </a:xfrm>
          </p:grpSpPr>
          <p:sp>
            <p:nvSpPr>
              <p:cNvPr id="25" name="Freeform 131"/>
              <p:cNvSpPr>
                <a:spLocks noEditPoints="1"/>
              </p:cNvSpPr>
              <p:nvPr/>
            </p:nvSpPr>
            <p:spPr bwMode="auto">
              <a:xfrm>
                <a:off x="4211960" y="1279476"/>
                <a:ext cx="184150" cy="284162"/>
              </a:xfrm>
              <a:custGeom>
                <a:avLst/>
                <a:gdLst>
                  <a:gd name="T0" fmla="*/ 0 w 82"/>
                  <a:gd name="T1" fmla="*/ 0 h 126"/>
                  <a:gd name="T2" fmla="*/ 82 w 82"/>
                  <a:gd name="T3" fmla="*/ 126 h 126"/>
                  <a:gd name="T4" fmla="*/ 62 w 82"/>
                  <a:gd name="T5" fmla="*/ 0 h 126"/>
                  <a:gd name="T6" fmla="*/ 25 w 82"/>
                  <a:gd name="T7" fmla="*/ 27 h 126"/>
                  <a:gd name="T8" fmla="*/ 25 w 82"/>
                  <a:gd name="T9" fmla="*/ 31 h 126"/>
                  <a:gd name="T10" fmla="*/ 6 w 82"/>
                  <a:gd name="T11" fmla="*/ 29 h 126"/>
                  <a:gd name="T12" fmla="*/ 74 w 82"/>
                  <a:gd name="T13" fmla="*/ 112 h 126"/>
                  <a:gd name="T14" fmla="*/ 6 w 82"/>
                  <a:gd name="T15" fmla="*/ 110 h 126"/>
                  <a:gd name="T16" fmla="*/ 74 w 82"/>
                  <a:gd name="T17" fmla="*/ 108 h 126"/>
                  <a:gd name="T18" fmla="*/ 74 w 82"/>
                  <a:gd name="T19" fmla="*/ 112 h 126"/>
                  <a:gd name="T20" fmla="*/ 8 w 82"/>
                  <a:gd name="T21" fmla="*/ 103 h 126"/>
                  <a:gd name="T22" fmla="*/ 8 w 82"/>
                  <a:gd name="T23" fmla="*/ 99 h 126"/>
                  <a:gd name="T24" fmla="*/ 75 w 82"/>
                  <a:gd name="T25" fmla="*/ 101 h 126"/>
                  <a:gd name="T26" fmla="*/ 6 w 82"/>
                  <a:gd name="T27" fmla="*/ 91 h 126"/>
                  <a:gd name="T28" fmla="*/ 43 w 82"/>
                  <a:gd name="T29" fmla="*/ 89 h 126"/>
                  <a:gd name="T30" fmla="*/ 43 w 82"/>
                  <a:gd name="T31" fmla="*/ 94 h 126"/>
                  <a:gd name="T32" fmla="*/ 6 w 82"/>
                  <a:gd name="T33" fmla="*/ 91 h 126"/>
                  <a:gd name="T34" fmla="*/ 8 w 82"/>
                  <a:gd name="T35" fmla="*/ 84 h 126"/>
                  <a:gd name="T36" fmla="*/ 8 w 82"/>
                  <a:gd name="T37" fmla="*/ 80 h 126"/>
                  <a:gd name="T38" fmla="*/ 75 w 82"/>
                  <a:gd name="T39" fmla="*/ 82 h 126"/>
                  <a:gd name="T40" fmla="*/ 74 w 82"/>
                  <a:gd name="T41" fmla="*/ 75 h 126"/>
                  <a:gd name="T42" fmla="*/ 6 w 82"/>
                  <a:gd name="T43" fmla="*/ 73 h 126"/>
                  <a:gd name="T44" fmla="*/ 74 w 82"/>
                  <a:gd name="T45" fmla="*/ 71 h 126"/>
                  <a:gd name="T46" fmla="*/ 74 w 82"/>
                  <a:gd name="T47" fmla="*/ 75 h 126"/>
                  <a:gd name="T48" fmla="*/ 8 w 82"/>
                  <a:gd name="T49" fmla="*/ 66 h 126"/>
                  <a:gd name="T50" fmla="*/ 8 w 82"/>
                  <a:gd name="T51" fmla="*/ 62 h 126"/>
                  <a:gd name="T52" fmla="*/ 75 w 82"/>
                  <a:gd name="T53" fmla="*/ 64 h 126"/>
                  <a:gd name="T54" fmla="*/ 74 w 82"/>
                  <a:gd name="T55" fmla="*/ 58 h 126"/>
                  <a:gd name="T56" fmla="*/ 6 w 82"/>
                  <a:gd name="T57" fmla="*/ 56 h 126"/>
                  <a:gd name="T58" fmla="*/ 74 w 82"/>
                  <a:gd name="T59" fmla="*/ 54 h 126"/>
                  <a:gd name="T60" fmla="*/ 74 w 82"/>
                  <a:gd name="T61" fmla="*/ 58 h 126"/>
                  <a:gd name="T62" fmla="*/ 8 w 82"/>
                  <a:gd name="T63" fmla="*/ 49 h 126"/>
                  <a:gd name="T64" fmla="*/ 8 w 82"/>
                  <a:gd name="T65" fmla="*/ 45 h 126"/>
                  <a:gd name="T66" fmla="*/ 75 w 82"/>
                  <a:gd name="T67" fmla="*/ 47 h 126"/>
                  <a:gd name="T68" fmla="*/ 74 w 82"/>
                  <a:gd name="T69" fmla="*/ 40 h 126"/>
                  <a:gd name="T70" fmla="*/ 6 w 82"/>
                  <a:gd name="T71" fmla="*/ 38 h 126"/>
                  <a:gd name="T72" fmla="*/ 74 w 82"/>
                  <a:gd name="T73" fmla="*/ 36 h 126"/>
                  <a:gd name="T74" fmla="*/ 74 w 82"/>
                  <a:gd name="T75" fmla="*/ 40 h 126"/>
                  <a:gd name="T76" fmla="*/ 60 w 82"/>
                  <a:gd name="T77" fmla="*/ 24 h 126"/>
                  <a:gd name="T78" fmla="*/ 69 w 82"/>
                  <a:gd name="T79" fmla="*/ 14 h 126"/>
                  <a:gd name="T80" fmla="*/ 69 w 82"/>
                  <a:gd name="T81" fmla="*/ 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 h="126">
                    <a:moveTo>
                      <a:pt x="62" y="0"/>
                    </a:moveTo>
                    <a:cubicBezTo>
                      <a:pt x="0" y="0"/>
                      <a:pt x="0" y="0"/>
                      <a:pt x="0" y="0"/>
                    </a:cubicBezTo>
                    <a:cubicBezTo>
                      <a:pt x="0" y="126"/>
                      <a:pt x="0" y="126"/>
                      <a:pt x="0" y="126"/>
                    </a:cubicBezTo>
                    <a:cubicBezTo>
                      <a:pt x="82" y="126"/>
                      <a:pt x="82" y="126"/>
                      <a:pt x="82" y="126"/>
                    </a:cubicBezTo>
                    <a:cubicBezTo>
                      <a:pt x="82" y="20"/>
                      <a:pt x="82" y="20"/>
                      <a:pt x="82" y="20"/>
                    </a:cubicBezTo>
                    <a:lnTo>
                      <a:pt x="62" y="0"/>
                    </a:lnTo>
                    <a:close/>
                    <a:moveTo>
                      <a:pt x="7" y="27"/>
                    </a:moveTo>
                    <a:cubicBezTo>
                      <a:pt x="25" y="27"/>
                      <a:pt x="25" y="27"/>
                      <a:pt x="25" y="27"/>
                    </a:cubicBezTo>
                    <a:cubicBezTo>
                      <a:pt x="25" y="27"/>
                      <a:pt x="26" y="28"/>
                      <a:pt x="26" y="29"/>
                    </a:cubicBezTo>
                    <a:cubicBezTo>
                      <a:pt x="26" y="30"/>
                      <a:pt x="25" y="31"/>
                      <a:pt x="25" y="31"/>
                    </a:cubicBezTo>
                    <a:cubicBezTo>
                      <a:pt x="7" y="31"/>
                      <a:pt x="7" y="31"/>
                      <a:pt x="7" y="31"/>
                    </a:cubicBezTo>
                    <a:cubicBezTo>
                      <a:pt x="7" y="31"/>
                      <a:pt x="6" y="30"/>
                      <a:pt x="6" y="29"/>
                    </a:cubicBezTo>
                    <a:cubicBezTo>
                      <a:pt x="6" y="28"/>
                      <a:pt x="7" y="27"/>
                      <a:pt x="7" y="27"/>
                    </a:cubicBezTo>
                    <a:close/>
                    <a:moveTo>
                      <a:pt x="74" y="112"/>
                    </a:moveTo>
                    <a:cubicBezTo>
                      <a:pt x="8" y="112"/>
                      <a:pt x="8" y="112"/>
                      <a:pt x="8" y="112"/>
                    </a:cubicBezTo>
                    <a:cubicBezTo>
                      <a:pt x="7" y="112"/>
                      <a:pt x="6" y="111"/>
                      <a:pt x="6" y="110"/>
                    </a:cubicBezTo>
                    <a:cubicBezTo>
                      <a:pt x="6" y="109"/>
                      <a:pt x="7" y="108"/>
                      <a:pt x="8" y="108"/>
                    </a:cubicBezTo>
                    <a:cubicBezTo>
                      <a:pt x="74" y="108"/>
                      <a:pt x="74" y="108"/>
                      <a:pt x="74" y="108"/>
                    </a:cubicBezTo>
                    <a:cubicBezTo>
                      <a:pt x="75" y="108"/>
                      <a:pt x="75" y="109"/>
                      <a:pt x="75" y="110"/>
                    </a:cubicBezTo>
                    <a:cubicBezTo>
                      <a:pt x="75" y="111"/>
                      <a:pt x="75" y="112"/>
                      <a:pt x="74" y="112"/>
                    </a:cubicBezTo>
                    <a:close/>
                    <a:moveTo>
                      <a:pt x="74" y="103"/>
                    </a:moveTo>
                    <a:cubicBezTo>
                      <a:pt x="8" y="103"/>
                      <a:pt x="8" y="103"/>
                      <a:pt x="8" y="103"/>
                    </a:cubicBezTo>
                    <a:cubicBezTo>
                      <a:pt x="7" y="103"/>
                      <a:pt x="6" y="102"/>
                      <a:pt x="6" y="101"/>
                    </a:cubicBezTo>
                    <a:cubicBezTo>
                      <a:pt x="6" y="100"/>
                      <a:pt x="7" y="99"/>
                      <a:pt x="8" y="99"/>
                    </a:cubicBezTo>
                    <a:cubicBezTo>
                      <a:pt x="74" y="99"/>
                      <a:pt x="74" y="99"/>
                      <a:pt x="74" y="99"/>
                    </a:cubicBezTo>
                    <a:cubicBezTo>
                      <a:pt x="75" y="99"/>
                      <a:pt x="75" y="100"/>
                      <a:pt x="75" y="101"/>
                    </a:cubicBezTo>
                    <a:cubicBezTo>
                      <a:pt x="75" y="102"/>
                      <a:pt x="75" y="103"/>
                      <a:pt x="74" y="103"/>
                    </a:cubicBezTo>
                    <a:close/>
                    <a:moveTo>
                      <a:pt x="6" y="91"/>
                    </a:moveTo>
                    <a:cubicBezTo>
                      <a:pt x="6" y="90"/>
                      <a:pt x="7" y="89"/>
                      <a:pt x="7" y="89"/>
                    </a:cubicBezTo>
                    <a:cubicBezTo>
                      <a:pt x="43" y="89"/>
                      <a:pt x="43" y="89"/>
                      <a:pt x="43" y="89"/>
                    </a:cubicBezTo>
                    <a:cubicBezTo>
                      <a:pt x="43" y="89"/>
                      <a:pt x="43" y="90"/>
                      <a:pt x="43" y="91"/>
                    </a:cubicBezTo>
                    <a:cubicBezTo>
                      <a:pt x="43" y="93"/>
                      <a:pt x="43" y="94"/>
                      <a:pt x="43" y="94"/>
                    </a:cubicBezTo>
                    <a:cubicBezTo>
                      <a:pt x="7" y="94"/>
                      <a:pt x="7" y="94"/>
                      <a:pt x="7" y="94"/>
                    </a:cubicBezTo>
                    <a:cubicBezTo>
                      <a:pt x="7" y="94"/>
                      <a:pt x="6" y="93"/>
                      <a:pt x="6" y="91"/>
                    </a:cubicBezTo>
                    <a:close/>
                    <a:moveTo>
                      <a:pt x="74" y="84"/>
                    </a:moveTo>
                    <a:cubicBezTo>
                      <a:pt x="8" y="84"/>
                      <a:pt x="8" y="84"/>
                      <a:pt x="8" y="84"/>
                    </a:cubicBezTo>
                    <a:cubicBezTo>
                      <a:pt x="7" y="84"/>
                      <a:pt x="6" y="83"/>
                      <a:pt x="6" y="82"/>
                    </a:cubicBezTo>
                    <a:cubicBezTo>
                      <a:pt x="6" y="81"/>
                      <a:pt x="7" y="80"/>
                      <a:pt x="8" y="80"/>
                    </a:cubicBezTo>
                    <a:cubicBezTo>
                      <a:pt x="74" y="80"/>
                      <a:pt x="74" y="80"/>
                      <a:pt x="74" y="80"/>
                    </a:cubicBezTo>
                    <a:cubicBezTo>
                      <a:pt x="75" y="80"/>
                      <a:pt x="75" y="81"/>
                      <a:pt x="75" y="82"/>
                    </a:cubicBezTo>
                    <a:cubicBezTo>
                      <a:pt x="75" y="83"/>
                      <a:pt x="75" y="84"/>
                      <a:pt x="74" y="84"/>
                    </a:cubicBezTo>
                    <a:close/>
                    <a:moveTo>
                      <a:pt x="74" y="75"/>
                    </a:moveTo>
                    <a:cubicBezTo>
                      <a:pt x="8" y="75"/>
                      <a:pt x="8" y="75"/>
                      <a:pt x="8" y="75"/>
                    </a:cubicBezTo>
                    <a:cubicBezTo>
                      <a:pt x="7" y="75"/>
                      <a:pt x="6" y="74"/>
                      <a:pt x="6" y="73"/>
                    </a:cubicBezTo>
                    <a:cubicBezTo>
                      <a:pt x="6" y="72"/>
                      <a:pt x="7" y="71"/>
                      <a:pt x="8" y="71"/>
                    </a:cubicBezTo>
                    <a:cubicBezTo>
                      <a:pt x="74" y="71"/>
                      <a:pt x="74" y="71"/>
                      <a:pt x="74" y="71"/>
                    </a:cubicBezTo>
                    <a:cubicBezTo>
                      <a:pt x="75" y="71"/>
                      <a:pt x="75" y="72"/>
                      <a:pt x="75" y="73"/>
                    </a:cubicBezTo>
                    <a:cubicBezTo>
                      <a:pt x="75" y="74"/>
                      <a:pt x="75" y="75"/>
                      <a:pt x="74" y="75"/>
                    </a:cubicBezTo>
                    <a:close/>
                    <a:moveTo>
                      <a:pt x="74" y="66"/>
                    </a:moveTo>
                    <a:cubicBezTo>
                      <a:pt x="8" y="66"/>
                      <a:pt x="8" y="66"/>
                      <a:pt x="8" y="66"/>
                    </a:cubicBezTo>
                    <a:cubicBezTo>
                      <a:pt x="7" y="66"/>
                      <a:pt x="6" y="65"/>
                      <a:pt x="6" y="64"/>
                    </a:cubicBezTo>
                    <a:cubicBezTo>
                      <a:pt x="6" y="63"/>
                      <a:pt x="7" y="62"/>
                      <a:pt x="8" y="62"/>
                    </a:cubicBezTo>
                    <a:cubicBezTo>
                      <a:pt x="74" y="62"/>
                      <a:pt x="74" y="62"/>
                      <a:pt x="74" y="62"/>
                    </a:cubicBezTo>
                    <a:cubicBezTo>
                      <a:pt x="75" y="62"/>
                      <a:pt x="75" y="63"/>
                      <a:pt x="75" y="64"/>
                    </a:cubicBezTo>
                    <a:cubicBezTo>
                      <a:pt x="75" y="65"/>
                      <a:pt x="75" y="66"/>
                      <a:pt x="74" y="66"/>
                    </a:cubicBezTo>
                    <a:close/>
                    <a:moveTo>
                      <a:pt x="74" y="58"/>
                    </a:moveTo>
                    <a:cubicBezTo>
                      <a:pt x="8" y="58"/>
                      <a:pt x="8" y="58"/>
                      <a:pt x="8" y="58"/>
                    </a:cubicBezTo>
                    <a:cubicBezTo>
                      <a:pt x="7" y="58"/>
                      <a:pt x="6" y="57"/>
                      <a:pt x="6" y="56"/>
                    </a:cubicBezTo>
                    <a:cubicBezTo>
                      <a:pt x="6" y="55"/>
                      <a:pt x="7" y="54"/>
                      <a:pt x="8" y="54"/>
                    </a:cubicBezTo>
                    <a:cubicBezTo>
                      <a:pt x="74" y="54"/>
                      <a:pt x="74" y="54"/>
                      <a:pt x="74" y="54"/>
                    </a:cubicBezTo>
                    <a:cubicBezTo>
                      <a:pt x="75" y="54"/>
                      <a:pt x="75" y="55"/>
                      <a:pt x="75" y="56"/>
                    </a:cubicBezTo>
                    <a:cubicBezTo>
                      <a:pt x="75" y="57"/>
                      <a:pt x="75" y="58"/>
                      <a:pt x="74" y="58"/>
                    </a:cubicBezTo>
                    <a:close/>
                    <a:moveTo>
                      <a:pt x="74" y="49"/>
                    </a:moveTo>
                    <a:cubicBezTo>
                      <a:pt x="8" y="49"/>
                      <a:pt x="8" y="49"/>
                      <a:pt x="8" y="49"/>
                    </a:cubicBezTo>
                    <a:cubicBezTo>
                      <a:pt x="7" y="49"/>
                      <a:pt x="6" y="48"/>
                      <a:pt x="6" y="47"/>
                    </a:cubicBezTo>
                    <a:cubicBezTo>
                      <a:pt x="6" y="46"/>
                      <a:pt x="7" y="45"/>
                      <a:pt x="8" y="45"/>
                    </a:cubicBezTo>
                    <a:cubicBezTo>
                      <a:pt x="74" y="45"/>
                      <a:pt x="74" y="45"/>
                      <a:pt x="74" y="45"/>
                    </a:cubicBezTo>
                    <a:cubicBezTo>
                      <a:pt x="75" y="45"/>
                      <a:pt x="75" y="46"/>
                      <a:pt x="75" y="47"/>
                    </a:cubicBezTo>
                    <a:cubicBezTo>
                      <a:pt x="75" y="48"/>
                      <a:pt x="75" y="49"/>
                      <a:pt x="74" y="49"/>
                    </a:cubicBezTo>
                    <a:close/>
                    <a:moveTo>
                      <a:pt x="74" y="40"/>
                    </a:moveTo>
                    <a:cubicBezTo>
                      <a:pt x="8" y="40"/>
                      <a:pt x="8" y="40"/>
                      <a:pt x="8" y="40"/>
                    </a:cubicBezTo>
                    <a:cubicBezTo>
                      <a:pt x="7" y="40"/>
                      <a:pt x="6" y="39"/>
                      <a:pt x="6" y="38"/>
                    </a:cubicBezTo>
                    <a:cubicBezTo>
                      <a:pt x="6" y="37"/>
                      <a:pt x="7" y="36"/>
                      <a:pt x="8" y="36"/>
                    </a:cubicBezTo>
                    <a:cubicBezTo>
                      <a:pt x="74" y="36"/>
                      <a:pt x="74" y="36"/>
                      <a:pt x="74" y="36"/>
                    </a:cubicBezTo>
                    <a:cubicBezTo>
                      <a:pt x="75" y="36"/>
                      <a:pt x="75" y="37"/>
                      <a:pt x="75" y="38"/>
                    </a:cubicBezTo>
                    <a:cubicBezTo>
                      <a:pt x="75" y="39"/>
                      <a:pt x="75" y="40"/>
                      <a:pt x="74" y="40"/>
                    </a:cubicBezTo>
                    <a:close/>
                    <a:moveTo>
                      <a:pt x="69" y="24"/>
                    </a:moveTo>
                    <a:cubicBezTo>
                      <a:pt x="60" y="24"/>
                      <a:pt x="60" y="24"/>
                      <a:pt x="60" y="24"/>
                    </a:cubicBezTo>
                    <a:cubicBezTo>
                      <a:pt x="60" y="4"/>
                      <a:pt x="60" y="4"/>
                      <a:pt x="60" y="4"/>
                    </a:cubicBezTo>
                    <a:cubicBezTo>
                      <a:pt x="69" y="14"/>
                      <a:pt x="69" y="14"/>
                      <a:pt x="69" y="14"/>
                    </a:cubicBezTo>
                    <a:cubicBezTo>
                      <a:pt x="79" y="24"/>
                      <a:pt x="79" y="24"/>
                      <a:pt x="79" y="24"/>
                    </a:cubicBezTo>
                    <a:lnTo>
                      <a:pt x="69" y="24"/>
                    </a:lnTo>
                    <a:close/>
                  </a:path>
                </a:pathLst>
              </a:custGeom>
              <a:solidFill>
                <a:schemeClr val="bg1"/>
              </a:solidFill>
              <a:ln>
                <a:noFill/>
              </a:ln>
            </p:spPr>
            <p:txBody>
              <a:bodyPr/>
              <a:lstStyle/>
              <a:p>
                <a:pPr marL="0" marR="0" lvl="0" indent="0" algn="l" defTabSz="1237345" rtl="0" eaLnBrk="1" fontAlgn="auto" latinLnBrk="0" hangingPunct="1">
                  <a:lnSpc>
                    <a:spcPct val="100000"/>
                  </a:lnSpc>
                  <a:spcBef>
                    <a:spcPts val="0"/>
                  </a:spcBef>
                  <a:spcAft>
                    <a:spcPts val="0"/>
                  </a:spcAft>
                  <a:buClrTx/>
                  <a:buSzTx/>
                  <a:buFontTx/>
                  <a:buNone/>
                  <a:tabLst/>
                  <a:defRPr/>
                </a:pPr>
                <a:endParaRPr kumimoji="0" lang="zh-CN" altLang="en-US" sz="1355"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26" name="Freeform 131"/>
              <p:cNvSpPr>
                <a:spLocks noEditPoints="1"/>
              </p:cNvSpPr>
              <p:nvPr/>
            </p:nvSpPr>
            <p:spPr bwMode="auto">
              <a:xfrm>
                <a:off x="4304035" y="1201264"/>
                <a:ext cx="184150" cy="284162"/>
              </a:xfrm>
              <a:custGeom>
                <a:avLst/>
                <a:gdLst>
                  <a:gd name="T0" fmla="*/ 0 w 82"/>
                  <a:gd name="T1" fmla="*/ 0 h 126"/>
                  <a:gd name="T2" fmla="*/ 82 w 82"/>
                  <a:gd name="T3" fmla="*/ 126 h 126"/>
                  <a:gd name="T4" fmla="*/ 62 w 82"/>
                  <a:gd name="T5" fmla="*/ 0 h 126"/>
                  <a:gd name="T6" fmla="*/ 25 w 82"/>
                  <a:gd name="T7" fmla="*/ 27 h 126"/>
                  <a:gd name="T8" fmla="*/ 25 w 82"/>
                  <a:gd name="T9" fmla="*/ 31 h 126"/>
                  <a:gd name="T10" fmla="*/ 6 w 82"/>
                  <a:gd name="T11" fmla="*/ 29 h 126"/>
                  <a:gd name="T12" fmla="*/ 74 w 82"/>
                  <a:gd name="T13" fmla="*/ 112 h 126"/>
                  <a:gd name="T14" fmla="*/ 6 w 82"/>
                  <a:gd name="T15" fmla="*/ 110 h 126"/>
                  <a:gd name="T16" fmla="*/ 74 w 82"/>
                  <a:gd name="T17" fmla="*/ 108 h 126"/>
                  <a:gd name="T18" fmla="*/ 74 w 82"/>
                  <a:gd name="T19" fmla="*/ 112 h 126"/>
                  <a:gd name="T20" fmla="*/ 8 w 82"/>
                  <a:gd name="T21" fmla="*/ 103 h 126"/>
                  <a:gd name="T22" fmla="*/ 8 w 82"/>
                  <a:gd name="T23" fmla="*/ 99 h 126"/>
                  <a:gd name="T24" fmla="*/ 75 w 82"/>
                  <a:gd name="T25" fmla="*/ 101 h 126"/>
                  <a:gd name="T26" fmla="*/ 6 w 82"/>
                  <a:gd name="T27" fmla="*/ 91 h 126"/>
                  <a:gd name="T28" fmla="*/ 43 w 82"/>
                  <a:gd name="T29" fmla="*/ 89 h 126"/>
                  <a:gd name="T30" fmla="*/ 43 w 82"/>
                  <a:gd name="T31" fmla="*/ 94 h 126"/>
                  <a:gd name="T32" fmla="*/ 6 w 82"/>
                  <a:gd name="T33" fmla="*/ 91 h 126"/>
                  <a:gd name="T34" fmla="*/ 8 w 82"/>
                  <a:gd name="T35" fmla="*/ 84 h 126"/>
                  <a:gd name="T36" fmla="*/ 8 w 82"/>
                  <a:gd name="T37" fmla="*/ 80 h 126"/>
                  <a:gd name="T38" fmla="*/ 75 w 82"/>
                  <a:gd name="T39" fmla="*/ 82 h 126"/>
                  <a:gd name="T40" fmla="*/ 74 w 82"/>
                  <a:gd name="T41" fmla="*/ 75 h 126"/>
                  <a:gd name="T42" fmla="*/ 6 w 82"/>
                  <a:gd name="T43" fmla="*/ 73 h 126"/>
                  <a:gd name="T44" fmla="*/ 74 w 82"/>
                  <a:gd name="T45" fmla="*/ 71 h 126"/>
                  <a:gd name="T46" fmla="*/ 74 w 82"/>
                  <a:gd name="T47" fmla="*/ 75 h 126"/>
                  <a:gd name="T48" fmla="*/ 8 w 82"/>
                  <a:gd name="T49" fmla="*/ 66 h 126"/>
                  <a:gd name="T50" fmla="*/ 8 w 82"/>
                  <a:gd name="T51" fmla="*/ 62 h 126"/>
                  <a:gd name="T52" fmla="*/ 75 w 82"/>
                  <a:gd name="T53" fmla="*/ 64 h 126"/>
                  <a:gd name="T54" fmla="*/ 74 w 82"/>
                  <a:gd name="T55" fmla="*/ 58 h 126"/>
                  <a:gd name="T56" fmla="*/ 6 w 82"/>
                  <a:gd name="T57" fmla="*/ 56 h 126"/>
                  <a:gd name="T58" fmla="*/ 74 w 82"/>
                  <a:gd name="T59" fmla="*/ 54 h 126"/>
                  <a:gd name="T60" fmla="*/ 74 w 82"/>
                  <a:gd name="T61" fmla="*/ 58 h 126"/>
                  <a:gd name="T62" fmla="*/ 8 w 82"/>
                  <a:gd name="T63" fmla="*/ 49 h 126"/>
                  <a:gd name="T64" fmla="*/ 8 w 82"/>
                  <a:gd name="T65" fmla="*/ 45 h 126"/>
                  <a:gd name="T66" fmla="*/ 75 w 82"/>
                  <a:gd name="T67" fmla="*/ 47 h 126"/>
                  <a:gd name="T68" fmla="*/ 74 w 82"/>
                  <a:gd name="T69" fmla="*/ 40 h 126"/>
                  <a:gd name="T70" fmla="*/ 6 w 82"/>
                  <a:gd name="T71" fmla="*/ 38 h 126"/>
                  <a:gd name="T72" fmla="*/ 74 w 82"/>
                  <a:gd name="T73" fmla="*/ 36 h 126"/>
                  <a:gd name="T74" fmla="*/ 74 w 82"/>
                  <a:gd name="T75" fmla="*/ 40 h 126"/>
                  <a:gd name="T76" fmla="*/ 60 w 82"/>
                  <a:gd name="T77" fmla="*/ 24 h 126"/>
                  <a:gd name="T78" fmla="*/ 69 w 82"/>
                  <a:gd name="T79" fmla="*/ 14 h 126"/>
                  <a:gd name="T80" fmla="*/ 69 w 82"/>
                  <a:gd name="T81" fmla="*/ 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 h="126">
                    <a:moveTo>
                      <a:pt x="62" y="0"/>
                    </a:moveTo>
                    <a:cubicBezTo>
                      <a:pt x="0" y="0"/>
                      <a:pt x="0" y="0"/>
                      <a:pt x="0" y="0"/>
                    </a:cubicBezTo>
                    <a:cubicBezTo>
                      <a:pt x="0" y="126"/>
                      <a:pt x="0" y="126"/>
                      <a:pt x="0" y="126"/>
                    </a:cubicBezTo>
                    <a:cubicBezTo>
                      <a:pt x="82" y="126"/>
                      <a:pt x="82" y="126"/>
                      <a:pt x="82" y="126"/>
                    </a:cubicBezTo>
                    <a:cubicBezTo>
                      <a:pt x="82" y="20"/>
                      <a:pt x="82" y="20"/>
                      <a:pt x="82" y="20"/>
                    </a:cubicBezTo>
                    <a:lnTo>
                      <a:pt x="62" y="0"/>
                    </a:lnTo>
                    <a:close/>
                    <a:moveTo>
                      <a:pt x="7" y="27"/>
                    </a:moveTo>
                    <a:cubicBezTo>
                      <a:pt x="25" y="27"/>
                      <a:pt x="25" y="27"/>
                      <a:pt x="25" y="27"/>
                    </a:cubicBezTo>
                    <a:cubicBezTo>
                      <a:pt x="25" y="27"/>
                      <a:pt x="26" y="28"/>
                      <a:pt x="26" y="29"/>
                    </a:cubicBezTo>
                    <a:cubicBezTo>
                      <a:pt x="26" y="30"/>
                      <a:pt x="25" y="31"/>
                      <a:pt x="25" y="31"/>
                    </a:cubicBezTo>
                    <a:cubicBezTo>
                      <a:pt x="7" y="31"/>
                      <a:pt x="7" y="31"/>
                      <a:pt x="7" y="31"/>
                    </a:cubicBezTo>
                    <a:cubicBezTo>
                      <a:pt x="7" y="31"/>
                      <a:pt x="6" y="30"/>
                      <a:pt x="6" y="29"/>
                    </a:cubicBezTo>
                    <a:cubicBezTo>
                      <a:pt x="6" y="28"/>
                      <a:pt x="7" y="27"/>
                      <a:pt x="7" y="27"/>
                    </a:cubicBezTo>
                    <a:close/>
                    <a:moveTo>
                      <a:pt x="74" y="112"/>
                    </a:moveTo>
                    <a:cubicBezTo>
                      <a:pt x="8" y="112"/>
                      <a:pt x="8" y="112"/>
                      <a:pt x="8" y="112"/>
                    </a:cubicBezTo>
                    <a:cubicBezTo>
                      <a:pt x="7" y="112"/>
                      <a:pt x="6" y="111"/>
                      <a:pt x="6" y="110"/>
                    </a:cubicBezTo>
                    <a:cubicBezTo>
                      <a:pt x="6" y="109"/>
                      <a:pt x="7" y="108"/>
                      <a:pt x="8" y="108"/>
                    </a:cubicBezTo>
                    <a:cubicBezTo>
                      <a:pt x="74" y="108"/>
                      <a:pt x="74" y="108"/>
                      <a:pt x="74" y="108"/>
                    </a:cubicBezTo>
                    <a:cubicBezTo>
                      <a:pt x="75" y="108"/>
                      <a:pt x="75" y="109"/>
                      <a:pt x="75" y="110"/>
                    </a:cubicBezTo>
                    <a:cubicBezTo>
                      <a:pt x="75" y="111"/>
                      <a:pt x="75" y="112"/>
                      <a:pt x="74" y="112"/>
                    </a:cubicBezTo>
                    <a:close/>
                    <a:moveTo>
                      <a:pt x="74" y="103"/>
                    </a:moveTo>
                    <a:cubicBezTo>
                      <a:pt x="8" y="103"/>
                      <a:pt x="8" y="103"/>
                      <a:pt x="8" y="103"/>
                    </a:cubicBezTo>
                    <a:cubicBezTo>
                      <a:pt x="7" y="103"/>
                      <a:pt x="6" y="102"/>
                      <a:pt x="6" y="101"/>
                    </a:cubicBezTo>
                    <a:cubicBezTo>
                      <a:pt x="6" y="100"/>
                      <a:pt x="7" y="99"/>
                      <a:pt x="8" y="99"/>
                    </a:cubicBezTo>
                    <a:cubicBezTo>
                      <a:pt x="74" y="99"/>
                      <a:pt x="74" y="99"/>
                      <a:pt x="74" y="99"/>
                    </a:cubicBezTo>
                    <a:cubicBezTo>
                      <a:pt x="75" y="99"/>
                      <a:pt x="75" y="100"/>
                      <a:pt x="75" y="101"/>
                    </a:cubicBezTo>
                    <a:cubicBezTo>
                      <a:pt x="75" y="102"/>
                      <a:pt x="75" y="103"/>
                      <a:pt x="74" y="103"/>
                    </a:cubicBezTo>
                    <a:close/>
                    <a:moveTo>
                      <a:pt x="6" y="91"/>
                    </a:moveTo>
                    <a:cubicBezTo>
                      <a:pt x="6" y="90"/>
                      <a:pt x="7" y="89"/>
                      <a:pt x="7" y="89"/>
                    </a:cubicBezTo>
                    <a:cubicBezTo>
                      <a:pt x="43" y="89"/>
                      <a:pt x="43" y="89"/>
                      <a:pt x="43" y="89"/>
                    </a:cubicBezTo>
                    <a:cubicBezTo>
                      <a:pt x="43" y="89"/>
                      <a:pt x="43" y="90"/>
                      <a:pt x="43" y="91"/>
                    </a:cubicBezTo>
                    <a:cubicBezTo>
                      <a:pt x="43" y="93"/>
                      <a:pt x="43" y="94"/>
                      <a:pt x="43" y="94"/>
                    </a:cubicBezTo>
                    <a:cubicBezTo>
                      <a:pt x="7" y="94"/>
                      <a:pt x="7" y="94"/>
                      <a:pt x="7" y="94"/>
                    </a:cubicBezTo>
                    <a:cubicBezTo>
                      <a:pt x="7" y="94"/>
                      <a:pt x="6" y="93"/>
                      <a:pt x="6" y="91"/>
                    </a:cubicBezTo>
                    <a:close/>
                    <a:moveTo>
                      <a:pt x="74" y="84"/>
                    </a:moveTo>
                    <a:cubicBezTo>
                      <a:pt x="8" y="84"/>
                      <a:pt x="8" y="84"/>
                      <a:pt x="8" y="84"/>
                    </a:cubicBezTo>
                    <a:cubicBezTo>
                      <a:pt x="7" y="84"/>
                      <a:pt x="6" y="83"/>
                      <a:pt x="6" y="82"/>
                    </a:cubicBezTo>
                    <a:cubicBezTo>
                      <a:pt x="6" y="81"/>
                      <a:pt x="7" y="80"/>
                      <a:pt x="8" y="80"/>
                    </a:cubicBezTo>
                    <a:cubicBezTo>
                      <a:pt x="74" y="80"/>
                      <a:pt x="74" y="80"/>
                      <a:pt x="74" y="80"/>
                    </a:cubicBezTo>
                    <a:cubicBezTo>
                      <a:pt x="75" y="80"/>
                      <a:pt x="75" y="81"/>
                      <a:pt x="75" y="82"/>
                    </a:cubicBezTo>
                    <a:cubicBezTo>
                      <a:pt x="75" y="83"/>
                      <a:pt x="75" y="84"/>
                      <a:pt x="74" y="84"/>
                    </a:cubicBezTo>
                    <a:close/>
                    <a:moveTo>
                      <a:pt x="74" y="75"/>
                    </a:moveTo>
                    <a:cubicBezTo>
                      <a:pt x="8" y="75"/>
                      <a:pt x="8" y="75"/>
                      <a:pt x="8" y="75"/>
                    </a:cubicBezTo>
                    <a:cubicBezTo>
                      <a:pt x="7" y="75"/>
                      <a:pt x="6" y="74"/>
                      <a:pt x="6" y="73"/>
                    </a:cubicBezTo>
                    <a:cubicBezTo>
                      <a:pt x="6" y="72"/>
                      <a:pt x="7" y="71"/>
                      <a:pt x="8" y="71"/>
                    </a:cubicBezTo>
                    <a:cubicBezTo>
                      <a:pt x="74" y="71"/>
                      <a:pt x="74" y="71"/>
                      <a:pt x="74" y="71"/>
                    </a:cubicBezTo>
                    <a:cubicBezTo>
                      <a:pt x="75" y="71"/>
                      <a:pt x="75" y="72"/>
                      <a:pt x="75" y="73"/>
                    </a:cubicBezTo>
                    <a:cubicBezTo>
                      <a:pt x="75" y="74"/>
                      <a:pt x="75" y="75"/>
                      <a:pt x="74" y="75"/>
                    </a:cubicBezTo>
                    <a:close/>
                    <a:moveTo>
                      <a:pt x="74" y="66"/>
                    </a:moveTo>
                    <a:cubicBezTo>
                      <a:pt x="8" y="66"/>
                      <a:pt x="8" y="66"/>
                      <a:pt x="8" y="66"/>
                    </a:cubicBezTo>
                    <a:cubicBezTo>
                      <a:pt x="7" y="66"/>
                      <a:pt x="6" y="65"/>
                      <a:pt x="6" y="64"/>
                    </a:cubicBezTo>
                    <a:cubicBezTo>
                      <a:pt x="6" y="63"/>
                      <a:pt x="7" y="62"/>
                      <a:pt x="8" y="62"/>
                    </a:cubicBezTo>
                    <a:cubicBezTo>
                      <a:pt x="74" y="62"/>
                      <a:pt x="74" y="62"/>
                      <a:pt x="74" y="62"/>
                    </a:cubicBezTo>
                    <a:cubicBezTo>
                      <a:pt x="75" y="62"/>
                      <a:pt x="75" y="63"/>
                      <a:pt x="75" y="64"/>
                    </a:cubicBezTo>
                    <a:cubicBezTo>
                      <a:pt x="75" y="65"/>
                      <a:pt x="75" y="66"/>
                      <a:pt x="74" y="66"/>
                    </a:cubicBezTo>
                    <a:close/>
                    <a:moveTo>
                      <a:pt x="74" y="58"/>
                    </a:moveTo>
                    <a:cubicBezTo>
                      <a:pt x="8" y="58"/>
                      <a:pt x="8" y="58"/>
                      <a:pt x="8" y="58"/>
                    </a:cubicBezTo>
                    <a:cubicBezTo>
                      <a:pt x="7" y="58"/>
                      <a:pt x="6" y="57"/>
                      <a:pt x="6" y="56"/>
                    </a:cubicBezTo>
                    <a:cubicBezTo>
                      <a:pt x="6" y="55"/>
                      <a:pt x="7" y="54"/>
                      <a:pt x="8" y="54"/>
                    </a:cubicBezTo>
                    <a:cubicBezTo>
                      <a:pt x="74" y="54"/>
                      <a:pt x="74" y="54"/>
                      <a:pt x="74" y="54"/>
                    </a:cubicBezTo>
                    <a:cubicBezTo>
                      <a:pt x="75" y="54"/>
                      <a:pt x="75" y="55"/>
                      <a:pt x="75" y="56"/>
                    </a:cubicBezTo>
                    <a:cubicBezTo>
                      <a:pt x="75" y="57"/>
                      <a:pt x="75" y="58"/>
                      <a:pt x="74" y="58"/>
                    </a:cubicBezTo>
                    <a:close/>
                    <a:moveTo>
                      <a:pt x="74" y="49"/>
                    </a:moveTo>
                    <a:cubicBezTo>
                      <a:pt x="8" y="49"/>
                      <a:pt x="8" y="49"/>
                      <a:pt x="8" y="49"/>
                    </a:cubicBezTo>
                    <a:cubicBezTo>
                      <a:pt x="7" y="49"/>
                      <a:pt x="6" y="48"/>
                      <a:pt x="6" y="47"/>
                    </a:cubicBezTo>
                    <a:cubicBezTo>
                      <a:pt x="6" y="46"/>
                      <a:pt x="7" y="45"/>
                      <a:pt x="8" y="45"/>
                    </a:cubicBezTo>
                    <a:cubicBezTo>
                      <a:pt x="74" y="45"/>
                      <a:pt x="74" y="45"/>
                      <a:pt x="74" y="45"/>
                    </a:cubicBezTo>
                    <a:cubicBezTo>
                      <a:pt x="75" y="45"/>
                      <a:pt x="75" y="46"/>
                      <a:pt x="75" y="47"/>
                    </a:cubicBezTo>
                    <a:cubicBezTo>
                      <a:pt x="75" y="48"/>
                      <a:pt x="75" y="49"/>
                      <a:pt x="74" y="49"/>
                    </a:cubicBezTo>
                    <a:close/>
                    <a:moveTo>
                      <a:pt x="74" y="40"/>
                    </a:moveTo>
                    <a:cubicBezTo>
                      <a:pt x="8" y="40"/>
                      <a:pt x="8" y="40"/>
                      <a:pt x="8" y="40"/>
                    </a:cubicBezTo>
                    <a:cubicBezTo>
                      <a:pt x="7" y="40"/>
                      <a:pt x="6" y="39"/>
                      <a:pt x="6" y="38"/>
                    </a:cubicBezTo>
                    <a:cubicBezTo>
                      <a:pt x="6" y="37"/>
                      <a:pt x="7" y="36"/>
                      <a:pt x="8" y="36"/>
                    </a:cubicBezTo>
                    <a:cubicBezTo>
                      <a:pt x="74" y="36"/>
                      <a:pt x="74" y="36"/>
                      <a:pt x="74" y="36"/>
                    </a:cubicBezTo>
                    <a:cubicBezTo>
                      <a:pt x="75" y="36"/>
                      <a:pt x="75" y="37"/>
                      <a:pt x="75" y="38"/>
                    </a:cubicBezTo>
                    <a:cubicBezTo>
                      <a:pt x="75" y="39"/>
                      <a:pt x="75" y="40"/>
                      <a:pt x="74" y="40"/>
                    </a:cubicBezTo>
                    <a:close/>
                    <a:moveTo>
                      <a:pt x="69" y="24"/>
                    </a:moveTo>
                    <a:cubicBezTo>
                      <a:pt x="60" y="24"/>
                      <a:pt x="60" y="24"/>
                      <a:pt x="60" y="24"/>
                    </a:cubicBezTo>
                    <a:cubicBezTo>
                      <a:pt x="60" y="4"/>
                      <a:pt x="60" y="4"/>
                      <a:pt x="60" y="4"/>
                    </a:cubicBezTo>
                    <a:cubicBezTo>
                      <a:pt x="69" y="14"/>
                      <a:pt x="69" y="14"/>
                      <a:pt x="69" y="14"/>
                    </a:cubicBezTo>
                    <a:cubicBezTo>
                      <a:pt x="79" y="24"/>
                      <a:pt x="79" y="24"/>
                      <a:pt x="79" y="24"/>
                    </a:cubicBezTo>
                    <a:lnTo>
                      <a:pt x="69" y="24"/>
                    </a:lnTo>
                    <a:close/>
                  </a:path>
                </a:pathLst>
              </a:custGeom>
              <a:solidFill>
                <a:schemeClr val="bg1"/>
              </a:solidFill>
              <a:ln>
                <a:noFill/>
              </a:ln>
            </p:spPr>
            <p:txBody>
              <a:bodyPr/>
              <a:lstStyle/>
              <a:p>
                <a:pPr marL="0" marR="0" lvl="0" indent="0" algn="l" defTabSz="1237345" rtl="0" eaLnBrk="1" fontAlgn="auto" latinLnBrk="0" hangingPunct="1">
                  <a:lnSpc>
                    <a:spcPct val="100000"/>
                  </a:lnSpc>
                  <a:spcBef>
                    <a:spcPts val="0"/>
                  </a:spcBef>
                  <a:spcAft>
                    <a:spcPts val="0"/>
                  </a:spcAft>
                  <a:buClrTx/>
                  <a:buSzTx/>
                  <a:buFontTx/>
                  <a:buNone/>
                  <a:tabLst/>
                  <a:defRPr/>
                </a:pPr>
                <a:endParaRPr kumimoji="0" lang="zh-CN" altLang="en-US" sz="1355"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27" name="Freeform 131"/>
              <p:cNvSpPr>
                <a:spLocks noEditPoints="1"/>
              </p:cNvSpPr>
              <p:nvPr/>
            </p:nvSpPr>
            <p:spPr bwMode="auto">
              <a:xfrm>
                <a:off x="4396110" y="1122079"/>
                <a:ext cx="184150" cy="284162"/>
              </a:xfrm>
              <a:custGeom>
                <a:avLst/>
                <a:gdLst>
                  <a:gd name="T0" fmla="*/ 0 w 82"/>
                  <a:gd name="T1" fmla="*/ 0 h 126"/>
                  <a:gd name="T2" fmla="*/ 82 w 82"/>
                  <a:gd name="T3" fmla="*/ 126 h 126"/>
                  <a:gd name="T4" fmla="*/ 62 w 82"/>
                  <a:gd name="T5" fmla="*/ 0 h 126"/>
                  <a:gd name="T6" fmla="*/ 25 w 82"/>
                  <a:gd name="T7" fmla="*/ 27 h 126"/>
                  <a:gd name="T8" fmla="*/ 25 w 82"/>
                  <a:gd name="T9" fmla="*/ 31 h 126"/>
                  <a:gd name="T10" fmla="*/ 6 w 82"/>
                  <a:gd name="T11" fmla="*/ 29 h 126"/>
                  <a:gd name="T12" fmla="*/ 74 w 82"/>
                  <a:gd name="T13" fmla="*/ 112 h 126"/>
                  <a:gd name="T14" fmla="*/ 6 w 82"/>
                  <a:gd name="T15" fmla="*/ 110 h 126"/>
                  <a:gd name="T16" fmla="*/ 74 w 82"/>
                  <a:gd name="T17" fmla="*/ 108 h 126"/>
                  <a:gd name="T18" fmla="*/ 74 w 82"/>
                  <a:gd name="T19" fmla="*/ 112 h 126"/>
                  <a:gd name="T20" fmla="*/ 8 w 82"/>
                  <a:gd name="T21" fmla="*/ 103 h 126"/>
                  <a:gd name="T22" fmla="*/ 8 w 82"/>
                  <a:gd name="T23" fmla="*/ 99 h 126"/>
                  <a:gd name="T24" fmla="*/ 75 w 82"/>
                  <a:gd name="T25" fmla="*/ 101 h 126"/>
                  <a:gd name="T26" fmla="*/ 6 w 82"/>
                  <a:gd name="T27" fmla="*/ 91 h 126"/>
                  <a:gd name="T28" fmla="*/ 43 w 82"/>
                  <a:gd name="T29" fmla="*/ 89 h 126"/>
                  <a:gd name="T30" fmla="*/ 43 w 82"/>
                  <a:gd name="T31" fmla="*/ 94 h 126"/>
                  <a:gd name="T32" fmla="*/ 6 w 82"/>
                  <a:gd name="T33" fmla="*/ 91 h 126"/>
                  <a:gd name="T34" fmla="*/ 8 w 82"/>
                  <a:gd name="T35" fmla="*/ 84 h 126"/>
                  <a:gd name="T36" fmla="*/ 8 w 82"/>
                  <a:gd name="T37" fmla="*/ 80 h 126"/>
                  <a:gd name="T38" fmla="*/ 75 w 82"/>
                  <a:gd name="T39" fmla="*/ 82 h 126"/>
                  <a:gd name="T40" fmla="*/ 74 w 82"/>
                  <a:gd name="T41" fmla="*/ 75 h 126"/>
                  <a:gd name="T42" fmla="*/ 6 w 82"/>
                  <a:gd name="T43" fmla="*/ 73 h 126"/>
                  <a:gd name="T44" fmla="*/ 74 w 82"/>
                  <a:gd name="T45" fmla="*/ 71 h 126"/>
                  <a:gd name="T46" fmla="*/ 74 w 82"/>
                  <a:gd name="T47" fmla="*/ 75 h 126"/>
                  <a:gd name="T48" fmla="*/ 8 w 82"/>
                  <a:gd name="T49" fmla="*/ 66 h 126"/>
                  <a:gd name="T50" fmla="*/ 8 w 82"/>
                  <a:gd name="T51" fmla="*/ 62 h 126"/>
                  <a:gd name="T52" fmla="*/ 75 w 82"/>
                  <a:gd name="T53" fmla="*/ 64 h 126"/>
                  <a:gd name="T54" fmla="*/ 74 w 82"/>
                  <a:gd name="T55" fmla="*/ 58 h 126"/>
                  <a:gd name="T56" fmla="*/ 6 w 82"/>
                  <a:gd name="T57" fmla="*/ 56 h 126"/>
                  <a:gd name="T58" fmla="*/ 74 w 82"/>
                  <a:gd name="T59" fmla="*/ 54 h 126"/>
                  <a:gd name="T60" fmla="*/ 74 w 82"/>
                  <a:gd name="T61" fmla="*/ 58 h 126"/>
                  <a:gd name="T62" fmla="*/ 8 w 82"/>
                  <a:gd name="T63" fmla="*/ 49 h 126"/>
                  <a:gd name="T64" fmla="*/ 8 w 82"/>
                  <a:gd name="T65" fmla="*/ 45 h 126"/>
                  <a:gd name="T66" fmla="*/ 75 w 82"/>
                  <a:gd name="T67" fmla="*/ 47 h 126"/>
                  <a:gd name="T68" fmla="*/ 74 w 82"/>
                  <a:gd name="T69" fmla="*/ 40 h 126"/>
                  <a:gd name="T70" fmla="*/ 6 w 82"/>
                  <a:gd name="T71" fmla="*/ 38 h 126"/>
                  <a:gd name="T72" fmla="*/ 74 w 82"/>
                  <a:gd name="T73" fmla="*/ 36 h 126"/>
                  <a:gd name="T74" fmla="*/ 74 w 82"/>
                  <a:gd name="T75" fmla="*/ 40 h 126"/>
                  <a:gd name="T76" fmla="*/ 60 w 82"/>
                  <a:gd name="T77" fmla="*/ 24 h 126"/>
                  <a:gd name="T78" fmla="*/ 69 w 82"/>
                  <a:gd name="T79" fmla="*/ 14 h 126"/>
                  <a:gd name="T80" fmla="*/ 69 w 82"/>
                  <a:gd name="T81" fmla="*/ 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 h="126">
                    <a:moveTo>
                      <a:pt x="62" y="0"/>
                    </a:moveTo>
                    <a:cubicBezTo>
                      <a:pt x="0" y="0"/>
                      <a:pt x="0" y="0"/>
                      <a:pt x="0" y="0"/>
                    </a:cubicBezTo>
                    <a:cubicBezTo>
                      <a:pt x="0" y="126"/>
                      <a:pt x="0" y="126"/>
                      <a:pt x="0" y="126"/>
                    </a:cubicBezTo>
                    <a:cubicBezTo>
                      <a:pt x="82" y="126"/>
                      <a:pt x="82" y="126"/>
                      <a:pt x="82" y="126"/>
                    </a:cubicBezTo>
                    <a:cubicBezTo>
                      <a:pt x="82" y="20"/>
                      <a:pt x="82" y="20"/>
                      <a:pt x="82" y="20"/>
                    </a:cubicBezTo>
                    <a:lnTo>
                      <a:pt x="62" y="0"/>
                    </a:lnTo>
                    <a:close/>
                    <a:moveTo>
                      <a:pt x="7" y="27"/>
                    </a:moveTo>
                    <a:cubicBezTo>
                      <a:pt x="25" y="27"/>
                      <a:pt x="25" y="27"/>
                      <a:pt x="25" y="27"/>
                    </a:cubicBezTo>
                    <a:cubicBezTo>
                      <a:pt x="25" y="27"/>
                      <a:pt x="26" y="28"/>
                      <a:pt x="26" y="29"/>
                    </a:cubicBezTo>
                    <a:cubicBezTo>
                      <a:pt x="26" y="30"/>
                      <a:pt x="25" y="31"/>
                      <a:pt x="25" y="31"/>
                    </a:cubicBezTo>
                    <a:cubicBezTo>
                      <a:pt x="7" y="31"/>
                      <a:pt x="7" y="31"/>
                      <a:pt x="7" y="31"/>
                    </a:cubicBezTo>
                    <a:cubicBezTo>
                      <a:pt x="7" y="31"/>
                      <a:pt x="6" y="30"/>
                      <a:pt x="6" y="29"/>
                    </a:cubicBezTo>
                    <a:cubicBezTo>
                      <a:pt x="6" y="28"/>
                      <a:pt x="7" y="27"/>
                      <a:pt x="7" y="27"/>
                    </a:cubicBezTo>
                    <a:close/>
                    <a:moveTo>
                      <a:pt x="74" y="112"/>
                    </a:moveTo>
                    <a:cubicBezTo>
                      <a:pt x="8" y="112"/>
                      <a:pt x="8" y="112"/>
                      <a:pt x="8" y="112"/>
                    </a:cubicBezTo>
                    <a:cubicBezTo>
                      <a:pt x="7" y="112"/>
                      <a:pt x="6" y="111"/>
                      <a:pt x="6" y="110"/>
                    </a:cubicBezTo>
                    <a:cubicBezTo>
                      <a:pt x="6" y="109"/>
                      <a:pt x="7" y="108"/>
                      <a:pt x="8" y="108"/>
                    </a:cubicBezTo>
                    <a:cubicBezTo>
                      <a:pt x="74" y="108"/>
                      <a:pt x="74" y="108"/>
                      <a:pt x="74" y="108"/>
                    </a:cubicBezTo>
                    <a:cubicBezTo>
                      <a:pt x="75" y="108"/>
                      <a:pt x="75" y="109"/>
                      <a:pt x="75" y="110"/>
                    </a:cubicBezTo>
                    <a:cubicBezTo>
                      <a:pt x="75" y="111"/>
                      <a:pt x="75" y="112"/>
                      <a:pt x="74" y="112"/>
                    </a:cubicBezTo>
                    <a:close/>
                    <a:moveTo>
                      <a:pt x="74" y="103"/>
                    </a:moveTo>
                    <a:cubicBezTo>
                      <a:pt x="8" y="103"/>
                      <a:pt x="8" y="103"/>
                      <a:pt x="8" y="103"/>
                    </a:cubicBezTo>
                    <a:cubicBezTo>
                      <a:pt x="7" y="103"/>
                      <a:pt x="6" y="102"/>
                      <a:pt x="6" y="101"/>
                    </a:cubicBezTo>
                    <a:cubicBezTo>
                      <a:pt x="6" y="100"/>
                      <a:pt x="7" y="99"/>
                      <a:pt x="8" y="99"/>
                    </a:cubicBezTo>
                    <a:cubicBezTo>
                      <a:pt x="74" y="99"/>
                      <a:pt x="74" y="99"/>
                      <a:pt x="74" y="99"/>
                    </a:cubicBezTo>
                    <a:cubicBezTo>
                      <a:pt x="75" y="99"/>
                      <a:pt x="75" y="100"/>
                      <a:pt x="75" y="101"/>
                    </a:cubicBezTo>
                    <a:cubicBezTo>
                      <a:pt x="75" y="102"/>
                      <a:pt x="75" y="103"/>
                      <a:pt x="74" y="103"/>
                    </a:cubicBezTo>
                    <a:close/>
                    <a:moveTo>
                      <a:pt x="6" y="91"/>
                    </a:moveTo>
                    <a:cubicBezTo>
                      <a:pt x="6" y="90"/>
                      <a:pt x="7" y="89"/>
                      <a:pt x="7" y="89"/>
                    </a:cubicBezTo>
                    <a:cubicBezTo>
                      <a:pt x="43" y="89"/>
                      <a:pt x="43" y="89"/>
                      <a:pt x="43" y="89"/>
                    </a:cubicBezTo>
                    <a:cubicBezTo>
                      <a:pt x="43" y="89"/>
                      <a:pt x="43" y="90"/>
                      <a:pt x="43" y="91"/>
                    </a:cubicBezTo>
                    <a:cubicBezTo>
                      <a:pt x="43" y="93"/>
                      <a:pt x="43" y="94"/>
                      <a:pt x="43" y="94"/>
                    </a:cubicBezTo>
                    <a:cubicBezTo>
                      <a:pt x="7" y="94"/>
                      <a:pt x="7" y="94"/>
                      <a:pt x="7" y="94"/>
                    </a:cubicBezTo>
                    <a:cubicBezTo>
                      <a:pt x="7" y="94"/>
                      <a:pt x="6" y="93"/>
                      <a:pt x="6" y="91"/>
                    </a:cubicBezTo>
                    <a:close/>
                    <a:moveTo>
                      <a:pt x="74" y="84"/>
                    </a:moveTo>
                    <a:cubicBezTo>
                      <a:pt x="8" y="84"/>
                      <a:pt x="8" y="84"/>
                      <a:pt x="8" y="84"/>
                    </a:cubicBezTo>
                    <a:cubicBezTo>
                      <a:pt x="7" y="84"/>
                      <a:pt x="6" y="83"/>
                      <a:pt x="6" y="82"/>
                    </a:cubicBezTo>
                    <a:cubicBezTo>
                      <a:pt x="6" y="81"/>
                      <a:pt x="7" y="80"/>
                      <a:pt x="8" y="80"/>
                    </a:cubicBezTo>
                    <a:cubicBezTo>
                      <a:pt x="74" y="80"/>
                      <a:pt x="74" y="80"/>
                      <a:pt x="74" y="80"/>
                    </a:cubicBezTo>
                    <a:cubicBezTo>
                      <a:pt x="75" y="80"/>
                      <a:pt x="75" y="81"/>
                      <a:pt x="75" y="82"/>
                    </a:cubicBezTo>
                    <a:cubicBezTo>
                      <a:pt x="75" y="83"/>
                      <a:pt x="75" y="84"/>
                      <a:pt x="74" y="84"/>
                    </a:cubicBezTo>
                    <a:close/>
                    <a:moveTo>
                      <a:pt x="74" y="75"/>
                    </a:moveTo>
                    <a:cubicBezTo>
                      <a:pt x="8" y="75"/>
                      <a:pt x="8" y="75"/>
                      <a:pt x="8" y="75"/>
                    </a:cubicBezTo>
                    <a:cubicBezTo>
                      <a:pt x="7" y="75"/>
                      <a:pt x="6" y="74"/>
                      <a:pt x="6" y="73"/>
                    </a:cubicBezTo>
                    <a:cubicBezTo>
                      <a:pt x="6" y="72"/>
                      <a:pt x="7" y="71"/>
                      <a:pt x="8" y="71"/>
                    </a:cubicBezTo>
                    <a:cubicBezTo>
                      <a:pt x="74" y="71"/>
                      <a:pt x="74" y="71"/>
                      <a:pt x="74" y="71"/>
                    </a:cubicBezTo>
                    <a:cubicBezTo>
                      <a:pt x="75" y="71"/>
                      <a:pt x="75" y="72"/>
                      <a:pt x="75" y="73"/>
                    </a:cubicBezTo>
                    <a:cubicBezTo>
                      <a:pt x="75" y="74"/>
                      <a:pt x="75" y="75"/>
                      <a:pt x="74" y="75"/>
                    </a:cubicBezTo>
                    <a:close/>
                    <a:moveTo>
                      <a:pt x="74" y="66"/>
                    </a:moveTo>
                    <a:cubicBezTo>
                      <a:pt x="8" y="66"/>
                      <a:pt x="8" y="66"/>
                      <a:pt x="8" y="66"/>
                    </a:cubicBezTo>
                    <a:cubicBezTo>
                      <a:pt x="7" y="66"/>
                      <a:pt x="6" y="65"/>
                      <a:pt x="6" y="64"/>
                    </a:cubicBezTo>
                    <a:cubicBezTo>
                      <a:pt x="6" y="63"/>
                      <a:pt x="7" y="62"/>
                      <a:pt x="8" y="62"/>
                    </a:cubicBezTo>
                    <a:cubicBezTo>
                      <a:pt x="74" y="62"/>
                      <a:pt x="74" y="62"/>
                      <a:pt x="74" y="62"/>
                    </a:cubicBezTo>
                    <a:cubicBezTo>
                      <a:pt x="75" y="62"/>
                      <a:pt x="75" y="63"/>
                      <a:pt x="75" y="64"/>
                    </a:cubicBezTo>
                    <a:cubicBezTo>
                      <a:pt x="75" y="65"/>
                      <a:pt x="75" y="66"/>
                      <a:pt x="74" y="66"/>
                    </a:cubicBezTo>
                    <a:close/>
                    <a:moveTo>
                      <a:pt x="74" y="58"/>
                    </a:moveTo>
                    <a:cubicBezTo>
                      <a:pt x="8" y="58"/>
                      <a:pt x="8" y="58"/>
                      <a:pt x="8" y="58"/>
                    </a:cubicBezTo>
                    <a:cubicBezTo>
                      <a:pt x="7" y="58"/>
                      <a:pt x="6" y="57"/>
                      <a:pt x="6" y="56"/>
                    </a:cubicBezTo>
                    <a:cubicBezTo>
                      <a:pt x="6" y="55"/>
                      <a:pt x="7" y="54"/>
                      <a:pt x="8" y="54"/>
                    </a:cubicBezTo>
                    <a:cubicBezTo>
                      <a:pt x="74" y="54"/>
                      <a:pt x="74" y="54"/>
                      <a:pt x="74" y="54"/>
                    </a:cubicBezTo>
                    <a:cubicBezTo>
                      <a:pt x="75" y="54"/>
                      <a:pt x="75" y="55"/>
                      <a:pt x="75" y="56"/>
                    </a:cubicBezTo>
                    <a:cubicBezTo>
                      <a:pt x="75" y="57"/>
                      <a:pt x="75" y="58"/>
                      <a:pt x="74" y="58"/>
                    </a:cubicBezTo>
                    <a:close/>
                    <a:moveTo>
                      <a:pt x="74" y="49"/>
                    </a:moveTo>
                    <a:cubicBezTo>
                      <a:pt x="8" y="49"/>
                      <a:pt x="8" y="49"/>
                      <a:pt x="8" y="49"/>
                    </a:cubicBezTo>
                    <a:cubicBezTo>
                      <a:pt x="7" y="49"/>
                      <a:pt x="6" y="48"/>
                      <a:pt x="6" y="47"/>
                    </a:cubicBezTo>
                    <a:cubicBezTo>
                      <a:pt x="6" y="46"/>
                      <a:pt x="7" y="45"/>
                      <a:pt x="8" y="45"/>
                    </a:cubicBezTo>
                    <a:cubicBezTo>
                      <a:pt x="74" y="45"/>
                      <a:pt x="74" y="45"/>
                      <a:pt x="74" y="45"/>
                    </a:cubicBezTo>
                    <a:cubicBezTo>
                      <a:pt x="75" y="45"/>
                      <a:pt x="75" y="46"/>
                      <a:pt x="75" y="47"/>
                    </a:cubicBezTo>
                    <a:cubicBezTo>
                      <a:pt x="75" y="48"/>
                      <a:pt x="75" y="49"/>
                      <a:pt x="74" y="49"/>
                    </a:cubicBezTo>
                    <a:close/>
                    <a:moveTo>
                      <a:pt x="74" y="40"/>
                    </a:moveTo>
                    <a:cubicBezTo>
                      <a:pt x="8" y="40"/>
                      <a:pt x="8" y="40"/>
                      <a:pt x="8" y="40"/>
                    </a:cubicBezTo>
                    <a:cubicBezTo>
                      <a:pt x="7" y="40"/>
                      <a:pt x="6" y="39"/>
                      <a:pt x="6" y="38"/>
                    </a:cubicBezTo>
                    <a:cubicBezTo>
                      <a:pt x="6" y="37"/>
                      <a:pt x="7" y="36"/>
                      <a:pt x="8" y="36"/>
                    </a:cubicBezTo>
                    <a:cubicBezTo>
                      <a:pt x="74" y="36"/>
                      <a:pt x="74" y="36"/>
                      <a:pt x="74" y="36"/>
                    </a:cubicBezTo>
                    <a:cubicBezTo>
                      <a:pt x="75" y="36"/>
                      <a:pt x="75" y="37"/>
                      <a:pt x="75" y="38"/>
                    </a:cubicBezTo>
                    <a:cubicBezTo>
                      <a:pt x="75" y="39"/>
                      <a:pt x="75" y="40"/>
                      <a:pt x="74" y="40"/>
                    </a:cubicBezTo>
                    <a:close/>
                    <a:moveTo>
                      <a:pt x="69" y="24"/>
                    </a:moveTo>
                    <a:cubicBezTo>
                      <a:pt x="60" y="24"/>
                      <a:pt x="60" y="24"/>
                      <a:pt x="60" y="24"/>
                    </a:cubicBezTo>
                    <a:cubicBezTo>
                      <a:pt x="60" y="4"/>
                      <a:pt x="60" y="4"/>
                      <a:pt x="60" y="4"/>
                    </a:cubicBezTo>
                    <a:cubicBezTo>
                      <a:pt x="69" y="14"/>
                      <a:pt x="69" y="14"/>
                      <a:pt x="69" y="14"/>
                    </a:cubicBezTo>
                    <a:cubicBezTo>
                      <a:pt x="79" y="24"/>
                      <a:pt x="79" y="24"/>
                      <a:pt x="79" y="24"/>
                    </a:cubicBezTo>
                    <a:lnTo>
                      <a:pt x="69" y="24"/>
                    </a:lnTo>
                    <a:close/>
                  </a:path>
                </a:pathLst>
              </a:custGeom>
              <a:solidFill>
                <a:schemeClr val="bg1"/>
              </a:solidFill>
              <a:ln>
                <a:noFill/>
              </a:ln>
            </p:spPr>
            <p:txBody>
              <a:bodyPr/>
              <a:lstStyle/>
              <a:p>
                <a:pPr marL="0" marR="0" lvl="0" indent="0" algn="l" defTabSz="1237345" rtl="0" eaLnBrk="1" fontAlgn="auto" latinLnBrk="0" hangingPunct="1">
                  <a:lnSpc>
                    <a:spcPct val="100000"/>
                  </a:lnSpc>
                  <a:spcBef>
                    <a:spcPts val="0"/>
                  </a:spcBef>
                  <a:spcAft>
                    <a:spcPts val="0"/>
                  </a:spcAft>
                  <a:buClrTx/>
                  <a:buSzTx/>
                  <a:buFontTx/>
                  <a:buNone/>
                  <a:tabLst/>
                  <a:defRPr/>
                </a:pPr>
                <a:endParaRPr kumimoji="0" lang="zh-CN" altLang="en-US" sz="1355"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28" name="Freeform 131"/>
              <p:cNvSpPr>
                <a:spLocks noEditPoints="1"/>
              </p:cNvSpPr>
              <p:nvPr/>
            </p:nvSpPr>
            <p:spPr bwMode="auto">
              <a:xfrm>
                <a:off x="4456470" y="1052364"/>
                <a:ext cx="184150" cy="284162"/>
              </a:xfrm>
              <a:custGeom>
                <a:avLst/>
                <a:gdLst>
                  <a:gd name="T0" fmla="*/ 0 w 82"/>
                  <a:gd name="T1" fmla="*/ 0 h 126"/>
                  <a:gd name="T2" fmla="*/ 82 w 82"/>
                  <a:gd name="T3" fmla="*/ 126 h 126"/>
                  <a:gd name="T4" fmla="*/ 62 w 82"/>
                  <a:gd name="T5" fmla="*/ 0 h 126"/>
                  <a:gd name="T6" fmla="*/ 25 w 82"/>
                  <a:gd name="T7" fmla="*/ 27 h 126"/>
                  <a:gd name="T8" fmla="*/ 25 w 82"/>
                  <a:gd name="T9" fmla="*/ 31 h 126"/>
                  <a:gd name="T10" fmla="*/ 6 w 82"/>
                  <a:gd name="T11" fmla="*/ 29 h 126"/>
                  <a:gd name="T12" fmla="*/ 74 w 82"/>
                  <a:gd name="T13" fmla="*/ 112 h 126"/>
                  <a:gd name="T14" fmla="*/ 6 w 82"/>
                  <a:gd name="T15" fmla="*/ 110 h 126"/>
                  <a:gd name="T16" fmla="*/ 74 w 82"/>
                  <a:gd name="T17" fmla="*/ 108 h 126"/>
                  <a:gd name="T18" fmla="*/ 74 w 82"/>
                  <a:gd name="T19" fmla="*/ 112 h 126"/>
                  <a:gd name="T20" fmla="*/ 8 w 82"/>
                  <a:gd name="T21" fmla="*/ 103 h 126"/>
                  <a:gd name="T22" fmla="*/ 8 w 82"/>
                  <a:gd name="T23" fmla="*/ 99 h 126"/>
                  <a:gd name="T24" fmla="*/ 75 w 82"/>
                  <a:gd name="T25" fmla="*/ 101 h 126"/>
                  <a:gd name="T26" fmla="*/ 6 w 82"/>
                  <a:gd name="T27" fmla="*/ 91 h 126"/>
                  <a:gd name="T28" fmla="*/ 43 w 82"/>
                  <a:gd name="T29" fmla="*/ 89 h 126"/>
                  <a:gd name="T30" fmla="*/ 43 w 82"/>
                  <a:gd name="T31" fmla="*/ 94 h 126"/>
                  <a:gd name="T32" fmla="*/ 6 w 82"/>
                  <a:gd name="T33" fmla="*/ 91 h 126"/>
                  <a:gd name="T34" fmla="*/ 8 w 82"/>
                  <a:gd name="T35" fmla="*/ 84 h 126"/>
                  <a:gd name="T36" fmla="*/ 8 w 82"/>
                  <a:gd name="T37" fmla="*/ 80 h 126"/>
                  <a:gd name="T38" fmla="*/ 75 w 82"/>
                  <a:gd name="T39" fmla="*/ 82 h 126"/>
                  <a:gd name="T40" fmla="*/ 74 w 82"/>
                  <a:gd name="T41" fmla="*/ 75 h 126"/>
                  <a:gd name="T42" fmla="*/ 6 w 82"/>
                  <a:gd name="T43" fmla="*/ 73 h 126"/>
                  <a:gd name="T44" fmla="*/ 74 w 82"/>
                  <a:gd name="T45" fmla="*/ 71 h 126"/>
                  <a:gd name="T46" fmla="*/ 74 w 82"/>
                  <a:gd name="T47" fmla="*/ 75 h 126"/>
                  <a:gd name="T48" fmla="*/ 8 w 82"/>
                  <a:gd name="T49" fmla="*/ 66 h 126"/>
                  <a:gd name="T50" fmla="*/ 8 w 82"/>
                  <a:gd name="T51" fmla="*/ 62 h 126"/>
                  <a:gd name="T52" fmla="*/ 75 w 82"/>
                  <a:gd name="T53" fmla="*/ 64 h 126"/>
                  <a:gd name="T54" fmla="*/ 74 w 82"/>
                  <a:gd name="T55" fmla="*/ 58 h 126"/>
                  <a:gd name="T56" fmla="*/ 6 w 82"/>
                  <a:gd name="T57" fmla="*/ 56 h 126"/>
                  <a:gd name="T58" fmla="*/ 74 w 82"/>
                  <a:gd name="T59" fmla="*/ 54 h 126"/>
                  <a:gd name="T60" fmla="*/ 74 w 82"/>
                  <a:gd name="T61" fmla="*/ 58 h 126"/>
                  <a:gd name="T62" fmla="*/ 8 w 82"/>
                  <a:gd name="T63" fmla="*/ 49 h 126"/>
                  <a:gd name="T64" fmla="*/ 8 w 82"/>
                  <a:gd name="T65" fmla="*/ 45 h 126"/>
                  <a:gd name="T66" fmla="*/ 75 w 82"/>
                  <a:gd name="T67" fmla="*/ 47 h 126"/>
                  <a:gd name="T68" fmla="*/ 74 w 82"/>
                  <a:gd name="T69" fmla="*/ 40 h 126"/>
                  <a:gd name="T70" fmla="*/ 6 w 82"/>
                  <a:gd name="T71" fmla="*/ 38 h 126"/>
                  <a:gd name="T72" fmla="*/ 74 w 82"/>
                  <a:gd name="T73" fmla="*/ 36 h 126"/>
                  <a:gd name="T74" fmla="*/ 74 w 82"/>
                  <a:gd name="T75" fmla="*/ 40 h 126"/>
                  <a:gd name="T76" fmla="*/ 60 w 82"/>
                  <a:gd name="T77" fmla="*/ 24 h 126"/>
                  <a:gd name="T78" fmla="*/ 69 w 82"/>
                  <a:gd name="T79" fmla="*/ 14 h 126"/>
                  <a:gd name="T80" fmla="*/ 69 w 82"/>
                  <a:gd name="T81" fmla="*/ 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 h="126">
                    <a:moveTo>
                      <a:pt x="62" y="0"/>
                    </a:moveTo>
                    <a:cubicBezTo>
                      <a:pt x="0" y="0"/>
                      <a:pt x="0" y="0"/>
                      <a:pt x="0" y="0"/>
                    </a:cubicBezTo>
                    <a:cubicBezTo>
                      <a:pt x="0" y="126"/>
                      <a:pt x="0" y="126"/>
                      <a:pt x="0" y="126"/>
                    </a:cubicBezTo>
                    <a:cubicBezTo>
                      <a:pt x="82" y="126"/>
                      <a:pt x="82" y="126"/>
                      <a:pt x="82" y="126"/>
                    </a:cubicBezTo>
                    <a:cubicBezTo>
                      <a:pt x="82" y="20"/>
                      <a:pt x="82" y="20"/>
                      <a:pt x="82" y="20"/>
                    </a:cubicBezTo>
                    <a:lnTo>
                      <a:pt x="62" y="0"/>
                    </a:lnTo>
                    <a:close/>
                    <a:moveTo>
                      <a:pt x="7" y="27"/>
                    </a:moveTo>
                    <a:cubicBezTo>
                      <a:pt x="25" y="27"/>
                      <a:pt x="25" y="27"/>
                      <a:pt x="25" y="27"/>
                    </a:cubicBezTo>
                    <a:cubicBezTo>
                      <a:pt x="25" y="27"/>
                      <a:pt x="26" y="28"/>
                      <a:pt x="26" y="29"/>
                    </a:cubicBezTo>
                    <a:cubicBezTo>
                      <a:pt x="26" y="30"/>
                      <a:pt x="25" y="31"/>
                      <a:pt x="25" y="31"/>
                    </a:cubicBezTo>
                    <a:cubicBezTo>
                      <a:pt x="7" y="31"/>
                      <a:pt x="7" y="31"/>
                      <a:pt x="7" y="31"/>
                    </a:cubicBezTo>
                    <a:cubicBezTo>
                      <a:pt x="7" y="31"/>
                      <a:pt x="6" y="30"/>
                      <a:pt x="6" y="29"/>
                    </a:cubicBezTo>
                    <a:cubicBezTo>
                      <a:pt x="6" y="28"/>
                      <a:pt x="7" y="27"/>
                      <a:pt x="7" y="27"/>
                    </a:cubicBezTo>
                    <a:close/>
                    <a:moveTo>
                      <a:pt x="74" y="112"/>
                    </a:moveTo>
                    <a:cubicBezTo>
                      <a:pt x="8" y="112"/>
                      <a:pt x="8" y="112"/>
                      <a:pt x="8" y="112"/>
                    </a:cubicBezTo>
                    <a:cubicBezTo>
                      <a:pt x="7" y="112"/>
                      <a:pt x="6" y="111"/>
                      <a:pt x="6" y="110"/>
                    </a:cubicBezTo>
                    <a:cubicBezTo>
                      <a:pt x="6" y="109"/>
                      <a:pt x="7" y="108"/>
                      <a:pt x="8" y="108"/>
                    </a:cubicBezTo>
                    <a:cubicBezTo>
                      <a:pt x="74" y="108"/>
                      <a:pt x="74" y="108"/>
                      <a:pt x="74" y="108"/>
                    </a:cubicBezTo>
                    <a:cubicBezTo>
                      <a:pt x="75" y="108"/>
                      <a:pt x="75" y="109"/>
                      <a:pt x="75" y="110"/>
                    </a:cubicBezTo>
                    <a:cubicBezTo>
                      <a:pt x="75" y="111"/>
                      <a:pt x="75" y="112"/>
                      <a:pt x="74" y="112"/>
                    </a:cubicBezTo>
                    <a:close/>
                    <a:moveTo>
                      <a:pt x="74" y="103"/>
                    </a:moveTo>
                    <a:cubicBezTo>
                      <a:pt x="8" y="103"/>
                      <a:pt x="8" y="103"/>
                      <a:pt x="8" y="103"/>
                    </a:cubicBezTo>
                    <a:cubicBezTo>
                      <a:pt x="7" y="103"/>
                      <a:pt x="6" y="102"/>
                      <a:pt x="6" y="101"/>
                    </a:cubicBezTo>
                    <a:cubicBezTo>
                      <a:pt x="6" y="100"/>
                      <a:pt x="7" y="99"/>
                      <a:pt x="8" y="99"/>
                    </a:cubicBezTo>
                    <a:cubicBezTo>
                      <a:pt x="74" y="99"/>
                      <a:pt x="74" y="99"/>
                      <a:pt x="74" y="99"/>
                    </a:cubicBezTo>
                    <a:cubicBezTo>
                      <a:pt x="75" y="99"/>
                      <a:pt x="75" y="100"/>
                      <a:pt x="75" y="101"/>
                    </a:cubicBezTo>
                    <a:cubicBezTo>
                      <a:pt x="75" y="102"/>
                      <a:pt x="75" y="103"/>
                      <a:pt x="74" y="103"/>
                    </a:cubicBezTo>
                    <a:close/>
                    <a:moveTo>
                      <a:pt x="6" y="91"/>
                    </a:moveTo>
                    <a:cubicBezTo>
                      <a:pt x="6" y="90"/>
                      <a:pt x="7" y="89"/>
                      <a:pt x="7" y="89"/>
                    </a:cubicBezTo>
                    <a:cubicBezTo>
                      <a:pt x="43" y="89"/>
                      <a:pt x="43" y="89"/>
                      <a:pt x="43" y="89"/>
                    </a:cubicBezTo>
                    <a:cubicBezTo>
                      <a:pt x="43" y="89"/>
                      <a:pt x="43" y="90"/>
                      <a:pt x="43" y="91"/>
                    </a:cubicBezTo>
                    <a:cubicBezTo>
                      <a:pt x="43" y="93"/>
                      <a:pt x="43" y="94"/>
                      <a:pt x="43" y="94"/>
                    </a:cubicBezTo>
                    <a:cubicBezTo>
                      <a:pt x="7" y="94"/>
                      <a:pt x="7" y="94"/>
                      <a:pt x="7" y="94"/>
                    </a:cubicBezTo>
                    <a:cubicBezTo>
                      <a:pt x="7" y="94"/>
                      <a:pt x="6" y="93"/>
                      <a:pt x="6" y="91"/>
                    </a:cubicBezTo>
                    <a:close/>
                    <a:moveTo>
                      <a:pt x="74" y="84"/>
                    </a:moveTo>
                    <a:cubicBezTo>
                      <a:pt x="8" y="84"/>
                      <a:pt x="8" y="84"/>
                      <a:pt x="8" y="84"/>
                    </a:cubicBezTo>
                    <a:cubicBezTo>
                      <a:pt x="7" y="84"/>
                      <a:pt x="6" y="83"/>
                      <a:pt x="6" y="82"/>
                    </a:cubicBezTo>
                    <a:cubicBezTo>
                      <a:pt x="6" y="81"/>
                      <a:pt x="7" y="80"/>
                      <a:pt x="8" y="80"/>
                    </a:cubicBezTo>
                    <a:cubicBezTo>
                      <a:pt x="74" y="80"/>
                      <a:pt x="74" y="80"/>
                      <a:pt x="74" y="80"/>
                    </a:cubicBezTo>
                    <a:cubicBezTo>
                      <a:pt x="75" y="80"/>
                      <a:pt x="75" y="81"/>
                      <a:pt x="75" y="82"/>
                    </a:cubicBezTo>
                    <a:cubicBezTo>
                      <a:pt x="75" y="83"/>
                      <a:pt x="75" y="84"/>
                      <a:pt x="74" y="84"/>
                    </a:cubicBezTo>
                    <a:close/>
                    <a:moveTo>
                      <a:pt x="74" y="75"/>
                    </a:moveTo>
                    <a:cubicBezTo>
                      <a:pt x="8" y="75"/>
                      <a:pt x="8" y="75"/>
                      <a:pt x="8" y="75"/>
                    </a:cubicBezTo>
                    <a:cubicBezTo>
                      <a:pt x="7" y="75"/>
                      <a:pt x="6" y="74"/>
                      <a:pt x="6" y="73"/>
                    </a:cubicBezTo>
                    <a:cubicBezTo>
                      <a:pt x="6" y="72"/>
                      <a:pt x="7" y="71"/>
                      <a:pt x="8" y="71"/>
                    </a:cubicBezTo>
                    <a:cubicBezTo>
                      <a:pt x="74" y="71"/>
                      <a:pt x="74" y="71"/>
                      <a:pt x="74" y="71"/>
                    </a:cubicBezTo>
                    <a:cubicBezTo>
                      <a:pt x="75" y="71"/>
                      <a:pt x="75" y="72"/>
                      <a:pt x="75" y="73"/>
                    </a:cubicBezTo>
                    <a:cubicBezTo>
                      <a:pt x="75" y="74"/>
                      <a:pt x="75" y="75"/>
                      <a:pt x="74" y="75"/>
                    </a:cubicBezTo>
                    <a:close/>
                    <a:moveTo>
                      <a:pt x="74" y="66"/>
                    </a:moveTo>
                    <a:cubicBezTo>
                      <a:pt x="8" y="66"/>
                      <a:pt x="8" y="66"/>
                      <a:pt x="8" y="66"/>
                    </a:cubicBezTo>
                    <a:cubicBezTo>
                      <a:pt x="7" y="66"/>
                      <a:pt x="6" y="65"/>
                      <a:pt x="6" y="64"/>
                    </a:cubicBezTo>
                    <a:cubicBezTo>
                      <a:pt x="6" y="63"/>
                      <a:pt x="7" y="62"/>
                      <a:pt x="8" y="62"/>
                    </a:cubicBezTo>
                    <a:cubicBezTo>
                      <a:pt x="74" y="62"/>
                      <a:pt x="74" y="62"/>
                      <a:pt x="74" y="62"/>
                    </a:cubicBezTo>
                    <a:cubicBezTo>
                      <a:pt x="75" y="62"/>
                      <a:pt x="75" y="63"/>
                      <a:pt x="75" y="64"/>
                    </a:cubicBezTo>
                    <a:cubicBezTo>
                      <a:pt x="75" y="65"/>
                      <a:pt x="75" y="66"/>
                      <a:pt x="74" y="66"/>
                    </a:cubicBezTo>
                    <a:close/>
                    <a:moveTo>
                      <a:pt x="74" y="58"/>
                    </a:moveTo>
                    <a:cubicBezTo>
                      <a:pt x="8" y="58"/>
                      <a:pt x="8" y="58"/>
                      <a:pt x="8" y="58"/>
                    </a:cubicBezTo>
                    <a:cubicBezTo>
                      <a:pt x="7" y="58"/>
                      <a:pt x="6" y="57"/>
                      <a:pt x="6" y="56"/>
                    </a:cubicBezTo>
                    <a:cubicBezTo>
                      <a:pt x="6" y="55"/>
                      <a:pt x="7" y="54"/>
                      <a:pt x="8" y="54"/>
                    </a:cubicBezTo>
                    <a:cubicBezTo>
                      <a:pt x="74" y="54"/>
                      <a:pt x="74" y="54"/>
                      <a:pt x="74" y="54"/>
                    </a:cubicBezTo>
                    <a:cubicBezTo>
                      <a:pt x="75" y="54"/>
                      <a:pt x="75" y="55"/>
                      <a:pt x="75" y="56"/>
                    </a:cubicBezTo>
                    <a:cubicBezTo>
                      <a:pt x="75" y="57"/>
                      <a:pt x="75" y="58"/>
                      <a:pt x="74" y="58"/>
                    </a:cubicBezTo>
                    <a:close/>
                    <a:moveTo>
                      <a:pt x="74" y="49"/>
                    </a:moveTo>
                    <a:cubicBezTo>
                      <a:pt x="8" y="49"/>
                      <a:pt x="8" y="49"/>
                      <a:pt x="8" y="49"/>
                    </a:cubicBezTo>
                    <a:cubicBezTo>
                      <a:pt x="7" y="49"/>
                      <a:pt x="6" y="48"/>
                      <a:pt x="6" y="47"/>
                    </a:cubicBezTo>
                    <a:cubicBezTo>
                      <a:pt x="6" y="46"/>
                      <a:pt x="7" y="45"/>
                      <a:pt x="8" y="45"/>
                    </a:cubicBezTo>
                    <a:cubicBezTo>
                      <a:pt x="74" y="45"/>
                      <a:pt x="74" y="45"/>
                      <a:pt x="74" y="45"/>
                    </a:cubicBezTo>
                    <a:cubicBezTo>
                      <a:pt x="75" y="45"/>
                      <a:pt x="75" y="46"/>
                      <a:pt x="75" y="47"/>
                    </a:cubicBezTo>
                    <a:cubicBezTo>
                      <a:pt x="75" y="48"/>
                      <a:pt x="75" y="49"/>
                      <a:pt x="74" y="49"/>
                    </a:cubicBezTo>
                    <a:close/>
                    <a:moveTo>
                      <a:pt x="74" y="40"/>
                    </a:moveTo>
                    <a:cubicBezTo>
                      <a:pt x="8" y="40"/>
                      <a:pt x="8" y="40"/>
                      <a:pt x="8" y="40"/>
                    </a:cubicBezTo>
                    <a:cubicBezTo>
                      <a:pt x="7" y="40"/>
                      <a:pt x="6" y="39"/>
                      <a:pt x="6" y="38"/>
                    </a:cubicBezTo>
                    <a:cubicBezTo>
                      <a:pt x="6" y="37"/>
                      <a:pt x="7" y="36"/>
                      <a:pt x="8" y="36"/>
                    </a:cubicBezTo>
                    <a:cubicBezTo>
                      <a:pt x="74" y="36"/>
                      <a:pt x="74" y="36"/>
                      <a:pt x="74" y="36"/>
                    </a:cubicBezTo>
                    <a:cubicBezTo>
                      <a:pt x="75" y="36"/>
                      <a:pt x="75" y="37"/>
                      <a:pt x="75" y="38"/>
                    </a:cubicBezTo>
                    <a:cubicBezTo>
                      <a:pt x="75" y="39"/>
                      <a:pt x="75" y="40"/>
                      <a:pt x="74" y="40"/>
                    </a:cubicBezTo>
                    <a:close/>
                    <a:moveTo>
                      <a:pt x="69" y="24"/>
                    </a:moveTo>
                    <a:cubicBezTo>
                      <a:pt x="60" y="24"/>
                      <a:pt x="60" y="24"/>
                      <a:pt x="60" y="24"/>
                    </a:cubicBezTo>
                    <a:cubicBezTo>
                      <a:pt x="60" y="4"/>
                      <a:pt x="60" y="4"/>
                      <a:pt x="60" y="4"/>
                    </a:cubicBezTo>
                    <a:cubicBezTo>
                      <a:pt x="69" y="14"/>
                      <a:pt x="69" y="14"/>
                      <a:pt x="69" y="14"/>
                    </a:cubicBezTo>
                    <a:cubicBezTo>
                      <a:pt x="79" y="24"/>
                      <a:pt x="79" y="24"/>
                      <a:pt x="79" y="24"/>
                    </a:cubicBezTo>
                    <a:lnTo>
                      <a:pt x="69" y="24"/>
                    </a:lnTo>
                    <a:close/>
                  </a:path>
                </a:pathLst>
              </a:custGeom>
              <a:solidFill>
                <a:schemeClr val="bg1"/>
              </a:solidFill>
              <a:ln>
                <a:noFill/>
              </a:ln>
            </p:spPr>
            <p:txBody>
              <a:bodyPr/>
              <a:lstStyle/>
              <a:p>
                <a:pPr marL="0" marR="0" lvl="0" indent="0" algn="l" defTabSz="1237345" rtl="0" eaLnBrk="1" fontAlgn="auto" latinLnBrk="0" hangingPunct="1">
                  <a:lnSpc>
                    <a:spcPct val="100000"/>
                  </a:lnSpc>
                  <a:spcBef>
                    <a:spcPts val="0"/>
                  </a:spcBef>
                  <a:spcAft>
                    <a:spcPts val="0"/>
                  </a:spcAft>
                  <a:buClrTx/>
                  <a:buSzTx/>
                  <a:buFontTx/>
                  <a:buNone/>
                  <a:tabLst/>
                  <a:defRPr/>
                </a:pPr>
                <a:endParaRPr kumimoji="0" lang="zh-CN" altLang="en-US" sz="1355"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grpSp>
        <p:cxnSp>
          <p:nvCxnSpPr>
            <p:cNvPr id="13" name="直线箭头连接符 112"/>
            <p:cNvCxnSpPr/>
            <p:nvPr/>
          </p:nvCxnSpPr>
          <p:spPr>
            <a:xfrm>
              <a:off x="4720399" y="2578535"/>
              <a:ext cx="606414"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14"/>
            <p:cNvCxnSpPr/>
            <p:nvPr/>
          </p:nvCxnSpPr>
          <p:spPr>
            <a:xfrm flipH="1">
              <a:off x="4708317" y="2663830"/>
              <a:ext cx="606414"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立方体 14"/>
            <p:cNvSpPr/>
            <p:nvPr/>
          </p:nvSpPr>
          <p:spPr>
            <a:xfrm>
              <a:off x="5435639" y="2369559"/>
              <a:ext cx="809532" cy="48161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16" name="文本框 15"/>
            <p:cNvSpPr txBox="1"/>
            <p:nvPr/>
          </p:nvSpPr>
          <p:spPr>
            <a:xfrm>
              <a:off x="4568766" y="2895284"/>
              <a:ext cx="1726755"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Monolithic Architecture</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17" name="文本框 16"/>
            <p:cNvSpPr txBox="1"/>
            <p:nvPr/>
          </p:nvSpPr>
          <p:spPr>
            <a:xfrm>
              <a:off x="6912840" y="2874644"/>
              <a:ext cx="1454244"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dirty="0">
                  <a:solidFill>
                    <a:prstClr val="white"/>
                  </a:solidFill>
                  <a:latin typeface=""/>
                  <a:ea typeface="微软雅黑" panose="020B0503020204020204" pitchFamily="34" charset="-122"/>
                  <a:sym typeface=""/>
                </a:rPr>
                <a:t>Physical Machines</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pic>
          <p:nvPicPr>
            <p:cNvPr id="18" name="图片 17"/>
            <p:cNvPicPr>
              <a:picLocks noChangeAspect="1"/>
            </p:cNvPicPr>
            <p:nvPr/>
          </p:nvPicPr>
          <p:blipFill>
            <a:blip r:embed="rId3"/>
            <a:stretch>
              <a:fillRect/>
            </a:stretch>
          </p:blipFill>
          <p:spPr>
            <a:xfrm rot="5400000">
              <a:off x="7046227" y="2497057"/>
              <a:ext cx="307407" cy="237452"/>
            </a:xfrm>
            <a:prstGeom prst="rect">
              <a:avLst/>
            </a:prstGeom>
          </p:spPr>
        </p:pic>
        <p:pic>
          <p:nvPicPr>
            <p:cNvPr id="19" name="图片 18"/>
            <p:cNvPicPr>
              <a:picLocks noChangeAspect="1"/>
            </p:cNvPicPr>
            <p:nvPr/>
          </p:nvPicPr>
          <p:blipFill>
            <a:blip r:embed="rId3"/>
            <a:stretch>
              <a:fillRect/>
            </a:stretch>
          </p:blipFill>
          <p:spPr>
            <a:xfrm rot="5400000">
              <a:off x="7618240" y="2497057"/>
              <a:ext cx="307407" cy="237452"/>
            </a:xfrm>
            <a:prstGeom prst="rect">
              <a:avLst/>
            </a:prstGeom>
          </p:spPr>
        </p:pic>
        <p:pic>
          <p:nvPicPr>
            <p:cNvPr id="20" name="图片 19"/>
            <p:cNvPicPr>
              <a:picLocks noChangeAspect="1"/>
            </p:cNvPicPr>
            <p:nvPr/>
          </p:nvPicPr>
          <p:blipFill>
            <a:blip r:embed="rId3"/>
            <a:stretch>
              <a:fillRect/>
            </a:stretch>
          </p:blipFill>
          <p:spPr>
            <a:xfrm rot="5400000">
              <a:off x="8190254" y="2497057"/>
              <a:ext cx="307407" cy="237452"/>
            </a:xfrm>
            <a:prstGeom prst="rect">
              <a:avLst/>
            </a:prstGeom>
          </p:spPr>
        </p:pic>
        <p:pic>
          <p:nvPicPr>
            <p:cNvPr id="21" name="图片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89429" y="2436874"/>
              <a:ext cx="424376" cy="294629"/>
            </a:xfrm>
            <a:prstGeom prst="rect">
              <a:avLst/>
            </a:prstGeom>
          </p:spPr>
        </p:pic>
        <p:pic>
          <p:nvPicPr>
            <p:cNvPr id="22" name="图片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594" y="2430169"/>
              <a:ext cx="432117" cy="282981"/>
            </a:xfrm>
            <a:prstGeom prst="rect">
              <a:avLst/>
            </a:prstGeom>
          </p:spPr>
        </p:pic>
        <p:sp>
          <p:nvSpPr>
            <p:cNvPr id="23" name="文本框 22"/>
            <p:cNvSpPr txBox="1"/>
            <p:nvPr/>
          </p:nvSpPr>
          <p:spPr>
            <a:xfrm>
              <a:off x="9787235" y="2883606"/>
              <a:ext cx="986167"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Mainframes</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24" name="文本框 23"/>
            <p:cNvSpPr txBox="1"/>
            <p:nvPr/>
          </p:nvSpPr>
          <p:spPr>
            <a:xfrm>
              <a:off x="408068" y="2383151"/>
              <a:ext cx="706732" cy="769441"/>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IT</a:t>
              </a:r>
              <a:r>
                <a:rPr kumimoji="1" lang="zh-CN" altLang="en-US"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 </a:t>
              </a:r>
              <a:r>
                <a:rPr kumimoji="1" lang="en-US" altLang="zh-CN"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1.0</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en-US" altLang="zh-CN"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Server</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grpSp>
      <p:grpSp>
        <p:nvGrpSpPr>
          <p:cNvPr id="36" name="组合 35">
            <a:extLst>
              <a:ext uri="{FF2B5EF4-FFF2-40B4-BE49-F238E27FC236}">
                <a16:creationId xmlns:a16="http://schemas.microsoft.com/office/drawing/2014/main" id="{DC27561D-9531-A247-B51B-148C3E010B87}"/>
              </a:ext>
            </a:extLst>
          </p:cNvPr>
          <p:cNvGrpSpPr/>
          <p:nvPr/>
        </p:nvGrpSpPr>
        <p:grpSpPr>
          <a:xfrm>
            <a:off x="217326" y="3039682"/>
            <a:ext cx="11488376" cy="1076611"/>
            <a:chOff x="217326" y="3534589"/>
            <a:chExt cx="11488376" cy="1076611"/>
          </a:xfrm>
        </p:grpSpPr>
        <p:sp>
          <p:nvSpPr>
            <p:cNvPr id="37" name="圆角矩形 36"/>
            <p:cNvSpPr/>
            <p:nvPr/>
          </p:nvSpPr>
          <p:spPr>
            <a:xfrm>
              <a:off x="217326" y="3534589"/>
              <a:ext cx="11488376" cy="107661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38" name="圆角矩形 37"/>
            <p:cNvSpPr/>
            <p:nvPr/>
          </p:nvSpPr>
          <p:spPr>
            <a:xfrm>
              <a:off x="9464920" y="3635468"/>
              <a:ext cx="1636624" cy="56491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grpSp>
          <p:nvGrpSpPr>
            <p:cNvPr id="39" name="组 91"/>
            <p:cNvGrpSpPr/>
            <p:nvPr/>
          </p:nvGrpSpPr>
          <p:grpSpPr>
            <a:xfrm>
              <a:off x="1677966" y="3681523"/>
              <a:ext cx="1928171" cy="390450"/>
              <a:chOff x="1007695" y="2437396"/>
              <a:chExt cx="1741095" cy="538378"/>
            </a:xfrm>
          </p:grpSpPr>
          <p:sp>
            <p:nvSpPr>
              <p:cNvPr id="63" name="椭圆 62"/>
              <p:cNvSpPr/>
              <p:nvPr/>
            </p:nvSpPr>
            <p:spPr>
              <a:xfrm>
                <a:off x="2207297" y="2526565"/>
                <a:ext cx="360040" cy="360040"/>
              </a:xfrm>
              <a:prstGeom prst="ellipse">
                <a:avLst/>
              </a:prstGeom>
              <a:solidFill>
                <a:schemeClr val="bg1"/>
              </a:solidFill>
              <a:ln>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64" name="弧 50"/>
              <p:cNvSpPr/>
              <p:nvPr/>
            </p:nvSpPr>
            <p:spPr>
              <a:xfrm rot="17614353">
                <a:off x="2270831" y="2497814"/>
                <a:ext cx="538378" cy="417541"/>
              </a:xfrm>
              <a:prstGeom prst="arc">
                <a:avLst>
                  <a:gd name="adj1" fmla="val 9566411"/>
                  <a:gd name="adj2" fmla="val 19530787"/>
                </a:avLst>
              </a:prstGeom>
              <a:ln w="952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65" name="椭圆 64"/>
              <p:cNvSpPr/>
              <p:nvPr/>
            </p:nvSpPr>
            <p:spPr>
              <a:xfrm>
                <a:off x="1007695" y="2526565"/>
                <a:ext cx="360040" cy="360040"/>
              </a:xfrm>
              <a:prstGeom prst="ellipse">
                <a:avLst/>
              </a:prstGeom>
              <a:solidFill>
                <a:schemeClr val="bg1"/>
              </a:solidFill>
              <a:ln>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66" name="弧 54"/>
              <p:cNvSpPr/>
              <p:nvPr/>
            </p:nvSpPr>
            <p:spPr>
              <a:xfrm rot="17614353">
                <a:off x="1071229" y="2497814"/>
                <a:ext cx="538378" cy="417541"/>
              </a:xfrm>
              <a:prstGeom prst="arc">
                <a:avLst>
                  <a:gd name="adj1" fmla="val 9566411"/>
                  <a:gd name="adj2" fmla="val 19530787"/>
                </a:avLst>
              </a:prstGeom>
              <a:ln w="952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67" name="椭圆 66"/>
              <p:cNvSpPr/>
              <p:nvPr/>
            </p:nvSpPr>
            <p:spPr>
              <a:xfrm>
                <a:off x="1407562" y="2526565"/>
                <a:ext cx="360040" cy="360040"/>
              </a:xfrm>
              <a:prstGeom prst="ellipse">
                <a:avLst/>
              </a:prstGeom>
              <a:solidFill>
                <a:schemeClr val="bg1"/>
              </a:solidFill>
              <a:ln>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68" name="弧 57"/>
              <p:cNvSpPr/>
              <p:nvPr/>
            </p:nvSpPr>
            <p:spPr>
              <a:xfrm rot="17614353">
                <a:off x="1471096" y="2497814"/>
                <a:ext cx="538378" cy="417541"/>
              </a:xfrm>
              <a:prstGeom prst="arc">
                <a:avLst>
                  <a:gd name="adj1" fmla="val 9566411"/>
                  <a:gd name="adj2" fmla="val 19530787"/>
                </a:avLst>
              </a:prstGeom>
              <a:ln w="952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69" name="椭圆 68"/>
              <p:cNvSpPr/>
              <p:nvPr/>
            </p:nvSpPr>
            <p:spPr>
              <a:xfrm>
                <a:off x="1807429" y="2526565"/>
                <a:ext cx="360040" cy="360040"/>
              </a:xfrm>
              <a:prstGeom prst="ellipse">
                <a:avLst/>
              </a:prstGeom>
              <a:solidFill>
                <a:schemeClr val="bg1"/>
              </a:solidFill>
              <a:ln>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70" name="弧 60"/>
              <p:cNvSpPr/>
              <p:nvPr/>
            </p:nvSpPr>
            <p:spPr>
              <a:xfrm rot="17614353">
                <a:off x="1870963" y="2497814"/>
                <a:ext cx="538378" cy="417541"/>
              </a:xfrm>
              <a:prstGeom prst="arc">
                <a:avLst>
                  <a:gd name="adj1" fmla="val 9566411"/>
                  <a:gd name="adj2" fmla="val 19530787"/>
                </a:avLst>
              </a:prstGeom>
              <a:ln w="952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grpSp>
        <p:sp>
          <p:nvSpPr>
            <p:cNvPr id="40" name="文本框 39"/>
            <p:cNvSpPr txBox="1"/>
            <p:nvPr/>
          </p:nvSpPr>
          <p:spPr>
            <a:xfrm>
              <a:off x="2007087" y="4196743"/>
              <a:ext cx="524503"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Agile</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41" name="Freeform 73"/>
            <p:cNvSpPr>
              <a:spLocks noEditPoints="1"/>
            </p:cNvSpPr>
            <p:nvPr/>
          </p:nvSpPr>
          <p:spPr bwMode="auto">
            <a:xfrm>
              <a:off x="4130637" y="3805459"/>
              <a:ext cx="242615" cy="297037"/>
            </a:xfrm>
            <a:custGeom>
              <a:avLst/>
              <a:gdLst>
                <a:gd name="T0" fmla="*/ 81 w 96"/>
                <a:gd name="T1" fmla="*/ 0 h 180"/>
                <a:gd name="T2" fmla="*/ 15 w 96"/>
                <a:gd name="T3" fmla="*/ 0 h 180"/>
                <a:gd name="T4" fmla="*/ 0 w 96"/>
                <a:gd name="T5" fmla="*/ 15 h 180"/>
                <a:gd name="T6" fmla="*/ 0 w 96"/>
                <a:gd name="T7" fmla="*/ 165 h 180"/>
                <a:gd name="T8" fmla="*/ 15 w 96"/>
                <a:gd name="T9" fmla="*/ 180 h 180"/>
                <a:gd name="T10" fmla="*/ 81 w 96"/>
                <a:gd name="T11" fmla="*/ 180 h 180"/>
                <a:gd name="T12" fmla="*/ 96 w 96"/>
                <a:gd name="T13" fmla="*/ 165 h 180"/>
                <a:gd name="T14" fmla="*/ 96 w 96"/>
                <a:gd name="T15" fmla="*/ 15 h 180"/>
                <a:gd name="T16" fmla="*/ 81 w 96"/>
                <a:gd name="T17" fmla="*/ 0 h 180"/>
                <a:gd name="T18" fmla="*/ 39 w 96"/>
                <a:gd name="T19" fmla="*/ 12 h 180"/>
                <a:gd name="T20" fmla="*/ 57 w 96"/>
                <a:gd name="T21" fmla="*/ 12 h 180"/>
                <a:gd name="T22" fmla="*/ 60 w 96"/>
                <a:gd name="T23" fmla="*/ 15 h 180"/>
                <a:gd name="T24" fmla="*/ 57 w 96"/>
                <a:gd name="T25" fmla="*/ 18 h 180"/>
                <a:gd name="T26" fmla="*/ 39 w 96"/>
                <a:gd name="T27" fmla="*/ 18 h 180"/>
                <a:gd name="T28" fmla="*/ 36 w 96"/>
                <a:gd name="T29" fmla="*/ 15 h 180"/>
                <a:gd name="T30" fmla="*/ 39 w 96"/>
                <a:gd name="T31" fmla="*/ 12 h 180"/>
                <a:gd name="T32" fmla="*/ 48 w 96"/>
                <a:gd name="T33" fmla="*/ 174 h 180"/>
                <a:gd name="T34" fmla="*/ 39 w 96"/>
                <a:gd name="T35" fmla="*/ 165 h 180"/>
                <a:gd name="T36" fmla="*/ 48 w 96"/>
                <a:gd name="T37" fmla="*/ 156 h 180"/>
                <a:gd name="T38" fmla="*/ 57 w 96"/>
                <a:gd name="T39" fmla="*/ 165 h 180"/>
                <a:gd name="T40" fmla="*/ 48 w 96"/>
                <a:gd name="T41" fmla="*/ 174 h 180"/>
                <a:gd name="T42" fmla="*/ 90 w 96"/>
                <a:gd name="T43" fmla="*/ 150 h 180"/>
                <a:gd name="T44" fmla="*/ 6 w 96"/>
                <a:gd name="T45" fmla="*/ 150 h 180"/>
                <a:gd name="T46" fmla="*/ 6 w 96"/>
                <a:gd name="T47" fmla="*/ 30 h 180"/>
                <a:gd name="T48" fmla="*/ 90 w 96"/>
                <a:gd name="T49" fmla="*/ 30 h 180"/>
                <a:gd name="T50" fmla="*/ 90 w 96"/>
                <a:gd name="T51" fmla="*/ 15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180">
                  <a:moveTo>
                    <a:pt x="81" y="0"/>
                  </a:moveTo>
                  <a:cubicBezTo>
                    <a:pt x="15" y="0"/>
                    <a:pt x="15" y="0"/>
                    <a:pt x="15" y="0"/>
                  </a:cubicBezTo>
                  <a:cubicBezTo>
                    <a:pt x="7" y="0"/>
                    <a:pt x="0" y="7"/>
                    <a:pt x="0" y="15"/>
                  </a:cubicBezTo>
                  <a:cubicBezTo>
                    <a:pt x="0" y="165"/>
                    <a:pt x="0" y="165"/>
                    <a:pt x="0" y="165"/>
                  </a:cubicBezTo>
                  <a:cubicBezTo>
                    <a:pt x="0" y="173"/>
                    <a:pt x="7" y="180"/>
                    <a:pt x="15" y="180"/>
                  </a:cubicBezTo>
                  <a:cubicBezTo>
                    <a:pt x="81" y="180"/>
                    <a:pt x="81" y="180"/>
                    <a:pt x="81" y="180"/>
                  </a:cubicBezTo>
                  <a:cubicBezTo>
                    <a:pt x="89" y="180"/>
                    <a:pt x="96" y="173"/>
                    <a:pt x="96" y="165"/>
                  </a:cubicBezTo>
                  <a:cubicBezTo>
                    <a:pt x="96" y="15"/>
                    <a:pt x="96" y="15"/>
                    <a:pt x="96" y="15"/>
                  </a:cubicBezTo>
                  <a:cubicBezTo>
                    <a:pt x="96" y="7"/>
                    <a:pt x="89" y="0"/>
                    <a:pt x="81" y="0"/>
                  </a:cubicBezTo>
                  <a:moveTo>
                    <a:pt x="39" y="12"/>
                  </a:moveTo>
                  <a:cubicBezTo>
                    <a:pt x="57" y="12"/>
                    <a:pt x="57" y="12"/>
                    <a:pt x="57" y="12"/>
                  </a:cubicBezTo>
                  <a:cubicBezTo>
                    <a:pt x="59" y="12"/>
                    <a:pt x="60" y="13"/>
                    <a:pt x="60" y="15"/>
                  </a:cubicBezTo>
                  <a:cubicBezTo>
                    <a:pt x="60" y="17"/>
                    <a:pt x="59" y="18"/>
                    <a:pt x="57" y="18"/>
                  </a:cubicBezTo>
                  <a:cubicBezTo>
                    <a:pt x="39" y="18"/>
                    <a:pt x="39" y="18"/>
                    <a:pt x="39" y="18"/>
                  </a:cubicBezTo>
                  <a:cubicBezTo>
                    <a:pt x="37" y="18"/>
                    <a:pt x="36" y="17"/>
                    <a:pt x="36" y="15"/>
                  </a:cubicBezTo>
                  <a:cubicBezTo>
                    <a:pt x="36" y="13"/>
                    <a:pt x="37" y="12"/>
                    <a:pt x="39" y="12"/>
                  </a:cubicBezTo>
                  <a:moveTo>
                    <a:pt x="48" y="174"/>
                  </a:moveTo>
                  <a:cubicBezTo>
                    <a:pt x="43" y="174"/>
                    <a:pt x="39" y="170"/>
                    <a:pt x="39" y="165"/>
                  </a:cubicBezTo>
                  <a:cubicBezTo>
                    <a:pt x="39" y="160"/>
                    <a:pt x="43" y="156"/>
                    <a:pt x="48" y="156"/>
                  </a:cubicBezTo>
                  <a:cubicBezTo>
                    <a:pt x="53" y="156"/>
                    <a:pt x="57" y="160"/>
                    <a:pt x="57" y="165"/>
                  </a:cubicBezTo>
                  <a:cubicBezTo>
                    <a:pt x="57" y="170"/>
                    <a:pt x="53" y="174"/>
                    <a:pt x="48" y="174"/>
                  </a:cubicBezTo>
                  <a:moveTo>
                    <a:pt x="90" y="150"/>
                  </a:moveTo>
                  <a:cubicBezTo>
                    <a:pt x="6" y="150"/>
                    <a:pt x="6" y="150"/>
                    <a:pt x="6" y="150"/>
                  </a:cubicBezTo>
                  <a:cubicBezTo>
                    <a:pt x="6" y="30"/>
                    <a:pt x="6" y="30"/>
                    <a:pt x="6" y="30"/>
                  </a:cubicBezTo>
                  <a:cubicBezTo>
                    <a:pt x="90" y="30"/>
                    <a:pt x="90" y="30"/>
                    <a:pt x="90" y="30"/>
                  </a:cubicBezTo>
                  <a:lnTo>
                    <a:pt x="90" y="150"/>
                  </a:lnTo>
                  <a:close/>
                </a:path>
              </a:pathLst>
            </a:custGeom>
            <a:solidFill>
              <a:schemeClr val="bg1"/>
            </a:solidFill>
            <a:ln>
              <a:noFill/>
            </a:ln>
          </p:spPr>
          <p:txBody>
            <a:bodyPr/>
            <a:lstStyle/>
            <a:p>
              <a:pPr marL="0" marR="0" lvl="0" indent="0" algn="l" defTabSz="1237345" rtl="0" eaLnBrk="1" fontAlgn="auto" latinLnBrk="0" hangingPunct="1">
                <a:lnSpc>
                  <a:spcPct val="100000"/>
                </a:lnSpc>
                <a:spcBef>
                  <a:spcPts val="0"/>
                </a:spcBef>
                <a:spcAft>
                  <a:spcPts val="0"/>
                </a:spcAft>
                <a:buClrTx/>
                <a:buSzTx/>
                <a:buFontTx/>
                <a:buNone/>
                <a:tabLst/>
                <a:defRPr/>
              </a:pPr>
              <a:endParaRPr kumimoji="0" lang="zh-CN" altLang="en-US" sz="1355"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cxnSp>
          <p:nvCxnSpPr>
            <p:cNvPr id="42" name="直线箭头连接符 129"/>
            <p:cNvCxnSpPr/>
            <p:nvPr/>
          </p:nvCxnSpPr>
          <p:spPr>
            <a:xfrm flipV="1">
              <a:off x="4720399" y="3805459"/>
              <a:ext cx="594333" cy="120555"/>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654066" y="4207372"/>
              <a:ext cx="1541512"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Vertical Architecture</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44" name="Freeform 73"/>
            <p:cNvSpPr>
              <a:spLocks noEditPoints="1"/>
            </p:cNvSpPr>
            <p:nvPr/>
          </p:nvSpPr>
          <p:spPr bwMode="auto">
            <a:xfrm>
              <a:off x="4399439" y="3805459"/>
              <a:ext cx="242615" cy="297037"/>
            </a:xfrm>
            <a:custGeom>
              <a:avLst/>
              <a:gdLst>
                <a:gd name="T0" fmla="*/ 81 w 96"/>
                <a:gd name="T1" fmla="*/ 0 h 180"/>
                <a:gd name="T2" fmla="*/ 15 w 96"/>
                <a:gd name="T3" fmla="*/ 0 h 180"/>
                <a:gd name="T4" fmla="*/ 0 w 96"/>
                <a:gd name="T5" fmla="*/ 15 h 180"/>
                <a:gd name="T6" fmla="*/ 0 w 96"/>
                <a:gd name="T7" fmla="*/ 165 h 180"/>
                <a:gd name="T8" fmla="*/ 15 w 96"/>
                <a:gd name="T9" fmla="*/ 180 h 180"/>
                <a:gd name="T10" fmla="*/ 81 w 96"/>
                <a:gd name="T11" fmla="*/ 180 h 180"/>
                <a:gd name="T12" fmla="*/ 96 w 96"/>
                <a:gd name="T13" fmla="*/ 165 h 180"/>
                <a:gd name="T14" fmla="*/ 96 w 96"/>
                <a:gd name="T15" fmla="*/ 15 h 180"/>
                <a:gd name="T16" fmla="*/ 81 w 96"/>
                <a:gd name="T17" fmla="*/ 0 h 180"/>
                <a:gd name="T18" fmla="*/ 39 w 96"/>
                <a:gd name="T19" fmla="*/ 12 h 180"/>
                <a:gd name="T20" fmla="*/ 57 w 96"/>
                <a:gd name="T21" fmla="*/ 12 h 180"/>
                <a:gd name="T22" fmla="*/ 60 w 96"/>
                <a:gd name="T23" fmla="*/ 15 h 180"/>
                <a:gd name="T24" fmla="*/ 57 w 96"/>
                <a:gd name="T25" fmla="*/ 18 h 180"/>
                <a:gd name="T26" fmla="*/ 39 w 96"/>
                <a:gd name="T27" fmla="*/ 18 h 180"/>
                <a:gd name="T28" fmla="*/ 36 w 96"/>
                <a:gd name="T29" fmla="*/ 15 h 180"/>
                <a:gd name="T30" fmla="*/ 39 w 96"/>
                <a:gd name="T31" fmla="*/ 12 h 180"/>
                <a:gd name="T32" fmla="*/ 48 w 96"/>
                <a:gd name="T33" fmla="*/ 174 h 180"/>
                <a:gd name="T34" fmla="*/ 39 w 96"/>
                <a:gd name="T35" fmla="*/ 165 h 180"/>
                <a:gd name="T36" fmla="*/ 48 w 96"/>
                <a:gd name="T37" fmla="*/ 156 h 180"/>
                <a:gd name="T38" fmla="*/ 57 w 96"/>
                <a:gd name="T39" fmla="*/ 165 h 180"/>
                <a:gd name="T40" fmla="*/ 48 w 96"/>
                <a:gd name="T41" fmla="*/ 174 h 180"/>
                <a:gd name="T42" fmla="*/ 90 w 96"/>
                <a:gd name="T43" fmla="*/ 150 h 180"/>
                <a:gd name="T44" fmla="*/ 6 w 96"/>
                <a:gd name="T45" fmla="*/ 150 h 180"/>
                <a:gd name="T46" fmla="*/ 6 w 96"/>
                <a:gd name="T47" fmla="*/ 30 h 180"/>
                <a:gd name="T48" fmla="*/ 90 w 96"/>
                <a:gd name="T49" fmla="*/ 30 h 180"/>
                <a:gd name="T50" fmla="*/ 90 w 96"/>
                <a:gd name="T51" fmla="*/ 15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180">
                  <a:moveTo>
                    <a:pt x="81" y="0"/>
                  </a:moveTo>
                  <a:cubicBezTo>
                    <a:pt x="15" y="0"/>
                    <a:pt x="15" y="0"/>
                    <a:pt x="15" y="0"/>
                  </a:cubicBezTo>
                  <a:cubicBezTo>
                    <a:pt x="7" y="0"/>
                    <a:pt x="0" y="7"/>
                    <a:pt x="0" y="15"/>
                  </a:cubicBezTo>
                  <a:cubicBezTo>
                    <a:pt x="0" y="165"/>
                    <a:pt x="0" y="165"/>
                    <a:pt x="0" y="165"/>
                  </a:cubicBezTo>
                  <a:cubicBezTo>
                    <a:pt x="0" y="173"/>
                    <a:pt x="7" y="180"/>
                    <a:pt x="15" y="180"/>
                  </a:cubicBezTo>
                  <a:cubicBezTo>
                    <a:pt x="81" y="180"/>
                    <a:pt x="81" y="180"/>
                    <a:pt x="81" y="180"/>
                  </a:cubicBezTo>
                  <a:cubicBezTo>
                    <a:pt x="89" y="180"/>
                    <a:pt x="96" y="173"/>
                    <a:pt x="96" y="165"/>
                  </a:cubicBezTo>
                  <a:cubicBezTo>
                    <a:pt x="96" y="15"/>
                    <a:pt x="96" y="15"/>
                    <a:pt x="96" y="15"/>
                  </a:cubicBezTo>
                  <a:cubicBezTo>
                    <a:pt x="96" y="7"/>
                    <a:pt x="89" y="0"/>
                    <a:pt x="81" y="0"/>
                  </a:cubicBezTo>
                  <a:moveTo>
                    <a:pt x="39" y="12"/>
                  </a:moveTo>
                  <a:cubicBezTo>
                    <a:pt x="57" y="12"/>
                    <a:pt x="57" y="12"/>
                    <a:pt x="57" y="12"/>
                  </a:cubicBezTo>
                  <a:cubicBezTo>
                    <a:pt x="59" y="12"/>
                    <a:pt x="60" y="13"/>
                    <a:pt x="60" y="15"/>
                  </a:cubicBezTo>
                  <a:cubicBezTo>
                    <a:pt x="60" y="17"/>
                    <a:pt x="59" y="18"/>
                    <a:pt x="57" y="18"/>
                  </a:cubicBezTo>
                  <a:cubicBezTo>
                    <a:pt x="39" y="18"/>
                    <a:pt x="39" y="18"/>
                    <a:pt x="39" y="18"/>
                  </a:cubicBezTo>
                  <a:cubicBezTo>
                    <a:pt x="37" y="18"/>
                    <a:pt x="36" y="17"/>
                    <a:pt x="36" y="15"/>
                  </a:cubicBezTo>
                  <a:cubicBezTo>
                    <a:pt x="36" y="13"/>
                    <a:pt x="37" y="12"/>
                    <a:pt x="39" y="12"/>
                  </a:cubicBezTo>
                  <a:moveTo>
                    <a:pt x="48" y="174"/>
                  </a:moveTo>
                  <a:cubicBezTo>
                    <a:pt x="43" y="174"/>
                    <a:pt x="39" y="170"/>
                    <a:pt x="39" y="165"/>
                  </a:cubicBezTo>
                  <a:cubicBezTo>
                    <a:pt x="39" y="160"/>
                    <a:pt x="43" y="156"/>
                    <a:pt x="48" y="156"/>
                  </a:cubicBezTo>
                  <a:cubicBezTo>
                    <a:pt x="53" y="156"/>
                    <a:pt x="57" y="160"/>
                    <a:pt x="57" y="165"/>
                  </a:cubicBezTo>
                  <a:cubicBezTo>
                    <a:pt x="57" y="170"/>
                    <a:pt x="53" y="174"/>
                    <a:pt x="48" y="174"/>
                  </a:cubicBezTo>
                  <a:moveTo>
                    <a:pt x="90" y="150"/>
                  </a:moveTo>
                  <a:cubicBezTo>
                    <a:pt x="6" y="150"/>
                    <a:pt x="6" y="150"/>
                    <a:pt x="6" y="150"/>
                  </a:cubicBezTo>
                  <a:cubicBezTo>
                    <a:pt x="6" y="30"/>
                    <a:pt x="6" y="30"/>
                    <a:pt x="6" y="30"/>
                  </a:cubicBezTo>
                  <a:cubicBezTo>
                    <a:pt x="90" y="30"/>
                    <a:pt x="90" y="30"/>
                    <a:pt x="90" y="30"/>
                  </a:cubicBezTo>
                  <a:lnTo>
                    <a:pt x="90" y="150"/>
                  </a:lnTo>
                  <a:close/>
                </a:path>
              </a:pathLst>
            </a:custGeom>
            <a:solidFill>
              <a:schemeClr val="bg1"/>
            </a:solidFill>
            <a:ln>
              <a:noFill/>
            </a:ln>
          </p:spPr>
          <p:txBody>
            <a:bodyPr/>
            <a:lstStyle/>
            <a:p>
              <a:pPr marL="0" marR="0" lvl="0" indent="0" algn="l" defTabSz="1237345" rtl="0" eaLnBrk="1" fontAlgn="auto" latinLnBrk="0" hangingPunct="1">
                <a:lnSpc>
                  <a:spcPct val="100000"/>
                </a:lnSpc>
                <a:spcBef>
                  <a:spcPts val="0"/>
                </a:spcBef>
                <a:spcAft>
                  <a:spcPts val="0"/>
                </a:spcAft>
                <a:buClrTx/>
                <a:buSzTx/>
                <a:buFontTx/>
                <a:buNone/>
                <a:tabLst/>
                <a:defRPr/>
              </a:pPr>
              <a:endParaRPr kumimoji="0" lang="zh-CN" altLang="en-US" sz="1355"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cxnSp>
          <p:nvCxnSpPr>
            <p:cNvPr id="45" name="直线箭头连接符 135"/>
            <p:cNvCxnSpPr/>
            <p:nvPr/>
          </p:nvCxnSpPr>
          <p:spPr>
            <a:xfrm>
              <a:off x="4720399" y="3964883"/>
              <a:ext cx="606414" cy="0"/>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线箭头连接符 140"/>
            <p:cNvCxnSpPr/>
            <p:nvPr/>
          </p:nvCxnSpPr>
          <p:spPr>
            <a:xfrm>
              <a:off x="4720399" y="4005954"/>
              <a:ext cx="594333" cy="96544"/>
            </a:xfrm>
            <a:prstGeom prst="straightConnector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p:nvPicPr>
          <p:blipFill>
            <a:blip r:embed="rId3"/>
            <a:stretch>
              <a:fillRect/>
            </a:stretch>
          </p:blipFill>
          <p:spPr>
            <a:xfrm rot="5400000">
              <a:off x="5736118" y="3314247"/>
              <a:ext cx="166010" cy="852095"/>
            </a:xfrm>
            <a:prstGeom prst="rect">
              <a:avLst/>
            </a:prstGeom>
          </p:spPr>
        </p:pic>
        <p:pic>
          <p:nvPicPr>
            <p:cNvPr id="48" name="图片 47"/>
            <p:cNvPicPr>
              <a:picLocks noChangeAspect="1"/>
            </p:cNvPicPr>
            <p:nvPr/>
          </p:nvPicPr>
          <p:blipFill>
            <a:blip r:embed="rId3"/>
            <a:stretch>
              <a:fillRect/>
            </a:stretch>
          </p:blipFill>
          <p:spPr>
            <a:xfrm rot="5400000">
              <a:off x="5736118" y="3510783"/>
              <a:ext cx="166010" cy="852095"/>
            </a:xfrm>
            <a:prstGeom prst="rect">
              <a:avLst/>
            </a:prstGeom>
          </p:spPr>
        </p:pic>
        <p:pic>
          <p:nvPicPr>
            <p:cNvPr id="49" name="图片 48"/>
            <p:cNvPicPr>
              <a:picLocks noChangeAspect="1"/>
            </p:cNvPicPr>
            <p:nvPr/>
          </p:nvPicPr>
          <p:blipFill>
            <a:blip r:embed="rId3"/>
            <a:stretch>
              <a:fillRect/>
            </a:stretch>
          </p:blipFill>
          <p:spPr>
            <a:xfrm rot="5400000">
              <a:off x="5757398" y="3715012"/>
              <a:ext cx="166010" cy="852095"/>
            </a:xfrm>
            <a:prstGeom prst="rect">
              <a:avLst/>
            </a:prstGeom>
          </p:spPr>
        </p:pic>
        <p:grpSp>
          <p:nvGrpSpPr>
            <p:cNvPr id="50" name="组 248"/>
            <p:cNvGrpSpPr/>
            <p:nvPr/>
          </p:nvGrpSpPr>
          <p:grpSpPr>
            <a:xfrm>
              <a:off x="6929388" y="3764585"/>
              <a:ext cx="1685111" cy="243257"/>
              <a:chOff x="4981296" y="2467753"/>
              <a:chExt cx="1994004" cy="536045"/>
            </a:xfrm>
          </p:grpSpPr>
          <p:pic>
            <p:nvPicPr>
              <p:cNvPr id="60" name="图片 5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981296" y="2467753"/>
                <a:ext cx="635313" cy="536045"/>
              </a:xfrm>
              <a:prstGeom prst="rect">
                <a:avLst/>
              </a:prstGeom>
            </p:spPr>
          </p:pic>
          <p:pic>
            <p:nvPicPr>
              <p:cNvPr id="61" name="图片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60641" y="2467753"/>
                <a:ext cx="635313" cy="536045"/>
              </a:xfrm>
              <a:prstGeom prst="rect">
                <a:avLst/>
              </a:prstGeom>
            </p:spPr>
          </p:pic>
          <p:pic>
            <p:nvPicPr>
              <p:cNvPr id="62" name="图片 6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39987" y="2467753"/>
                <a:ext cx="635313" cy="536045"/>
              </a:xfrm>
              <a:prstGeom prst="rect">
                <a:avLst/>
              </a:prstGeom>
            </p:spPr>
          </p:pic>
        </p:grpSp>
        <p:sp>
          <p:nvSpPr>
            <p:cNvPr id="51" name="文本框 50"/>
            <p:cNvSpPr txBox="1"/>
            <p:nvPr/>
          </p:nvSpPr>
          <p:spPr>
            <a:xfrm>
              <a:off x="7449855" y="4196743"/>
              <a:ext cx="492443"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VMs</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pic>
          <p:nvPicPr>
            <p:cNvPr id="52" name="图片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07444" y="3959388"/>
              <a:ext cx="358813" cy="234975"/>
            </a:xfrm>
            <a:prstGeom prst="rect">
              <a:avLst/>
            </a:prstGeom>
          </p:spPr>
        </p:pic>
        <p:sp>
          <p:nvSpPr>
            <p:cNvPr id="53" name="Freeform 151"/>
            <p:cNvSpPr>
              <a:spLocks noEditPoints="1"/>
            </p:cNvSpPr>
            <p:nvPr/>
          </p:nvSpPr>
          <p:spPr bwMode="auto">
            <a:xfrm>
              <a:off x="9629503" y="3707336"/>
              <a:ext cx="247448" cy="252046"/>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515151"/>
            </a:solidFill>
            <a:ln w="9525">
              <a:noFill/>
              <a:round/>
              <a:headEnd/>
              <a:tailEnd/>
            </a:ln>
          </p:spPr>
          <p:txBody>
            <a:bodyPr vert="horz" wrap="square" lIns="123855" tIns="61928" rIns="123855" bIns="61928"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625" b="0" i="0" u="none" strike="noStrike" kern="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54" name="Freeform 151"/>
            <p:cNvSpPr>
              <a:spLocks noEditPoints="1"/>
            </p:cNvSpPr>
            <p:nvPr/>
          </p:nvSpPr>
          <p:spPr bwMode="auto">
            <a:xfrm>
              <a:off x="10158160" y="3683583"/>
              <a:ext cx="247448" cy="252046"/>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515151"/>
            </a:solidFill>
            <a:ln w="9525">
              <a:noFill/>
              <a:round/>
              <a:headEnd/>
              <a:tailEnd/>
            </a:ln>
          </p:spPr>
          <p:txBody>
            <a:bodyPr vert="horz" wrap="square" lIns="123855" tIns="61928" rIns="123855" bIns="61928"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625" b="0" i="0" u="none" strike="noStrike" kern="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55" name="Freeform 151"/>
            <p:cNvSpPr>
              <a:spLocks noEditPoints="1"/>
            </p:cNvSpPr>
            <p:nvPr/>
          </p:nvSpPr>
          <p:spPr bwMode="auto">
            <a:xfrm>
              <a:off x="10676088" y="3683583"/>
              <a:ext cx="247448" cy="252046"/>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515151"/>
            </a:solidFill>
            <a:ln w="9525">
              <a:noFill/>
              <a:round/>
              <a:headEnd/>
              <a:tailEnd/>
            </a:ln>
          </p:spPr>
          <p:txBody>
            <a:bodyPr vert="horz" wrap="square" lIns="123855" tIns="61928" rIns="123855" bIns="61928"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625" b="0" i="0" u="none" strike="noStrike" kern="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pic>
          <p:nvPicPr>
            <p:cNvPr id="56" name="图片 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10284" y="3959382"/>
              <a:ext cx="358821" cy="234981"/>
            </a:xfrm>
            <a:prstGeom prst="rect">
              <a:avLst/>
            </a:prstGeom>
          </p:spPr>
        </p:pic>
        <p:pic>
          <p:nvPicPr>
            <p:cNvPr id="57" name="图片 5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613131" y="3959388"/>
              <a:ext cx="358813" cy="234975"/>
            </a:xfrm>
            <a:prstGeom prst="rect">
              <a:avLst/>
            </a:prstGeom>
          </p:spPr>
        </p:pic>
        <p:sp>
          <p:nvSpPr>
            <p:cNvPr id="58" name="文本框 57"/>
            <p:cNvSpPr txBox="1"/>
            <p:nvPr/>
          </p:nvSpPr>
          <p:spPr>
            <a:xfrm>
              <a:off x="9601093" y="4224090"/>
              <a:ext cx="1311128"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X86 Architecture</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59" name="文本框 58">
              <a:extLst>
                <a:ext uri="{FF2B5EF4-FFF2-40B4-BE49-F238E27FC236}">
                  <a16:creationId xmlns:a16="http://schemas.microsoft.com/office/drawing/2014/main" id="{246B647A-EC12-1948-90C0-C6BDADECBFEC}"/>
                </a:ext>
              </a:extLst>
            </p:cNvPr>
            <p:cNvSpPr txBox="1"/>
            <p:nvPr/>
          </p:nvSpPr>
          <p:spPr>
            <a:xfrm>
              <a:off x="252939" y="3641664"/>
              <a:ext cx="1103187" cy="769441"/>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IT</a:t>
              </a:r>
              <a:r>
                <a:rPr kumimoji="1" lang="zh-CN" altLang="en-US"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 </a:t>
              </a:r>
              <a:r>
                <a:rPr kumimoji="1" lang="en-US" altLang="zh-CN"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2.0</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en-US" altLang="zh-CN"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200" dirty="0">
                  <a:solidFill>
                    <a:prstClr val="white"/>
                  </a:solidFill>
                  <a:latin typeface=""/>
                  <a:ea typeface="微软雅黑" panose="020B0503020204020204" pitchFamily="34" charset="-122"/>
                  <a:sym typeface=""/>
                </a:rPr>
                <a:t>Cloudification</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grpSp>
      <p:grpSp>
        <p:nvGrpSpPr>
          <p:cNvPr id="71" name="组合 70">
            <a:extLst>
              <a:ext uri="{FF2B5EF4-FFF2-40B4-BE49-F238E27FC236}">
                <a16:creationId xmlns:a16="http://schemas.microsoft.com/office/drawing/2014/main" id="{7F17B427-BA7C-FE4B-9FC3-8EC101DCF4AD}"/>
              </a:ext>
            </a:extLst>
          </p:cNvPr>
          <p:cNvGrpSpPr/>
          <p:nvPr/>
        </p:nvGrpSpPr>
        <p:grpSpPr>
          <a:xfrm>
            <a:off x="192718" y="1651635"/>
            <a:ext cx="11476611" cy="1162824"/>
            <a:chOff x="229089" y="4839545"/>
            <a:chExt cx="11476611" cy="1162824"/>
          </a:xfrm>
        </p:grpSpPr>
        <p:sp>
          <p:nvSpPr>
            <p:cNvPr id="72" name="圆角矩形 71"/>
            <p:cNvSpPr/>
            <p:nvPr/>
          </p:nvSpPr>
          <p:spPr>
            <a:xfrm>
              <a:off x="247701" y="4839545"/>
              <a:ext cx="11457999" cy="116282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grpSp>
          <p:nvGrpSpPr>
            <p:cNvPr id="73" name="组 314"/>
            <p:cNvGrpSpPr/>
            <p:nvPr/>
          </p:nvGrpSpPr>
          <p:grpSpPr>
            <a:xfrm>
              <a:off x="1378355" y="4876658"/>
              <a:ext cx="2648319" cy="493834"/>
              <a:chOff x="-159112" y="3732519"/>
              <a:chExt cx="2985699" cy="837596"/>
            </a:xfrm>
          </p:grpSpPr>
          <p:grpSp>
            <p:nvGrpSpPr>
              <p:cNvPr id="130" name="组 92"/>
              <p:cNvGrpSpPr/>
              <p:nvPr/>
            </p:nvGrpSpPr>
            <p:grpSpPr>
              <a:xfrm>
                <a:off x="451364" y="3844049"/>
                <a:ext cx="1741095" cy="538378"/>
                <a:chOff x="973973" y="3844049"/>
                <a:chExt cx="1741095" cy="538378"/>
              </a:xfrm>
            </p:grpSpPr>
            <p:sp>
              <p:nvSpPr>
                <p:cNvPr id="137" name="椭圆 136"/>
                <p:cNvSpPr/>
                <p:nvPr/>
              </p:nvSpPr>
              <p:spPr>
                <a:xfrm>
                  <a:off x="2173575" y="3933218"/>
                  <a:ext cx="360040" cy="360040"/>
                </a:xfrm>
                <a:prstGeom prst="ellipse">
                  <a:avLst/>
                </a:prstGeom>
                <a:solidFill>
                  <a:schemeClr val="bg1"/>
                </a:solidFill>
                <a:ln>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138" name="弧 84"/>
                <p:cNvSpPr/>
                <p:nvPr/>
              </p:nvSpPr>
              <p:spPr>
                <a:xfrm rot="17614353">
                  <a:off x="2237109" y="3904467"/>
                  <a:ext cx="538378" cy="417541"/>
                </a:xfrm>
                <a:prstGeom prst="arc">
                  <a:avLst>
                    <a:gd name="adj1" fmla="val 9566411"/>
                    <a:gd name="adj2" fmla="val 19530787"/>
                  </a:avLst>
                </a:prstGeom>
                <a:ln w="952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139" name="椭圆 138"/>
                <p:cNvSpPr/>
                <p:nvPr/>
              </p:nvSpPr>
              <p:spPr>
                <a:xfrm>
                  <a:off x="973973" y="3933218"/>
                  <a:ext cx="360040" cy="360040"/>
                </a:xfrm>
                <a:prstGeom prst="ellipse">
                  <a:avLst/>
                </a:prstGeom>
                <a:solidFill>
                  <a:schemeClr val="bg1"/>
                </a:solidFill>
                <a:ln>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140" name="弧 86"/>
                <p:cNvSpPr/>
                <p:nvPr/>
              </p:nvSpPr>
              <p:spPr>
                <a:xfrm rot="17614353">
                  <a:off x="1037507" y="3904467"/>
                  <a:ext cx="538378" cy="417541"/>
                </a:xfrm>
                <a:prstGeom prst="arc">
                  <a:avLst>
                    <a:gd name="adj1" fmla="val 9566411"/>
                    <a:gd name="adj2" fmla="val 19530787"/>
                  </a:avLst>
                </a:prstGeom>
                <a:ln w="952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141" name="椭圆 140"/>
                <p:cNvSpPr/>
                <p:nvPr/>
              </p:nvSpPr>
              <p:spPr>
                <a:xfrm>
                  <a:off x="1373840" y="3933218"/>
                  <a:ext cx="360040" cy="360040"/>
                </a:xfrm>
                <a:prstGeom prst="ellipse">
                  <a:avLst/>
                </a:prstGeom>
                <a:solidFill>
                  <a:schemeClr val="bg1"/>
                </a:solidFill>
                <a:ln>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142" name="弧 88"/>
                <p:cNvSpPr/>
                <p:nvPr/>
              </p:nvSpPr>
              <p:spPr>
                <a:xfrm rot="17614353">
                  <a:off x="1437374" y="3904467"/>
                  <a:ext cx="538378" cy="417541"/>
                </a:xfrm>
                <a:prstGeom prst="arc">
                  <a:avLst>
                    <a:gd name="adj1" fmla="val 9566411"/>
                    <a:gd name="adj2" fmla="val 19530787"/>
                  </a:avLst>
                </a:prstGeom>
                <a:ln w="952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143" name="椭圆 142"/>
                <p:cNvSpPr/>
                <p:nvPr/>
              </p:nvSpPr>
              <p:spPr>
                <a:xfrm>
                  <a:off x="1773707" y="3933218"/>
                  <a:ext cx="360040" cy="360040"/>
                </a:xfrm>
                <a:prstGeom prst="ellipse">
                  <a:avLst/>
                </a:prstGeom>
                <a:solidFill>
                  <a:schemeClr val="bg1"/>
                </a:solidFill>
                <a:ln>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144" name="弧 90"/>
                <p:cNvSpPr/>
                <p:nvPr/>
              </p:nvSpPr>
              <p:spPr>
                <a:xfrm rot="17614353">
                  <a:off x="1837241" y="3904467"/>
                  <a:ext cx="538378" cy="417541"/>
                </a:xfrm>
                <a:prstGeom prst="arc">
                  <a:avLst>
                    <a:gd name="adj1" fmla="val 9566411"/>
                    <a:gd name="adj2" fmla="val 19530787"/>
                  </a:avLst>
                </a:prstGeom>
                <a:ln w="9525">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grpSp>
          <p:sp>
            <p:nvSpPr>
              <p:cNvPr id="131" name="三角形 95"/>
              <p:cNvSpPr/>
              <p:nvPr/>
            </p:nvSpPr>
            <p:spPr>
              <a:xfrm rot="16200000">
                <a:off x="1166022" y="3705519"/>
                <a:ext cx="90000" cy="1440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132" name="三角形 96"/>
              <p:cNvSpPr/>
              <p:nvPr/>
            </p:nvSpPr>
            <p:spPr>
              <a:xfrm rot="16200000" flipV="1">
                <a:off x="1196079" y="4453115"/>
                <a:ext cx="90000" cy="1440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grpSp>
            <p:nvGrpSpPr>
              <p:cNvPr id="133" name="组 164"/>
              <p:cNvGrpSpPr/>
              <p:nvPr/>
            </p:nvGrpSpPr>
            <p:grpSpPr>
              <a:xfrm>
                <a:off x="-159112" y="3778019"/>
                <a:ext cx="2985699" cy="737937"/>
                <a:chOff x="307846" y="3705515"/>
                <a:chExt cx="3237559" cy="882459"/>
              </a:xfrm>
            </p:grpSpPr>
            <p:sp>
              <p:nvSpPr>
                <p:cNvPr id="134" name="椭圆 133"/>
                <p:cNvSpPr/>
                <p:nvPr/>
              </p:nvSpPr>
              <p:spPr>
                <a:xfrm>
                  <a:off x="611560" y="3705515"/>
                  <a:ext cx="2376264" cy="882459"/>
                </a:xfrm>
                <a:prstGeom prst="ellipse">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135" name="文本框 134"/>
                <p:cNvSpPr txBox="1"/>
                <p:nvPr/>
              </p:nvSpPr>
              <p:spPr>
                <a:xfrm>
                  <a:off x="307846" y="3890523"/>
                  <a:ext cx="864094" cy="63141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423"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rPr>
                    <a:t>Dev</a:t>
                  </a:r>
                  <a:endParaRPr kumimoji="1" lang="zh-CN" altLang="en-US" sz="1423" b="0" i="0" u="none" strike="noStrike" kern="1200" cap="none" spc="0" normalizeH="0" baseline="0" noProof="0" dirty="0">
                    <a:ln>
                      <a:noFill/>
                    </a:ln>
                    <a:solidFill>
                      <a:prstClr val="black"/>
                    </a:solidFill>
                    <a:effectLst/>
                    <a:uLnTx/>
                    <a:uFillTx/>
                    <a:latin typeface=""/>
                    <a:ea typeface="微软雅黑" panose="020B0503020204020204" pitchFamily="34" charset="-122"/>
                    <a:cs typeface="+mn-cs"/>
                    <a:sym typeface=""/>
                  </a:endParaRPr>
                </a:p>
              </p:txBody>
            </p:sp>
            <p:sp>
              <p:nvSpPr>
                <p:cNvPr id="136" name="文本框 135"/>
                <p:cNvSpPr txBox="1"/>
                <p:nvPr/>
              </p:nvSpPr>
              <p:spPr>
                <a:xfrm>
                  <a:off x="2681311" y="3890521"/>
                  <a:ext cx="864094" cy="63141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423" b="0" i="0" u="none" strike="noStrike" kern="1200" cap="none" spc="0" normalizeH="0" baseline="0" noProof="0" dirty="0">
                      <a:ln>
                        <a:noFill/>
                      </a:ln>
                      <a:solidFill>
                        <a:prstClr val="black"/>
                      </a:solidFill>
                      <a:effectLst/>
                      <a:uLnTx/>
                      <a:uFillTx/>
                      <a:latin typeface=""/>
                      <a:ea typeface="微软雅黑" panose="020B0503020204020204" pitchFamily="34" charset="-122"/>
                      <a:cs typeface="+mn-cs"/>
                      <a:sym typeface=""/>
                    </a:rPr>
                    <a:t>Ops</a:t>
                  </a:r>
                  <a:endParaRPr kumimoji="1" lang="zh-CN" altLang="en-US" sz="1423" b="0" i="0" u="none" strike="noStrike" kern="1200" cap="none" spc="0" normalizeH="0" baseline="0" noProof="0" dirty="0">
                    <a:ln>
                      <a:noFill/>
                    </a:ln>
                    <a:solidFill>
                      <a:prstClr val="black"/>
                    </a:solidFill>
                    <a:effectLst/>
                    <a:uLnTx/>
                    <a:uFillTx/>
                    <a:latin typeface=""/>
                    <a:ea typeface="微软雅黑" panose="020B0503020204020204" pitchFamily="34" charset="-122"/>
                    <a:cs typeface="+mn-cs"/>
                    <a:sym typeface=""/>
                  </a:endParaRPr>
                </a:p>
              </p:txBody>
            </p:sp>
          </p:grpSp>
        </p:grpSp>
        <p:sp>
          <p:nvSpPr>
            <p:cNvPr id="74" name="文本框 73"/>
            <p:cNvSpPr txBox="1"/>
            <p:nvPr/>
          </p:nvSpPr>
          <p:spPr>
            <a:xfrm>
              <a:off x="2007087" y="5499528"/>
              <a:ext cx="739305"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DevOps</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75" name="Freeform 73"/>
            <p:cNvSpPr>
              <a:spLocks noEditPoints="1"/>
            </p:cNvSpPr>
            <p:nvPr/>
          </p:nvSpPr>
          <p:spPr bwMode="auto">
            <a:xfrm>
              <a:off x="4130637" y="5002599"/>
              <a:ext cx="242615" cy="297037"/>
            </a:xfrm>
            <a:custGeom>
              <a:avLst/>
              <a:gdLst>
                <a:gd name="T0" fmla="*/ 81 w 96"/>
                <a:gd name="T1" fmla="*/ 0 h 180"/>
                <a:gd name="T2" fmla="*/ 15 w 96"/>
                <a:gd name="T3" fmla="*/ 0 h 180"/>
                <a:gd name="T4" fmla="*/ 0 w 96"/>
                <a:gd name="T5" fmla="*/ 15 h 180"/>
                <a:gd name="T6" fmla="*/ 0 w 96"/>
                <a:gd name="T7" fmla="*/ 165 h 180"/>
                <a:gd name="T8" fmla="*/ 15 w 96"/>
                <a:gd name="T9" fmla="*/ 180 h 180"/>
                <a:gd name="T10" fmla="*/ 81 w 96"/>
                <a:gd name="T11" fmla="*/ 180 h 180"/>
                <a:gd name="T12" fmla="*/ 96 w 96"/>
                <a:gd name="T13" fmla="*/ 165 h 180"/>
                <a:gd name="T14" fmla="*/ 96 w 96"/>
                <a:gd name="T15" fmla="*/ 15 h 180"/>
                <a:gd name="T16" fmla="*/ 81 w 96"/>
                <a:gd name="T17" fmla="*/ 0 h 180"/>
                <a:gd name="T18" fmla="*/ 39 w 96"/>
                <a:gd name="T19" fmla="*/ 12 h 180"/>
                <a:gd name="T20" fmla="*/ 57 w 96"/>
                <a:gd name="T21" fmla="*/ 12 h 180"/>
                <a:gd name="T22" fmla="*/ 60 w 96"/>
                <a:gd name="T23" fmla="*/ 15 h 180"/>
                <a:gd name="T24" fmla="*/ 57 w 96"/>
                <a:gd name="T25" fmla="*/ 18 h 180"/>
                <a:gd name="T26" fmla="*/ 39 w 96"/>
                <a:gd name="T27" fmla="*/ 18 h 180"/>
                <a:gd name="T28" fmla="*/ 36 w 96"/>
                <a:gd name="T29" fmla="*/ 15 h 180"/>
                <a:gd name="T30" fmla="*/ 39 w 96"/>
                <a:gd name="T31" fmla="*/ 12 h 180"/>
                <a:gd name="T32" fmla="*/ 48 w 96"/>
                <a:gd name="T33" fmla="*/ 174 h 180"/>
                <a:gd name="T34" fmla="*/ 39 w 96"/>
                <a:gd name="T35" fmla="*/ 165 h 180"/>
                <a:gd name="T36" fmla="*/ 48 w 96"/>
                <a:gd name="T37" fmla="*/ 156 h 180"/>
                <a:gd name="T38" fmla="*/ 57 w 96"/>
                <a:gd name="T39" fmla="*/ 165 h 180"/>
                <a:gd name="T40" fmla="*/ 48 w 96"/>
                <a:gd name="T41" fmla="*/ 174 h 180"/>
                <a:gd name="T42" fmla="*/ 90 w 96"/>
                <a:gd name="T43" fmla="*/ 150 h 180"/>
                <a:gd name="T44" fmla="*/ 6 w 96"/>
                <a:gd name="T45" fmla="*/ 150 h 180"/>
                <a:gd name="T46" fmla="*/ 6 w 96"/>
                <a:gd name="T47" fmla="*/ 30 h 180"/>
                <a:gd name="T48" fmla="*/ 90 w 96"/>
                <a:gd name="T49" fmla="*/ 30 h 180"/>
                <a:gd name="T50" fmla="*/ 90 w 96"/>
                <a:gd name="T51" fmla="*/ 15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180">
                  <a:moveTo>
                    <a:pt x="81" y="0"/>
                  </a:moveTo>
                  <a:cubicBezTo>
                    <a:pt x="15" y="0"/>
                    <a:pt x="15" y="0"/>
                    <a:pt x="15" y="0"/>
                  </a:cubicBezTo>
                  <a:cubicBezTo>
                    <a:pt x="7" y="0"/>
                    <a:pt x="0" y="7"/>
                    <a:pt x="0" y="15"/>
                  </a:cubicBezTo>
                  <a:cubicBezTo>
                    <a:pt x="0" y="165"/>
                    <a:pt x="0" y="165"/>
                    <a:pt x="0" y="165"/>
                  </a:cubicBezTo>
                  <a:cubicBezTo>
                    <a:pt x="0" y="173"/>
                    <a:pt x="7" y="180"/>
                    <a:pt x="15" y="180"/>
                  </a:cubicBezTo>
                  <a:cubicBezTo>
                    <a:pt x="81" y="180"/>
                    <a:pt x="81" y="180"/>
                    <a:pt x="81" y="180"/>
                  </a:cubicBezTo>
                  <a:cubicBezTo>
                    <a:pt x="89" y="180"/>
                    <a:pt x="96" y="173"/>
                    <a:pt x="96" y="165"/>
                  </a:cubicBezTo>
                  <a:cubicBezTo>
                    <a:pt x="96" y="15"/>
                    <a:pt x="96" y="15"/>
                    <a:pt x="96" y="15"/>
                  </a:cubicBezTo>
                  <a:cubicBezTo>
                    <a:pt x="96" y="7"/>
                    <a:pt x="89" y="0"/>
                    <a:pt x="81" y="0"/>
                  </a:cubicBezTo>
                  <a:moveTo>
                    <a:pt x="39" y="12"/>
                  </a:moveTo>
                  <a:cubicBezTo>
                    <a:pt x="57" y="12"/>
                    <a:pt x="57" y="12"/>
                    <a:pt x="57" y="12"/>
                  </a:cubicBezTo>
                  <a:cubicBezTo>
                    <a:pt x="59" y="12"/>
                    <a:pt x="60" y="13"/>
                    <a:pt x="60" y="15"/>
                  </a:cubicBezTo>
                  <a:cubicBezTo>
                    <a:pt x="60" y="17"/>
                    <a:pt x="59" y="18"/>
                    <a:pt x="57" y="18"/>
                  </a:cubicBezTo>
                  <a:cubicBezTo>
                    <a:pt x="39" y="18"/>
                    <a:pt x="39" y="18"/>
                    <a:pt x="39" y="18"/>
                  </a:cubicBezTo>
                  <a:cubicBezTo>
                    <a:pt x="37" y="18"/>
                    <a:pt x="36" y="17"/>
                    <a:pt x="36" y="15"/>
                  </a:cubicBezTo>
                  <a:cubicBezTo>
                    <a:pt x="36" y="13"/>
                    <a:pt x="37" y="12"/>
                    <a:pt x="39" y="12"/>
                  </a:cubicBezTo>
                  <a:moveTo>
                    <a:pt x="48" y="174"/>
                  </a:moveTo>
                  <a:cubicBezTo>
                    <a:pt x="43" y="174"/>
                    <a:pt x="39" y="170"/>
                    <a:pt x="39" y="165"/>
                  </a:cubicBezTo>
                  <a:cubicBezTo>
                    <a:pt x="39" y="160"/>
                    <a:pt x="43" y="156"/>
                    <a:pt x="48" y="156"/>
                  </a:cubicBezTo>
                  <a:cubicBezTo>
                    <a:pt x="53" y="156"/>
                    <a:pt x="57" y="160"/>
                    <a:pt x="57" y="165"/>
                  </a:cubicBezTo>
                  <a:cubicBezTo>
                    <a:pt x="57" y="170"/>
                    <a:pt x="53" y="174"/>
                    <a:pt x="48" y="174"/>
                  </a:cubicBezTo>
                  <a:moveTo>
                    <a:pt x="90" y="150"/>
                  </a:moveTo>
                  <a:cubicBezTo>
                    <a:pt x="6" y="150"/>
                    <a:pt x="6" y="150"/>
                    <a:pt x="6" y="150"/>
                  </a:cubicBezTo>
                  <a:cubicBezTo>
                    <a:pt x="6" y="30"/>
                    <a:pt x="6" y="30"/>
                    <a:pt x="6" y="30"/>
                  </a:cubicBezTo>
                  <a:cubicBezTo>
                    <a:pt x="90" y="30"/>
                    <a:pt x="90" y="30"/>
                    <a:pt x="90" y="30"/>
                  </a:cubicBezTo>
                  <a:lnTo>
                    <a:pt x="90" y="150"/>
                  </a:lnTo>
                  <a:close/>
                </a:path>
              </a:pathLst>
            </a:custGeom>
            <a:solidFill>
              <a:schemeClr val="bg1"/>
            </a:solidFill>
            <a:ln>
              <a:noFill/>
            </a:ln>
          </p:spPr>
          <p:txBody>
            <a:bodyPr/>
            <a:lstStyle/>
            <a:p>
              <a:pPr marL="0" marR="0" lvl="0" indent="0" algn="l" defTabSz="1237345" rtl="0" eaLnBrk="1" fontAlgn="auto" latinLnBrk="0" hangingPunct="1">
                <a:lnSpc>
                  <a:spcPct val="100000"/>
                </a:lnSpc>
                <a:spcBef>
                  <a:spcPts val="0"/>
                </a:spcBef>
                <a:spcAft>
                  <a:spcPts val="0"/>
                </a:spcAft>
                <a:buClrTx/>
                <a:buSzTx/>
                <a:buFontTx/>
                <a:buNone/>
                <a:tabLst/>
                <a:defRPr/>
              </a:pPr>
              <a:endParaRPr kumimoji="0" lang="zh-CN" altLang="en-US" sz="1355"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cxnSp>
          <p:nvCxnSpPr>
            <p:cNvPr id="76" name="直线箭头连接符 160"/>
            <p:cNvCxnSpPr/>
            <p:nvPr/>
          </p:nvCxnSpPr>
          <p:spPr>
            <a:xfrm>
              <a:off x="4708317" y="5002600"/>
              <a:ext cx="398681" cy="1"/>
            </a:xfrm>
            <a:prstGeom prst="straightConnector1">
              <a:avLst/>
            </a:prstGeom>
            <a:ln>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Freeform 73"/>
            <p:cNvSpPr>
              <a:spLocks noEditPoints="1"/>
            </p:cNvSpPr>
            <p:nvPr/>
          </p:nvSpPr>
          <p:spPr bwMode="auto">
            <a:xfrm>
              <a:off x="4399439" y="5002599"/>
              <a:ext cx="242615" cy="297037"/>
            </a:xfrm>
            <a:custGeom>
              <a:avLst/>
              <a:gdLst>
                <a:gd name="T0" fmla="*/ 81 w 96"/>
                <a:gd name="T1" fmla="*/ 0 h 180"/>
                <a:gd name="T2" fmla="*/ 15 w 96"/>
                <a:gd name="T3" fmla="*/ 0 h 180"/>
                <a:gd name="T4" fmla="*/ 0 w 96"/>
                <a:gd name="T5" fmla="*/ 15 h 180"/>
                <a:gd name="T6" fmla="*/ 0 w 96"/>
                <a:gd name="T7" fmla="*/ 165 h 180"/>
                <a:gd name="T8" fmla="*/ 15 w 96"/>
                <a:gd name="T9" fmla="*/ 180 h 180"/>
                <a:gd name="T10" fmla="*/ 81 w 96"/>
                <a:gd name="T11" fmla="*/ 180 h 180"/>
                <a:gd name="T12" fmla="*/ 96 w 96"/>
                <a:gd name="T13" fmla="*/ 165 h 180"/>
                <a:gd name="T14" fmla="*/ 96 w 96"/>
                <a:gd name="T15" fmla="*/ 15 h 180"/>
                <a:gd name="T16" fmla="*/ 81 w 96"/>
                <a:gd name="T17" fmla="*/ 0 h 180"/>
                <a:gd name="T18" fmla="*/ 39 w 96"/>
                <a:gd name="T19" fmla="*/ 12 h 180"/>
                <a:gd name="T20" fmla="*/ 57 w 96"/>
                <a:gd name="T21" fmla="*/ 12 h 180"/>
                <a:gd name="T22" fmla="*/ 60 w 96"/>
                <a:gd name="T23" fmla="*/ 15 h 180"/>
                <a:gd name="T24" fmla="*/ 57 w 96"/>
                <a:gd name="T25" fmla="*/ 18 h 180"/>
                <a:gd name="T26" fmla="*/ 39 w 96"/>
                <a:gd name="T27" fmla="*/ 18 h 180"/>
                <a:gd name="T28" fmla="*/ 36 w 96"/>
                <a:gd name="T29" fmla="*/ 15 h 180"/>
                <a:gd name="T30" fmla="*/ 39 w 96"/>
                <a:gd name="T31" fmla="*/ 12 h 180"/>
                <a:gd name="T32" fmla="*/ 48 w 96"/>
                <a:gd name="T33" fmla="*/ 174 h 180"/>
                <a:gd name="T34" fmla="*/ 39 w 96"/>
                <a:gd name="T35" fmla="*/ 165 h 180"/>
                <a:gd name="T36" fmla="*/ 48 w 96"/>
                <a:gd name="T37" fmla="*/ 156 h 180"/>
                <a:gd name="T38" fmla="*/ 57 w 96"/>
                <a:gd name="T39" fmla="*/ 165 h 180"/>
                <a:gd name="T40" fmla="*/ 48 w 96"/>
                <a:gd name="T41" fmla="*/ 174 h 180"/>
                <a:gd name="T42" fmla="*/ 90 w 96"/>
                <a:gd name="T43" fmla="*/ 150 h 180"/>
                <a:gd name="T44" fmla="*/ 6 w 96"/>
                <a:gd name="T45" fmla="*/ 150 h 180"/>
                <a:gd name="T46" fmla="*/ 6 w 96"/>
                <a:gd name="T47" fmla="*/ 30 h 180"/>
                <a:gd name="T48" fmla="*/ 90 w 96"/>
                <a:gd name="T49" fmla="*/ 30 h 180"/>
                <a:gd name="T50" fmla="*/ 90 w 96"/>
                <a:gd name="T51" fmla="*/ 15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180">
                  <a:moveTo>
                    <a:pt x="81" y="0"/>
                  </a:moveTo>
                  <a:cubicBezTo>
                    <a:pt x="15" y="0"/>
                    <a:pt x="15" y="0"/>
                    <a:pt x="15" y="0"/>
                  </a:cubicBezTo>
                  <a:cubicBezTo>
                    <a:pt x="7" y="0"/>
                    <a:pt x="0" y="7"/>
                    <a:pt x="0" y="15"/>
                  </a:cubicBezTo>
                  <a:cubicBezTo>
                    <a:pt x="0" y="165"/>
                    <a:pt x="0" y="165"/>
                    <a:pt x="0" y="165"/>
                  </a:cubicBezTo>
                  <a:cubicBezTo>
                    <a:pt x="0" y="173"/>
                    <a:pt x="7" y="180"/>
                    <a:pt x="15" y="180"/>
                  </a:cubicBezTo>
                  <a:cubicBezTo>
                    <a:pt x="81" y="180"/>
                    <a:pt x="81" y="180"/>
                    <a:pt x="81" y="180"/>
                  </a:cubicBezTo>
                  <a:cubicBezTo>
                    <a:pt x="89" y="180"/>
                    <a:pt x="96" y="173"/>
                    <a:pt x="96" y="165"/>
                  </a:cubicBezTo>
                  <a:cubicBezTo>
                    <a:pt x="96" y="15"/>
                    <a:pt x="96" y="15"/>
                    <a:pt x="96" y="15"/>
                  </a:cubicBezTo>
                  <a:cubicBezTo>
                    <a:pt x="96" y="7"/>
                    <a:pt x="89" y="0"/>
                    <a:pt x="81" y="0"/>
                  </a:cubicBezTo>
                  <a:moveTo>
                    <a:pt x="39" y="12"/>
                  </a:moveTo>
                  <a:cubicBezTo>
                    <a:pt x="57" y="12"/>
                    <a:pt x="57" y="12"/>
                    <a:pt x="57" y="12"/>
                  </a:cubicBezTo>
                  <a:cubicBezTo>
                    <a:pt x="59" y="12"/>
                    <a:pt x="60" y="13"/>
                    <a:pt x="60" y="15"/>
                  </a:cubicBezTo>
                  <a:cubicBezTo>
                    <a:pt x="60" y="17"/>
                    <a:pt x="59" y="18"/>
                    <a:pt x="57" y="18"/>
                  </a:cubicBezTo>
                  <a:cubicBezTo>
                    <a:pt x="39" y="18"/>
                    <a:pt x="39" y="18"/>
                    <a:pt x="39" y="18"/>
                  </a:cubicBezTo>
                  <a:cubicBezTo>
                    <a:pt x="37" y="18"/>
                    <a:pt x="36" y="17"/>
                    <a:pt x="36" y="15"/>
                  </a:cubicBezTo>
                  <a:cubicBezTo>
                    <a:pt x="36" y="13"/>
                    <a:pt x="37" y="12"/>
                    <a:pt x="39" y="12"/>
                  </a:cubicBezTo>
                  <a:moveTo>
                    <a:pt x="48" y="174"/>
                  </a:moveTo>
                  <a:cubicBezTo>
                    <a:pt x="43" y="174"/>
                    <a:pt x="39" y="170"/>
                    <a:pt x="39" y="165"/>
                  </a:cubicBezTo>
                  <a:cubicBezTo>
                    <a:pt x="39" y="160"/>
                    <a:pt x="43" y="156"/>
                    <a:pt x="48" y="156"/>
                  </a:cubicBezTo>
                  <a:cubicBezTo>
                    <a:pt x="53" y="156"/>
                    <a:pt x="57" y="160"/>
                    <a:pt x="57" y="165"/>
                  </a:cubicBezTo>
                  <a:cubicBezTo>
                    <a:pt x="57" y="170"/>
                    <a:pt x="53" y="174"/>
                    <a:pt x="48" y="174"/>
                  </a:cubicBezTo>
                  <a:moveTo>
                    <a:pt x="90" y="150"/>
                  </a:moveTo>
                  <a:cubicBezTo>
                    <a:pt x="6" y="150"/>
                    <a:pt x="6" y="150"/>
                    <a:pt x="6" y="150"/>
                  </a:cubicBezTo>
                  <a:cubicBezTo>
                    <a:pt x="6" y="30"/>
                    <a:pt x="6" y="30"/>
                    <a:pt x="6" y="30"/>
                  </a:cubicBezTo>
                  <a:cubicBezTo>
                    <a:pt x="90" y="30"/>
                    <a:pt x="90" y="30"/>
                    <a:pt x="90" y="30"/>
                  </a:cubicBezTo>
                  <a:lnTo>
                    <a:pt x="90" y="150"/>
                  </a:lnTo>
                  <a:close/>
                </a:path>
              </a:pathLst>
            </a:custGeom>
            <a:solidFill>
              <a:schemeClr val="bg1"/>
            </a:solidFill>
            <a:ln>
              <a:noFill/>
            </a:ln>
          </p:spPr>
          <p:txBody>
            <a:bodyPr/>
            <a:lstStyle/>
            <a:p>
              <a:pPr marL="0" marR="0" lvl="0" indent="0" algn="l" defTabSz="1237345" rtl="0" eaLnBrk="1" fontAlgn="auto" latinLnBrk="0" hangingPunct="1">
                <a:lnSpc>
                  <a:spcPct val="100000"/>
                </a:lnSpc>
                <a:spcBef>
                  <a:spcPts val="0"/>
                </a:spcBef>
                <a:spcAft>
                  <a:spcPts val="0"/>
                </a:spcAft>
                <a:buClrTx/>
                <a:buSzTx/>
                <a:buFontTx/>
                <a:buNone/>
                <a:tabLst/>
                <a:defRPr/>
              </a:pPr>
              <a:endParaRPr kumimoji="0" lang="zh-CN" altLang="en-US" sz="1355" b="0"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cxnSp>
          <p:nvCxnSpPr>
            <p:cNvPr id="78" name="直线箭头连接符 162"/>
            <p:cNvCxnSpPr/>
            <p:nvPr/>
          </p:nvCxnSpPr>
          <p:spPr>
            <a:xfrm flipV="1">
              <a:off x="4670795" y="5151116"/>
              <a:ext cx="598022" cy="0"/>
            </a:xfrm>
            <a:prstGeom prst="straightConnector1">
              <a:avLst/>
            </a:prstGeom>
            <a:ln>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直线箭头连接符 163"/>
            <p:cNvCxnSpPr/>
            <p:nvPr/>
          </p:nvCxnSpPr>
          <p:spPr>
            <a:xfrm>
              <a:off x="4708317" y="5299636"/>
              <a:ext cx="398681" cy="0"/>
            </a:xfrm>
            <a:prstGeom prst="straightConnector1">
              <a:avLst/>
            </a:prstGeom>
            <a:ln>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线箭头连接符 173"/>
            <p:cNvCxnSpPr/>
            <p:nvPr/>
          </p:nvCxnSpPr>
          <p:spPr>
            <a:xfrm>
              <a:off x="5106998" y="4999622"/>
              <a:ext cx="0" cy="316031"/>
            </a:xfrm>
            <a:prstGeom prst="straightConnector1">
              <a:avLst/>
            </a:prstGeom>
            <a:ln>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5268818" y="5059669"/>
              <a:ext cx="239209" cy="156651"/>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grpSp>
          <p:nvGrpSpPr>
            <p:cNvPr id="82" name="组 184"/>
            <p:cNvGrpSpPr/>
            <p:nvPr/>
          </p:nvGrpSpPr>
          <p:grpSpPr>
            <a:xfrm>
              <a:off x="5675311" y="4908676"/>
              <a:ext cx="310520" cy="166136"/>
              <a:chOff x="4716016" y="3701440"/>
              <a:chExt cx="280392" cy="229079"/>
            </a:xfrm>
          </p:grpSpPr>
          <p:sp>
            <p:nvSpPr>
              <p:cNvPr id="127" name="六边形 126"/>
              <p:cNvSpPr/>
              <p:nvPr/>
            </p:nvSpPr>
            <p:spPr>
              <a:xfrm>
                <a:off x="4716016" y="3704711"/>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128" name="六边形 127"/>
              <p:cNvSpPr/>
              <p:nvPr/>
            </p:nvSpPr>
            <p:spPr>
              <a:xfrm>
                <a:off x="4746287" y="3701440"/>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129" name="六边形 128"/>
              <p:cNvSpPr/>
              <p:nvPr/>
            </p:nvSpPr>
            <p:spPr>
              <a:xfrm>
                <a:off x="4780408" y="3714519"/>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grpSp>
        <p:grpSp>
          <p:nvGrpSpPr>
            <p:cNvPr id="83" name="组 185"/>
            <p:cNvGrpSpPr/>
            <p:nvPr/>
          </p:nvGrpSpPr>
          <p:grpSpPr>
            <a:xfrm>
              <a:off x="5663053" y="5126543"/>
              <a:ext cx="310520" cy="166136"/>
              <a:chOff x="4716016" y="3701440"/>
              <a:chExt cx="280392" cy="229079"/>
            </a:xfrm>
          </p:grpSpPr>
          <p:sp>
            <p:nvSpPr>
              <p:cNvPr id="124" name="六边形 123"/>
              <p:cNvSpPr/>
              <p:nvPr/>
            </p:nvSpPr>
            <p:spPr>
              <a:xfrm>
                <a:off x="4716016" y="3704711"/>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125" name="六边形 124"/>
              <p:cNvSpPr/>
              <p:nvPr/>
            </p:nvSpPr>
            <p:spPr>
              <a:xfrm>
                <a:off x="4746287" y="3701440"/>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126" name="六边形 125"/>
              <p:cNvSpPr/>
              <p:nvPr/>
            </p:nvSpPr>
            <p:spPr>
              <a:xfrm>
                <a:off x="4780408" y="3714519"/>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grpSp>
        <p:grpSp>
          <p:nvGrpSpPr>
            <p:cNvPr id="84" name="组 189"/>
            <p:cNvGrpSpPr/>
            <p:nvPr/>
          </p:nvGrpSpPr>
          <p:grpSpPr>
            <a:xfrm>
              <a:off x="6065997" y="4903932"/>
              <a:ext cx="310520" cy="166136"/>
              <a:chOff x="4716016" y="3701440"/>
              <a:chExt cx="280392" cy="229079"/>
            </a:xfrm>
          </p:grpSpPr>
          <p:sp>
            <p:nvSpPr>
              <p:cNvPr id="121" name="六边形 120"/>
              <p:cNvSpPr/>
              <p:nvPr/>
            </p:nvSpPr>
            <p:spPr>
              <a:xfrm>
                <a:off x="4716016" y="3704711"/>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122" name="六边形 121"/>
              <p:cNvSpPr/>
              <p:nvPr/>
            </p:nvSpPr>
            <p:spPr>
              <a:xfrm>
                <a:off x="4746287" y="3701440"/>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123" name="六边形 122"/>
              <p:cNvSpPr/>
              <p:nvPr/>
            </p:nvSpPr>
            <p:spPr>
              <a:xfrm>
                <a:off x="4780408" y="3714519"/>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grpSp>
        <p:grpSp>
          <p:nvGrpSpPr>
            <p:cNvPr id="85" name="组 193"/>
            <p:cNvGrpSpPr/>
            <p:nvPr/>
          </p:nvGrpSpPr>
          <p:grpSpPr>
            <a:xfrm>
              <a:off x="6099521" y="5131286"/>
              <a:ext cx="310520" cy="166136"/>
              <a:chOff x="4716016" y="3701440"/>
              <a:chExt cx="280392" cy="229079"/>
            </a:xfrm>
          </p:grpSpPr>
          <p:sp>
            <p:nvSpPr>
              <p:cNvPr id="118" name="六边形 117"/>
              <p:cNvSpPr/>
              <p:nvPr/>
            </p:nvSpPr>
            <p:spPr>
              <a:xfrm>
                <a:off x="4716016" y="3704711"/>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119" name="六边形 118"/>
              <p:cNvSpPr/>
              <p:nvPr/>
            </p:nvSpPr>
            <p:spPr>
              <a:xfrm>
                <a:off x="4746287" y="3701440"/>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sp>
            <p:nvSpPr>
              <p:cNvPr id="120" name="六边形 119"/>
              <p:cNvSpPr/>
              <p:nvPr/>
            </p:nvSpPr>
            <p:spPr>
              <a:xfrm>
                <a:off x="4780408" y="3714519"/>
                <a:ext cx="216000" cy="216000"/>
              </a:xfrm>
              <a:prstGeom prst="hexagon">
                <a:avLst/>
              </a:prstGeom>
              <a:solidFill>
                <a:schemeClr val="accent1"/>
              </a:solidFill>
              <a:ln w="6350">
                <a:solidFill>
                  <a:srgbClr val="1E1C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96" b="0" i="0" u="none" strike="noStrike" kern="1200" cap="none" spc="0" normalizeH="0" baseline="0" noProof="0">
                  <a:ln>
                    <a:noFill/>
                  </a:ln>
                  <a:solidFill>
                    <a:prstClr val="white"/>
                  </a:solidFill>
                  <a:effectLst/>
                  <a:uLnTx/>
                  <a:uFillTx/>
                  <a:latin typeface=""/>
                  <a:ea typeface="微软雅黑" panose="020B0503020204020204" pitchFamily="34" charset="-122"/>
                  <a:cs typeface="+mn-cs"/>
                  <a:sym typeface=""/>
                </a:endParaRPr>
              </a:p>
            </p:txBody>
          </p:sp>
        </p:grpSp>
        <p:cxnSp>
          <p:nvCxnSpPr>
            <p:cNvPr id="86" name="直线箭头连接符 197"/>
            <p:cNvCxnSpPr>
              <a:stCxn id="81" idx="0"/>
              <a:endCxn id="127" idx="3"/>
            </p:cNvCxnSpPr>
            <p:nvPr/>
          </p:nvCxnSpPr>
          <p:spPr>
            <a:xfrm flipV="1">
              <a:off x="5508026" y="4989374"/>
              <a:ext cx="167286" cy="148621"/>
            </a:xfrm>
            <a:prstGeom prst="straightConnector1">
              <a:avLst/>
            </a:prstGeom>
            <a:ln>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线箭头连接符 200"/>
            <p:cNvCxnSpPr>
              <a:stCxn id="81" idx="0"/>
              <a:endCxn id="124" idx="3"/>
            </p:cNvCxnSpPr>
            <p:nvPr/>
          </p:nvCxnSpPr>
          <p:spPr>
            <a:xfrm>
              <a:off x="5508027" y="5137994"/>
              <a:ext cx="155027" cy="69247"/>
            </a:xfrm>
            <a:prstGeom prst="straightConnector1">
              <a:avLst/>
            </a:prstGeom>
            <a:ln>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线箭头连接符 204"/>
            <p:cNvCxnSpPr>
              <a:stCxn id="129" idx="0"/>
              <a:endCxn id="120" idx="3"/>
            </p:cNvCxnSpPr>
            <p:nvPr/>
          </p:nvCxnSpPr>
          <p:spPr>
            <a:xfrm>
              <a:off x="5985831" y="4996487"/>
              <a:ext cx="185001" cy="222610"/>
            </a:xfrm>
            <a:prstGeom prst="straightConnector1">
              <a:avLst/>
            </a:prstGeom>
            <a:ln>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直线箭头连接符 207"/>
            <p:cNvCxnSpPr>
              <a:stCxn id="126" idx="0"/>
              <a:endCxn id="123" idx="3"/>
            </p:cNvCxnSpPr>
            <p:nvPr/>
          </p:nvCxnSpPr>
          <p:spPr>
            <a:xfrm flipV="1">
              <a:off x="5973572" y="4991743"/>
              <a:ext cx="163736" cy="222610"/>
            </a:xfrm>
            <a:prstGeom prst="straightConnector1">
              <a:avLst/>
            </a:prstGeom>
            <a:ln>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4866810" y="5503096"/>
              <a:ext cx="1122423"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dirty="0" err="1">
                  <a:solidFill>
                    <a:prstClr val="white"/>
                  </a:solidFill>
                  <a:latin typeface=""/>
                  <a:ea typeface="微软雅黑" panose="020B0503020204020204" pitchFamily="34" charset="-122"/>
                  <a:sym typeface=""/>
                </a:rPr>
                <a:t>MacroService</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pic>
          <p:nvPicPr>
            <p:cNvPr id="91" name="图片 9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82478" y="4970665"/>
              <a:ext cx="858538" cy="399827"/>
            </a:xfrm>
            <a:prstGeom prst="rect">
              <a:avLst/>
            </a:prstGeom>
          </p:spPr>
        </p:pic>
        <p:pic>
          <p:nvPicPr>
            <p:cNvPr id="92" name="图片 9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84439" y="4970665"/>
              <a:ext cx="858538" cy="399827"/>
            </a:xfrm>
            <a:prstGeom prst="rect">
              <a:avLst/>
            </a:prstGeom>
          </p:spPr>
        </p:pic>
        <p:pic>
          <p:nvPicPr>
            <p:cNvPr id="93" name="图片 9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086398" y="4970665"/>
              <a:ext cx="858538" cy="399827"/>
            </a:xfrm>
            <a:prstGeom prst="rect">
              <a:avLst/>
            </a:prstGeom>
          </p:spPr>
        </p:pic>
        <p:sp>
          <p:nvSpPr>
            <p:cNvPr id="94" name="文本框 93"/>
            <p:cNvSpPr txBox="1"/>
            <p:nvPr/>
          </p:nvSpPr>
          <p:spPr>
            <a:xfrm>
              <a:off x="7520051" y="5507064"/>
              <a:ext cx="848309"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Container</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pic>
          <p:nvPicPr>
            <p:cNvPr id="95" name="Picture 8" descr="ICON_Server_flat_Q408.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308177" y="5375302"/>
              <a:ext cx="686226" cy="124226"/>
            </a:xfrm>
            <a:prstGeom prst="rect">
              <a:avLst/>
            </a:prstGeom>
            <a:noFill/>
            <a:ln w="9525">
              <a:noFill/>
              <a:miter lim="800000"/>
              <a:headEnd/>
              <a:tailEnd/>
            </a:ln>
          </p:spPr>
        </p:pic>
        <p:pic>
          <p:nvPicPr>
            <p:cNvPr id="96" name="Picture 8" descr="ICON_Server_flat_Q408.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007295" y="5375302"/>
              <a:ext cx="686226" cy="124226"/>
            </a:xfrm>
            <a:prstGeom prst="rect">
              <a:avLst/>
            </a:prstGeom>
            <a:noFill/>
            <a:ln w="9525">
              <a:noFill/>
              <a:miter lim="800000"/>
              <a:headEnd/>
              <a:tailEnd/>
            </a:ln>
          </p:spPr>
        </p:pic>
        <p:pic>
          <p:nvPicPr>
            <p:cNvPr id="97" name="Picture 8" descr="ICON_Server_flat_Q408.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706414" y="5375302"/>
              <a:ext cx="686226" cy="124226"/>
            </a:xfrm>
            <a:prstGeom prst="rect">
              <a:avLst/>
            </a:prstGeom>
            <a:noFill/>
            <a:ln w="9525">
              <a:noFill/>
              <a:miter lim="800000"/>
              <a:headEnd/>
              <a:tailEnd/>
            </a:ln>
          </p:spPr>
        </p:pic>
        <p:grpSp>
          <p:nvGrpSpPr>
            <p:cNvPr id="98" name="组 266"/>
            <p:cNvGrpSpPr/>
            <p:nvPr/>
          </p:nvGrpSpPr>
          <p:grpSpPr>
            <a:xfrm>
              <a:off x="9263626" y="4946674"/>
              <a:ext cx="2100359" cy="425892"/>
              <a:chOff x="916556" y="3053105"/>
              <a:chExt cx="4894262" cy="1177929"/>
            </a:xfrm>
          </p:grpSpPr>
          <p:cxnSp>
            <p:nvCxnSpPr>
              <p:cNvPr id="101" name="直接连接符 113671"/>
              <p:cNvCxnSpPr/>
              <p:nvPr/>
            </p:nvCxnSpPr>
            <p:spPr bwMode="auto">
              <a:xfrm>
                <a:off x="922907" y="4231034"/>
                <a:ext cx="4827588" cy="0"/>
              </a:xfrm>
              <a:prstGeom prst="line">
                <a:avLst/>
              </a:prstGeom>
              <a:noFill/>
              <a:ln w="9525"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102" name="组合 30"/>
              <p:cNvGrpSpPr>
                <a:grpSpLocks/>
              </p:cNvGrpSpPr>
              <p:nvPr/>
            </p:nvGrpSpPr>
            <p:grpSpPr bwMode="auto">
              <a:xfrm>
                <a:off x="916556" y="3053105"/>
                <a:ext cx="1149350" cy="1019174"/>
                <a:chOff x="5956481" y="3558615"/>
                <a:chExt cx="1207794" cy="1071991"/>
              </a:xfrm>
            </p:grpSpPr>
            <p:pic>
              <p:nvPicPr>
                <p:cNvPr id="115" name="Picture 6" descr="F:\公司的\logo\vmp宣传素材\aSV LOGO图\2.png"/>
                <p:cNvPicPr>
                  <a:picLocks noChangeAspect="1" noChangeArrowheads="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6338346" y="3934098"/>
                  <a:ext cx="444607" cy="395196"/>
                </a:xfrm>
                <a:prstGeom prst="rect">
                  <a:avLst/>
                </a:prstGeom>
                <a:solidFill>
                  <a:schemeClr val="bg1"/>
                </a:solidFill>
              </p:spPr>
            </p:pic>
            <p:sp>
              <p:nvSpPr>
                <p:cNvPr id="116" name="TextBox 5024"/>
                <p:cNvSpPr txBox="1">
                  <a:spLocks noChangeArrowheads="1"/>
                </p:cNvSpPr>
                <p:nvPr/>
              </p:nvSpPr>
              <p:spPr bwMode="auto">
                <a:xfrm>
                  <a:off x="6034611" y="3589187"/>
                  <a:ext cx="1052077" cy="4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1921" rIns="0" bIns="61921">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defTabSz="912813" eaLnBrk="0" fontAlgn="base" hangingPunct="0">
                    <a:spcBef>
                      <a:spcPct val="0"/>
                    </a:spcBef>
                    <a:spcAft>
                      <a:spcPct val="0"/>
                    </a:spcAft>
                    <a:defRPr>
                      <a:solidFill>
                        <a:schemeClr val="tx1"/>
                      </a:solidFill>
                      <a:latin typeface="Calibri" charset="0"/>
                      <a:ea typeface="宋体" charset="-122"/>
                    </a:defRPr>
                  </a:lvl6pPr>
                  <a:lvl7pPr marL="2971800" indent="-228600" defTabSz="912813" eaLnBrk="0" fontAlgn="base" hangingPunct="0">
                    <a:spcBef>
                      <a:spcPct val="0"/>
                    </a:spcBef>
                    <a:spcAft>
                      <a:spcPct val="0"/>
                    </a:spcAft>
                    <a:defRPr>
                      <a:solidFill>
                        <a:schemeClr val="tx1"/>
                      </a:solidFill>
                      <a:latin typeface="Calibri" charset="0"/>
                      <a:ea typeface="宋体" charset="-122"/>
                    </a:defRPr>
                  </a:lvl7pPr>
                  <a:lvl8pPr marL="3429000" indent="-228600" defTabSz="912813" eaLnBrk="0" fontAlgn="base" hangingPunct="0">
                    <a:spcBef>
                      <a:spcPct val="0"/>
                    </a:spcBef>
                    <a:spcAft>
                      <a:spcPct val="0"/>
                    </a:spcAft>
                    <a:defRPr>
                      <a:solidFill>
                        <a:schemeClr val="tx1"/>
                      </a:solidFill>
                      <a:latin typeface="Calibri" charset="0"/>
                      <a:ea typeface="宋体" charset="-122"/>
                    </a:defRPr>
                  </a:lvl8pPr>
                  <a:lvl9pPr marL="3886200" indent="-228600" defTabSz="912813" eaLnBrk="0" fontAlgn="base" hangingPunct="0">
                    <a:spcBef>
                      <a:spcPct val="0"/>
                    </a:spcBef>
                    <a:spcAft>
                      <a:spcPct val="0"/>
                    </a:spcAft>
                    <a:defRPr>
                      <a:solidFill>
                        <a:schemeClr val="tx1"/>
                      </a:solidFill>
                      <a:latin typeface="Calibri" charset="0"/>
                      <a:ea typeface="宋体" charset="-122"/>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35" b="1" i="0" u="none" strike="noStrike" kern="1200" cap="none" spc="0" normalizeH="0" baseline="0" noProof="0" dirty="0">
                      <a:ln>
                        <a:noFill/>
                      </a:ln>
                      <a:solidFill>
                        <a:prstClr val="black"/>
                      </a:solidFill>
                      <a:effectLst/>
                      <a:uLnTx/>
                      <a:uFillTx/>
                      <a:latin typeface=""/>
                      <a:ea typeface="微软雅黑" panose="020B0503020204020204" pitchFamily="34" charset="-122"/>
                      <a:cs typeface="+mn-cs"/>
                      <a:sym typeface=""/>
                    </a:rPr>
                    <a:t>计算虚拟化</a:t>
                  </a:r>
                  <a:endParaRPr kumimoji="0" lang="en-US" altLang="zh-CN" sz="135" b="1" i="0" u="none" strike="noStrike" kern="1200" cap="none" spc="0" normalizeH="0" baseline="0" noProof="0" dirty="0">
                    <a:ln>
                      <a:noFill/>
                    </a:ln>
                    <a:solidFill>
                      <a:prstClr val="black"/>
                    </a:solidFill>
                    <a:effectLst/>
                    <a:uLnTx/>
                    <a:uFillTx/>
                    <a:latin typeface=""/>
                    <a:ea typeface="微软雅黑" panose="020B0503020204020204" pitchFamily="34" charset="-122"/>
                    <a:cs typeface="+mn-cs"/>
                    <a:sym typeface=""/>
                  </a:endParaRPr>
                </a:p>
              </p:txBody>
            </p:sp>
            <p:sp>
              <p:nvSpPr>
                <p:cNvPr id="117" name="圆角矩形 96"/>
                <p:cNvSpPr/>
                <p:nvPr/>
              </p:nvSpPr>
              <p:spPr>
                <a:xfrm>
                  <a:off x="5956481" y="3558615"/>
                  <a:ext cx="1207794" cy="1071991"/>
                </a:xfrm>
                <a:prstGeom prst="roundRect">
                  <a:avLst/>
                </a:prstGeom>
                <a:noFill/>
                <a:ln w="9525"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813" b="1" i="0" u="none" strike="noStrike" kern="1200" cap="none" spc="0" normalizeH="0" baseline="0" noProof="0" dirty="0">
                    <a:ln>
                      <a:noFill/>
                    </a:ln>
                    <a:solidFill>
                      <a:prstClr val="black"/>
                    </a:solidFill>
                    <a:effectLst/>
                    <a:uLnTx/>
                    <a:uFillTx/>
                    <a:latin typeface=""/>
                    <a:ea typeface="微软雅黑" pitchFamily="34" charset="-122"/>
                    <a:cs typeface="+mn-cs"/>
                    <a:sym typeface=""/>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813" b="1" i="0" u="none" strike="noStrike" kern="1200" cap="none" spc="0" normalizeH="0" baseline="0" noProof="0" dirty="0">
                    <a:ln>
                      <a:noFill/>
                    </a:ln>
                    <a:solidFill>
                      <a:prstClr val="black"/>
                    </a:solidFill>
                    <a:effectLst/>
                    <a:uLnTx/>
                    <a:uFillTx/>
                    <a:latin typeface=""/>
                    <a:ea typeface="微软雅黑" pitchFamily="34" charset="-122"/>
                    <a:cs typeface="+mn-cs"/>
                    <a:sym typeface=""/>
                  </a:endParaRPr>
                </a:p>
              </p:txBody>
            </p:sp>
          </p:grpSp>
          <p:grpSp>
            <p:nvGrpSpPr>
              <p:cNvPr id="103" name="组合 36"/>
              <p:cNvGrpSpPr>
                <a:grpSpLocks/>
              </p:cNvGrpSpPr>
              <p:nvPr/>
            </p:nvGrpSpPr>
            <p:grpSpPr bwMode="auto">
              <a:xfrm>
                <a:off x="2164334" y="3053105"/>
                <a:ext cx="1150938" cy="1019174"/>
                <a:chOff x="7267446" y="3558615"/>
                <a:chExt cx="1209462" cy="1071991"/>
              </a:xfrm>
            </p:grpSpPr>
            <p:pic>
              <p:nvPicPr>
                <p:cNvPr id="112" name="Picture 4" descr="F:\丹媛\大型活动各设计（展会 论坛等）\渠道论坛\2015\PPT\PPT图\4754.png"/>
                <p:cNvPicPr>
                  <a:picLocks noChangeAspect="1" noChangeArrowheads="1"/>
                </p:cNvPicPr>
                <p:nvPr/>
              </p:nvPicPr>
              <p:blipFill rotWithShape="1">
                <a:blip r:embed="rId13" cstate="screen">
                  <a:duotone>
                    <a:prstClr val="black"/>
                    <a:schemeClr val="accent1">
                      <a:tint val="45000"/>
                      <a:satMod val="400000"/>
                    </a:schemeClr>
                  </a:duotone>
                  <a:extLst>
                    <a:ext uri="{28A0092B-C50C-407E-A947-70E740481C1C}">
                      <a14:useLocalDpi xmlns:a14="http://schemas.microsoft.com/office/drawing/2010/main"/>
                    </a:ext>
                  </a:extLst>
                </a:blip>
                <a:srcRect/>
                <a:stretch/>
              </p:blipFill>
              <p:spPr bwMode="auto">
                <a:xfrm>
                  <a:off x="7643927" y="3919326"/>
                  <a:ext cx="456019" cy="406452"/>
                </a:xfrm>
                <a:prstGeom prst="rect">
                  <a:avLst/>
                </a:prstGeom>
                <a:solidFill>
                  <a:schemeClr val="bg1"/>
                </a:solidFill>
              </p:spPr>
            </p:pic>
            <p:sp>
              <p:nvSpPr>
                <p:cNvPr id="113" name="TextBox 5024"/>
                <p:cNvSpPr txBox="1">
                  <a:spLocks noChangeArrowheads="1"/>
                </p:cNvSpPr>
                <p:nvPr/>
              </p:nvSpPr>
              <p:spPr bwMode="auto">
                <a:xfrm>
                  <a:off x="7393718" y="3589187"/>
                  <a:ext cx="956434" cy="4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1921" rIns="0" bIns="61921">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defTabSz="912813" eaLnBrk="0" fontAlgn="base" hangingPunct="0">
                    <a:spcBef>
                      <a:spcPct val="0"/>
                    </a:spcBef>
                    <a:spcAft>
                      <a:spcPct val="0"/>
                    </a:spcAft>
                    <a:defRPr>
                      <a:solidFill>
                        <a:schemeClr val="tx1"/>
                      </a:solidFill>
                      <a:latin typeface="Calibri" charset="0"/>
                      <a:ea typeface="宋体" charset="-122"/>
                    </a:defRPr>
                  </a:lvl6pPr>
                  <a:lvl7pPr marL="2971800" indent="-228600" defTabSz="912813" eaLnBrk="0" fontAlgn="base" hangingPunct="0">
                    <a:spcBef>
                      <a:spcPct val="0"/>
                    </a:spcBef>
                    <a:spcAft>
                      <a:spcPct val="0"/>
                    </a:spcAft>
                    <a:defRPr>
                      <a:solidFill>
                        <a:schemeClr val="tx1"/>
                      </a:solidFill>
                      <a:latin typeface="Calibri" charset="0"/>
                      <a:ea typeface="宋体" charset="-122"/>
                    </a:defRPr>
                  </a:lvl7pPr>
                  <a:lvl8pPr marL="3429000" indent="-228600" defTabSz="912813" eaLnBrk="0" fontAlgn="base" hangingPunct="0">
                    <a:spcBef>
                      <a:spcPct val="0"/>
                    </a:spcBef>
                    <a:spcAft>
                      <a:spcPct val="0"/>
                    </a:spcAft>
                    <a:defRPr>
                      <a:solidFill>
                        <a:schemeClr val="tx1"/>
                      </a:solidFill>
                      <a:latin typeface="Calibri" charset="0"/>
                      <a:ea typeface="宋体" charset="-122"/>
                    </a:defRPr>
                  </a:lvl8pPr>
                  <a:lvl9pPr marL="3886200" indent="-228600" defTabSz="912813" eaLnBrk="0" fontAlgn="base" hangingPunct="0">
                    <a:spcBef>
                      <a:spcPct val="0"/>
                    </a:spcBef>
                    <a:spcAft>
                      <a:spcPct val="0"/>
                    </a:spcAft>
                    <a:defRPr>
                      <a:solidFill>
                        <a:schemeClr val="tx1"/>
                      </a:solidFill>
                      <a:latin typeface="Calibri" charset="0"/>
                      <a:ea typeface="宋体" charset="-122"/>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35" b="1" i="0" u="none" strike="noStrike" kern="1200" cap="none" spc="0" normalizeH="0" baseline="0" noProof="0" dirty="0">
                      <a:ln>
                        <a:noFill/>
                      </a:ln>
                      <a:solidFill>
                        <a:prstClr val="black"/>
                      </a:solidFill>
                      <a:effectLst/>
                      <a:uLnTx/>
                      <a:uFillTx/>
                      <a:latin typeface=""/>
                      <a:ea typeface="微软雅黑" panose="020B0503020204020204" pitchFamily="34" charset="-122"/>
                      <a:cs typeface="+mn-cs"/>
                      <a:sym typeface=""/>
                    </a:rPr>
                    <a:t>分布式存储</a:t>
                  </a:r>
                  <a:endParaRPr kumimoji="0" lang="en-US" altLang="zh-CN" sz="135" b="1" i="0" u="none" strike="noStrike" kern="1200" cap="none" spc="0" normalizeH="0" baseline="0" noProof="0" dirty="0">
                    <a:ln>
                      <a:noFill/>
                    </a:ln>
                    <a:solidFill>
                      <a:prstClr val="black"/>
                    </a:solidFill>
                    <a:effectLst/>
                    <a:uLnTx/>
                    <a:uFillTx/>
                    <a:latin typeface=""/>
                    <a:ea typeface="微软雅黑" panose="020B0503020204020204" pitchFamily="34" charset="-122"/>
                    <a:cs typeface="+mn-cs"/>
                    <a:sym typeface=""/>
                  </a:endParaRPr>
                </a:p>
              </p:txBody>
            </p:sp>
            <p:sp>
              <p:nvSpPr>
                <p:cNvPr id="114" name="圆角矩形 96"/>
                <p:cNvSpPr/>
                <p:nvPr/>
              </p:nvSpPr>
              <p:spPr>
                <a:xfrm>
                  <a:off x="7267446" y="3558615"/>
                  <a:ext cx="1209462" cy="1071991"/>
                </a:xfrm>
                <a:prstGeom prst="roundRect">
                  <a:avLst/>
                </a:prstGeom>
                <a:noFill/>
                <a:ln w="9525"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813" b="1" i="0" u="none" strike="noStrike" kern="1200" cap="none" spc="0" normalizeH="0" baseline="0" noProof="0" dirty="0">
                    <a:ln>
                      <a:noFill/>
                    </a:ln>
                    <a:solidFill>
                      <a:prstClr val="black"/>
                    </a:solidFill>
                    <a:effectLst/>
                    <a:uLnTx/>
                    <a:uFillTx/>
                    <a:latin typeface=""/>
                    <a:ea typeface="微软雅黑" pitchFamily="34" charset="-122"/>
                    <a:cs typeface="+mn-cs"/>
                    <a:sym typeface=""/>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813" b="1" i="0" u="none" strike="noStrike" kern="1200" cap="none" spc="0" normalizeH="0" baseline="0" noProof="0" dirty="0">
                    <a:ln>
                      <a:noFill/>
                    </a:ln>
                    <a:solidFill>
                      <a:prstClr val="black"/>
                    </a:solidFill>
                    <a:effectLst/>
                    <a:uLnTx/>
                    <a:uFillTx/>
                    <a:latin typeface=""/>
                    <a:ea typeface="微软雅黑" pitchFamily="34" charset="-122"/>
                    <a:cs typeface="+mn-cs"/>
                    <a:sym typeface=""/>
                  </a:endParaRPr>
                </a:p>
              </p:txBody>
            </p:sp>
          </p:grpSp>
          <p:grpSp>
            <p:nvGrpSpPr>
              <p:cNvPr id="104" name="组合 32"/>
              <p:cNvGrpSpPr>
                <a:grpSpLocks/>
              </p:cNvGrpSpPr>
              <p:nvPr/>
            </p:nvGrpSpPr>
            <p:grpSpPr bwMode="auto">
              <a:xfrm>
                <a:off x="3412110" y="3053105"/>
                <a:ext cx="1150938" cy="1019174"/>
                <a:chOff x="8578412" y="3558615"/>
                <a:chExt cx="1209462" cy="1071991"/>
              </a:xfrm>
            </p:grpSpPr>
            <p:pic>
              <p:nvPicPr>
                <p:cNvPr id="109" name="图片 108"/>
                <p:cNvPicPr>
                  <a:picLocks noChangeAspect="1"/>
                </p:cNvPicPr>
                <p:nvPr/>
              </p:nvPicPr>
              <p:blipFill>
                <a:blip r:embed="rId1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986516" y="3921865"/>
                  <a:ext cx="393415" cy="401375"/>
                </a:xfrm>
                <a:prstGeom prst="rect">
                  <a:avLst/>
                </a:prstGeom>
                <a:solidFill>
                  <a:schemeClr val="bg1"/>
                </a:solidFill>
              </p:spPr>
            </p:pic>
            <p:sp>
              <p:nvSpPr>
                <p:cNvPr id="110" name="TextBox 5024"/>
                <p:cNvSpPr txBox="1">
                  <a:spLocks noChangeArrowheads="1"/>
                </p:cNvSpPr>
                <p:nvPr/>
              </p:nvSpPr>
              <p:spPr bwMode="auto">
                <a:xfrm>
                  <a:off x="8705009" y="3589187"/>
                  <a:ext cx="956434" cy="4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1921" rIns="0" bIns="61921">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defTabSz="912813" eaLnBrk="0" fontAlgn="base" hangingPunct="0">
                    <a:spcBef>
                      <a:spcPct val="0"/>
                    </a:spcBef>
                    <a:spcAft>
                      <a:spcPct val="0"/>
                    </a:spcAft>
                    <a:defRPr>
                      <a:solidFill>
                        <a:schemeClr val="tx1"/>
                      </a:solidFill>
                      <a:latin typeface="Calibri" charset="0"/>
                      <a:ea typeface="宋体" charset="-122"/>
                    </a:defRPr>
                  </a:lvl6pPr>
                  <a:lvl7pPr marL="2971800" indent="-228600" defTabSz="912813" eaLnBrk="0" fontAlgn="base" hangingPunct="0">
                    <a:spcBef>
                      <a:spcPct val="0"/>
                    </a:spcBef>
                    <a:spcAft>
                      <a:spcPct val="0"/>
                    </a:spcAft>
                    <a:defRPr>
                      <a:solidFill>
                        <a:schemeClr val="tx1"/>
                      </a:solidFill>
                      <a:latin typeface="Calibri" charset="0"/>
                      <a:ea typeface="宋体" charset="-122"/>
                    </a:defRPr>
                  </a:lvl7pPr>
                  <a:lvl8pPr marL="3429000" indent="-228600" defTabSz="912813" eaLnBrk="0" fontAlgn="base" hangingPunct="0">
                    <a:spcBef>
                      <a:spcPct val="0"/>
                    </a:spcBef>
                    <a:spcAft>
                      <a:spcPct val="0"/>
                    </a:spcAft>
                    <a:defRPr>
                      <a:solidFill>
                        <a:schemeClr val="tx1"/>
                      </a:solidFill>
                      <a:latin typeface="Calibri" charset="0"/>
                      <a:ea typeface="宋体" charset="-122"/>
                    </a:defRPr>
                  </a:lvl8pPr>
                  <a:lvl9pPr marL="3886200" indent="-228600" defTabSz="912813" eaLnBrk="0" fontAlgn="base" hangingPunct="0">
                    <a:spcBef>
                      <a:spcPct val="0"/>
                    </a:spcBef>
                    <a:spcAft>
                      <a:spcPct val="0"/>
                    </a:spcAft>
                    <a:defRPr>
                      <a:solidFill>
                        <a:schemeClr val="tx1"/>
                      </a:solidFill>
                      <a:latin typeface="Calibri" charset="0"/>
                      <a:ea typeface="宋体" charset="-122"/>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135" b="1" i="0" u="none" strike="noStrike" kern="1200" cap="none" spc="0" normalizeH="0" baseline="0" noProof="0" dirty="0">
                      <a:ln>
                        <a:noFill/>
                      </a:ln>
                      <a:solidFill>
                        <a:prstClr val="black"/>
                      </a:solidFill>
                      <a:effectLst/>
                      <a:uLnTx/>
                      <a:uFillTx/>
                      <a:latin typeface=""/>
                      <a:ea typeface="微软雅黑" panose="020B0503020204020204" pitchFamily="34" charset="-122"/>
                      <a:cs typeface="+mn-cs"/>
                      <a:sym typeface=""/>
                    </a:rPr>
                    <a:t>SDN</a:t>
                  </a:r>
                </a:p>
              </p:txBody>
            </p:sp>
            <p:sp>
              <p:nvSpPr>
                <p:cNvPr id="111" name="圆角矩形 96"/>
                <p:cNvSpPr/>
                <p:nvPr/>
              </p:nvSpPr>
              <p:spPr>
                <a:xfrm>
                  <a:off x="8578412" y="3558615"/>
                  <a:ext cx="1209462" cy="1071991"/>
                </a:xfrm>
                <a:prstGeom prst="roundRect">
                  <a:avLst/>
                </a:prstGeom>
                <a:noFill/>
                <a:ln w="9525"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813" b="1" i="0" u="none" strike="noStrike" kern="1200" cap="none" spc="0" normalizeH="0" baseline="0" noProof="0" dirty="0">
                    <a:ln>
                      <a:noFill/>
                    </a:ln>
                    <a:solidFill>
                      <a:prstClr val="black"/>
                    </a:solidFill>
                    <a:effectLst/>
                    <a:uLnTx/>
                    <a:uFillTx/>
                    <a:latin typeface=""/>
                    <a:ea typeface="微软雅黑" pitchFamily="34" charset="-122"/>
                    <a:cs typeface="+mn-cs"/>
                    <a:sym typeface=""/>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813" b="1" i="0" u="none" strike="noStrike" kern="1200" cap="none" spc="0" normalizeH="0" baseline="0" noProof="0" dirty="0">
                    <a:ln>
                      <a:noFill/>
                    </a:ln>
                    <a:solidFill>
                      <a:prstClr val="black"/>
                    </a:solidFill>
                    <a:effectLst/>
                    <a:uLnTx/>
                    <a:uFillTx/>
                    <a:latin typeface=""/>
                    <a:ea typeface="微软雅黑" pitchFamily="34" charset="-122"/>
                    <a:cs typeface="+mn-cs"/>
                    <a:sym typeface=""/>
                  </a:endParaRPr>
                </a:p>
              </p:txBody>
            </p:sp>
          </p:grpSp>
          <p:grpSp>
            <p:nvGrpSpPr>
              <p:cNvPr id="105" name="组合 31"/>
              <p:cNvGrpSpPr>
                <a:grpSpLocks/>
              </p:cNvGrpSpPr>
              <p:nvPr/>
            </p:nvGrpSpPr>
            <p:grpSpPr bwMode="auto">
              <a:xfrm>
                <a:off x="4661468" y="3053105"/>
                <a:ext cx="1149350" cy="1019174"/>
                <a:chOff x="9891045" y="3558615"/>
                <a:chExt cx="1207794" cy="1071991"/>
              </a:xfrm>
            </p:grpSpPr>
            <p:pic>
              <p:nvPicPr>
                <p:cNvPr id="106" name="图片 105"/>
                <p:cNvPicPr>
                  <a:picLocks noChangeAspect="1"/>
                </p:cNvPicPr>
                <p:nvPr/>
              </p:nvPicPr>
              <p:blipFill>
                <a:blip r:embed="rId15"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0298407" y="3901700"/>
                  <a:ext cx="392205" cy="441705"/>
                </a:xfrm>
                <a:prstGeom prst="rect">
                  <a:avLst/>
                </a:prstGeom>
                <a:solidFill>
                  <a:schemeClr val="bg1"/>
                </a:solidFill>
              </p:spPr>
            </p:pic>
            <p:sp>
              <p:nvSpPr>
                <p:cNvPr id="107" name="TextBox 5024"/>
                <p:cNvSpPr txBox="1">
                  <a:spLocks noChangeArrowheads="1"/>
                </p:cNvSpPr>
                <p:nvPr/>
              </p:nvSpPr>
              <p:spPr bwMode="auto">
                <a:xfrm>
                  <a:off x="10016291" y="3589187"/>
                  <a:ext cx="956433" cy="4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1921" rIns="0" bIns="61921">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defTabSz="912813" eaLnBrk="0" fontAlgn="base" hangingPunct="0">
                    <a:spcBef>
                      <a:spcPct val="0"/>
                    </a:spcBef>
                    <a:spcAft>
                      <a:spcPct val="0"/>
                    </a:spcAft>
                    <a:defRPr>
                      <a:solidFill>
                        <a:schemeClr val="tx1"/>
                      </a:solidFill>
                      <a:latin typeface="Calibri" charset="0"/>
                      <a:ea typeface="宋体" charset="-122"/>
                    </a:defRPr>
                  </a:lvl6pPr>
                  <a:lvl7pPr marL="2971800" indent="-228600" defTabSz="912813" eaLnBrk="0" fontAlgn="base" hangingPunct="0">
                    <a:spcBef>
                      <a:spcPct val="0"/>
                    </a:spcBef>
                    <a:spcAft>
                      <a:spcPct val="0"/>
                    </a:spcAft>
                    <a:defRPr>
                      <a:solidFill>
                        <a:schemeClr val="tx1"/>
                      </a:solidFill>
                      <a:latin typeface="Calibri" charset="0"/>
                      <a:ea typeface="宋体" charset="-122"/>
                    </a:defRPr>
                  </a:lvl7pPr>
                  <a:lvl8pPr marL="3429000" indent="-228600" defTabSz="912813" eaLnBrk="0" fontAlgn="base" hangingPunct="0">
                    <a:spcBef>
                      <a:spcPct val="0"/>
                    </a:spcBef>
                    <a:spcAft>
                      <a:spcPct val="0"/>
                    </a:spcAft>
                    <a:defRPr>
                      <a:solidFill>
                        <a:schemeClr val="tx1"/>
                      </a:solidFill>
                      <a:latin typeface="Calibri" charset="0"/>
                      <a:ea typeface="宋体" charset="-122"/>
                    </a:defRPr>
                  </a:lvl8pPr>
                  <a:lvl9pPr marL="3886200" indent="-228600" defTabSz="912813" eaLnBrk="0" fontAlgn="base" hangingPunct="0">
                    <a:spcBef>
                      <a:spcPct val="0"/>
                    </a:spcBef>
                    <a:spcAft>
                      <a:spcPct val="0"/>
                    </a:spcAft>
                    <a:defRPr>
                      <a:solidFill>
                        <a:schemeClr val="tx1"/>
                      </a:solidFill>
                      <a:latin typeface="Calibri" charset="0"/>
                      <a:ea typeface="宋体" charset="-122"/>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35" b="1"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rPr>
                    <a:t>安全虚拟化</a:t>
                  </a:r>
                  <a:endParaRPr kumimoji="0" lang="en-US" altLang="zh-CN" sz="135" b="1" i="0" u="none" strike="noStrike" kern="1200" cap="none" spc="0" normalizeH="0" baseline="0" noProof="0">
                    <a:ln>
                      <a:noFill/>
                    </a:ln>
                    <a:solidFill>
                      <a:prstClr val="black"/>
                    </a:solidFill>
                    <a:effectLst/>
                    <a:uLnTx/>
                    <a:uFillTx/>
                    <a:latin typeface=""/>
                    <a:ea typeface="微软雅黑" panose="020B0503020204020204" pitchFamily="34" charset="-122"/>
                    <a:cs typeface="+mn-cs"/>
                    <a:sym typeface=""/>
                  </a:endParaRPr>
                </a:p>
              </p:txBody>
            </p:sp>
            <p:sp>
              <p:nvSpPr>
                <p:cNvPr id="108" name="圆角矩形 96"/>
                <p:cNvSpPr/>
                <p:nvPr/>
              </p:nvSpPr>
              <p:spPr>
                <a:xfrm>
                  <a:off x="9891045" y="3558615"/>
                  <a:ext cx="1207794" cy="1071991"/>
                </a:xfrm>
                <a:prstGeom prst="roundRect">
                  <a:avLst/>
                </a:prstGeom>
                <a:noFill/>
                <a:ln w="9525"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813" b="1" i="0" u="none" strike="noStrike" kern="1200" cap="none" spc="0" normalizeH="0" baseline="0" noProof="0" dirty="0">
                    <a:ln>
                      <a:noFill/>
                    </a:ln>
                    <a:solidFill>
                      <a:prstClr val="black"/>
                    </a:solidFill>
                    <a:effectLst/>
                    <a:uLnTx/>
                    <a:uFillTx/>
                    <a:latin typeface=""/>
                    <a:ea typeface="微软雅黑" pitchFamily="34" charset="-122"/>
                    <a:cs typeface="+mn-cs"/>
                    <a:sym typeface=""/>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altLang="zh-CN" sz="813" b="1" i="0" u="none" strike="noStrike" kern="1200" cap="none" spc="0" normalizeH="0" baseline="0" noProof="0" dirty="0">
                    <a:ln>
                      <a:noFill/>
                    </a:ln>
                    <a:solidFill>
                      <a:prstClr val="black"/>
                    </a:solidFill>
                    <a:effectLst/>
                    <a:uLnTx/>
                    <a:uFillTx/>
                    <a:latin typeface=""/>
                    <a:ea typeface="微软雅黑" pitchFamily="34" charset="-122"/>
                    <a:cs typeface="+mn-cs"/>
                    <a:sym typeface=""/>
                  </a:endParaRPr>
                </a:p>
              </p:txBody>
            </p:sp>
          </p:grpSp>
        </p:grpSp>
        <p:sp>
          <p:nvSpPr>
            <p:cNvPr id="99" name="文本框 98"/>
            <p:cNvSpPr txBox="1"/>
            <p:nvPr/>
          </p:nvSpPr>
          <p:spPr>
            <a:xfrm>
              <a:off x="9328589" y="5557707"/>
              <a:ext cx="1915461" cy="2769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Cloud Native Architecture</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100" name="文本框 99">
              <a:extLst>
                <a:ext uri="{FF2B5EF4-FFF2-40B4-BE49-F238E27FC236}">
                  <a16:creationId xmlns:a16="http://schemas.microsoft.com/office/drawing/2014/main" id="{81F19C5C-3038-E54C-A7A4-315EA20C5DB6}"/>
                </a:ext>
              </a:extLst>
            </p:cNvPr>
            <p:cNvSpPr txBox="1"/>
            <p:nvPr/>
          </p:nvSpPr>
          <p:spPr>
            <a:xfrm>
              <a:off x="229089" y="5021916"/>
              <a:ext cx="1061509" cy="769441"/>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IT</a:t>
              </a:r>
              <a:r>
                <a:rPr kumimoji="1" lang="zh-CN" altLang="en-US"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 </a:t>
              </a:r>
              <a:r>
                <a:rPr kumimoji="1" lang="en-US" altLang="zh-CN"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3.0</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en-US" altLang="zh-CN" sz="16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200" dirty="0">
                  <a:solidFill>
                    <a:prstClr val="white"/>
                  </a:solidFill>
                  <a:latin typeface=""/>
                  <a:ea typeface="微软雅黑" panose="020B0503020204020204" pitchFamily="34" charset="-122"/>
                  <a:sym typeface=""/>
                </a:rPr>
                <a:t>Cloud Native</a:t>
              </a:r>
              <a:endParaRPr kumimoji="1" lang="zh-CN" altLang="en-US" sz="12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grpSp>
      <p:cxnSp>
        <p:nvCxnSpPr>
          <p:cNvPr id="145" name="Straight Connector 2"/>
          <p:cNvCxnSpPr/>
          <p:nvPr/>
        </p:nvCxnSpPr>
        <p:spPr>
          <a:xfrm>
            <a:off x="8952089" y="1661273"/>
            <a:ext cx="25192" cy="3885305"/>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2"/>
          <p:cNvCxnSpPr/>
          <p:nvPr/>
        </p:nvCxnSpPr>
        <p:spPr>
          <a:xfrm>
            <a:off x="6646107" y="1651635"/>
            <a:ext cx="6964" cy="386823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2"/>
          <p:cNvCxnSpPr/>
          <p:nvPr/>
        </p:nvCxnSpPr>
        <p:spPr>
          <a:xfrm flipH="1">
            <a:off x="3956425" y="1651635"/>
            <a:ext cx="33878" cy="3894943"/>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9" name="标题 1"/>
          <p:cNvSpPr txBox="1">
            <a:spLocks/>
          </p:cNvSpPr>
          <p:nvPr/>
        </p:nvSpPr>
        <p:spPr>
          <a:xfrm>
            <a:off x="342230" y="267341"/>
            <a:ext cx="5194051" cy="430887"/>
          </a:xfrm>
          <a:prstGeom prst="rect">
            <a:avLst/>
          </a:prstGeom>
          <a:noFill/>
        </p:spPr>
        <p:txBody>
          <a:bodyPr wrap="none" rtlCol="0">
            <a:spAutoFit/>
          </a:bodyPr>
          <a:lstStyle>
            <a:defPPr>
              <a:defRPr lang="zh-CN"/>
            </a:defPPr>
            <a:lvl1pPr>
              <a:defRPr kumimoji="1" sz="2200" b="1">
                <a:latin typeface="Arial" panose="020B0604020202020204" pitchFamily="34" charset="0"/>
                <a:ea typeface="Microsoft YaHei"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200" b="1" i="0" u="none" strike="noStrike" kern="120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cs"/>
              </a:rPr>
              <a:t>Enterprise IT Infrastructure Evolution</a:t>
            </a:r>
            <a:endParaRPr kumimoji="1" lang="zh-CN" altLang="en-US" sz="2200" b="1" i="0" u="none" strike="noStrike" kern="120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cs"/>
            </a:endParaRPr>
          </a:p>
        </p:txBody>
      </p:sp>
      <p:sp>
        <p:nvSpPr>
          <p:cNvPr id="148" name="文本框 147"/>
          <p:cNvSpPr txBox="1"/>
          <p:nvPr/>
        </p:nvSpPr>
        <p:spPr>
          <a:xfrm>
            <a:off x="1022926" y="698228"/>
            <a:ext cx="9782050" cy="418128"/>
          </a:xfrm>
          <a:prstGeom prst="rect">
            <a:avLst/>
          </a:prstGeom>
          <a:noFill/>
        </p:spPr>
        <p:txBody>
          <a:bodyPr wrap="square" rtlCol="0" anchor="t">
            <a:spAutoFit/>
          </a:bodyPr>
          <a:lstStyle/>
          <a:p>
            <a:pPr marL="0" marR="0" lvl="0" indent="11113" algn="ctr"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Enterprise IT 1.0, IT 2.0 to IT 3.0 Era- Cloud Native Era</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0" name="文本框 1">
            <a:extLst>
              <a:ext uri="{FF2B5EF4-FFF2-40B4-BE49-F238E27FC236}">
                <a16:creationId xmlns:a16="http://schemas.microsoft.com/office/drawing/2014/main" id="{950CDC88-6B1C-6543-B4D2-22BC0DCBAC99}"/>
              </a:ext>
            </a:extLst>
          </p:cNvPr>
          <p:cNvSpPr txBox="1"/>
          <p:nvPr/>
        </p:nvSpPr>
        <p:spPr>
          <a:xfrm>
            <a:off x="4329702" y="5654056"/>
            <a:ext cx="2056973" cy="307777"/>
          </a:xfrm>
          <a:prstGeom prst="rect">
            <a:avLst/>
          </a:prstGeom>
          <a:solidFill>
            <a:schemeClr val="accent5">
              <a:lumMod val="75000"/>
            </a:schemeClr>
          </a:solid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Application Architecture</a:t>
            </a:r>
            <a:endParaRPr kumimoji="1" lang="zh-CN" altLang="en-US" sz="14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151" name="文本框 1">
            <a:extLst>
              <a:ext uri="{FF2B5EF4-FFF2-40B4-BE49-F238E27FC236}">
                <a16:creationId xmlns:a16="http://schemas.microsoft.com/office/drawing/2014/main" id="{87057343-6B98-E146-9BDA-D4978AE3DB54}"/>
              </a:ext>
            </a:extLst>
          </p:cNvPr>
          <p:cNvSpPr txBox="1"/>
          <p:nvPr/>
        </p:nvSpPr>
        <p:spPr>
          <a:xfrm>
            <a:off x="6803568" y="5663995"/>
            <a:ext cx="1369286" cy="307777"/>
          </a:xfrm>
          <a:prstGeom prst="rect">
            <a:avLst/>
          </a:prstGeom>
          <a:solidFill>
            <a:schemeClr val="accent5">
              <a:lumMod val="75000"/>
            </a:schemeClr>
          </a:solid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Delivery Model</a:t>
            </a:r>
            <a:endParaRPr kumimoji="1" lang="zh-CN" altLang="en-US" sz="14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
        <p:nvSpPr>
          <p:cNvPr id="152" name="文本框 1">
            <a:extLst>
              <a:ext uri="{FF2B5EF4-FFF2-40B4-BE49-F238E27FC236}">
                <a16:creationId xmlns:a16="http://schemas.microsoft.com/office/drawing/2014/main" id="{DBB34A8E-CBE8-9D47-9082-265573FB128B}"/>
              </a:ext>
            </a:extLst>
          </p:cNvPr>
          <p:cNvSpPr txBox="1"/>
          <p:nvPr/>
        </p:nvSpPr>
        <p:spPr>
          <a:xfrm>
            <a:off x="9292218" y="5652747"/>
            <a:ext cx="2233047" cy="307777"/>
          </a:xfrm>
          <a:prstGeom prst="rect">
            <a:avLst/>
          </a:prstGeom>
          <a:solidFill>
            <a:schemeClr val="accent5">
              <a:lumMod val="75000"/>
            </a:schemeClr>
          </a:solid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rPr>
              <a:t>Infrastructure Architecture</a:t>
            </a:r>
            <a:endParaRPr kumimoji="1" lang="zh-CN" altLang="en-US" sz="1400" b="0" i="0" u="none" strike="noStrike" kern="1200" cap="none" spc="0" normalizeH="0" baseline="0" noProof="0" dirty="0">
              <a:ln>
                <a:noFill/>
              </a:ln>
              <a:solidFill>
                <a:prstClr val="white"/>
              </a:solidFill>
              <a:effectLst/>
              <a:uLnTx/>
              <a:uFillTx/>
              <a:latin typeface=""/>
              <a:ea typeface="微软雅黑" panose="020B0503020204020204" pitchFamily="34" charset="-122"/>
              <a:cs typeface="+mn-cs"/>
              <a:sym typeface=""/>
            </a:endParaRPr>
          </a:p>
        </p:txBody>
      </p:sp>
    </p:spTree>
    <p:extLst>
      <p:ext uri="{BB962C8B-B14F-4D97-AF65-F5344CB8AC3E}">
        <p14:creationId xmlns:p14="http://schemas.microsoft.com/office/powerpoint/2010/main" val="1422427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29462" y="3428999"/>
            <a:ext cx="8662539"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8" name="Oval 4"/>
          <p:cNvSpPr>
            <a:spLocks noChangeArrowheads="1"/>
          </p:cNvSpPr>
          <p:nvPr/>
        </p:nvSpPr>
        <p:spPr bwMode="gray">
          <a:xfrm>
            <a:off x="-1362179" y="-70824"/>
            <a:ext cx="6999645" cy="6999645"/>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9" name="Oval 4"/>
          <p:cNvSpPr>
            <a:spLocks noChangeArrowheads="1"/>
          </p:cNvSpPr>
          <p:nvPr/>
        </p:nvSpPr>
        <p:spPr bwMode="gray">
          <a:xfrm>
            <a:off x="-112048" y="1224516"/>
            <a:ext cx="4408969" cy="4408969"/>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0" name="Oval 4"/>
          <p:cNvSpPr>
            <a:spLocks noChangeArrowheads="1"/>
          </p:cNvSpPr>
          <p:nvPr/>
        </p:nvSpPr>
        <p:spPr bwMode="gray">
          <a:xfrm>
            <a:off x="647867" y="2093188"/>
            <a:ext cx="2878529" cy="2878529"/>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6" name="Oval 14"/>
          <p:cNvSpPr>
            <a:spLocks noChangeArrowheads="1"/>
          </p:cNvSpPr>
          <p:nvPr/>
        </p:nvSpPr>
        <p:spPr bwMode="auto">
          <a:xfrm>
            <a:off x="4376761" y="3366037"/>
            <a:ext cx="125922" cy="138514"/>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0" name="Oval 15"/>
          <p:cNvSpPr>
            <a:spLocks noChangeArrowheads="1"/>
          </p:cNvSpPr>
          <p:nvPr/>
        </p:nvSpPr>
        <p:spPr bwMode="auto">
          <a:xfrm>
            <a:off x="6887597" y="3334929"/>
            <a:ext cx="179888" cy="179888"/>
          </a:xfrm>
          <a:prstGeom prst="ellipse">
            <a:avLst/>
          </a:prstGeom>
          <a:solidFill>
            <a:srgbClr val="0070C0"/>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1" name="矩形 30"/>
          <p:cNvSpPr/>
          <p:nvPr/>
        </p:nvSpPr>
        <p:spPr>
          <a:xfrm>
            <a:off x="3890080" y="2461988"/>
            <a:ext cx="1967343" cy="561041"/>
          </a:xfrm>
          <a:prstGeom prst="rect">
            <a:avLst/>
          </a:prstGeom>
        </p:spPr>
        <p:txBody>
          <a:bodyPr wrap="square">
            <a:noAutofit/>
          </a:bodyPr>
          <a:lstStyle/>
          <a:p>
            <a:pPr fontAlgn="ctr">
              <a:spcBef>
                <a:spcPct val="0"/>
              </a:spcBef>
            </a:pPr>
            <a:r>
              <a:rPr lang="en-US" sz="2000" dirty="0">
                <a:solidFill>
                  <a:schemeClr val="accent2"/>
                </a:solidFill>
                <a:latin typeface="Arial" panose="020B0604020202020204" pitchFamily="34" charset="0"/>
              </a:rPr>
              <a:t>Opportunities and Challenges</a:t>
            </a:r>
          </a:p>
        </p:txBody>
      </p:sp>
      <p:sp>
        <p:nvSpPr>
          <p:cNvPr id="21" name="Oval 14"/>
          <p:cNvSpPr>
            <a:spLocks noChangeArrowheads="1"/>
          </p:cNvSpPr>
          <p:nvPr/>
        </p:nvSpPr>
        <p:spPr bwMode="auto">
          <a:xfrm>
            <a:off x="9654893" y="3366037"/>
            <a:ext cx="125922" cy="125922"/>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27" name="矩形 26"/>
          <p:cNvSpPr/>
          <p:nvPr/>
        </p:nvSpPr>
        <p:spPr>
          <a:xfrm>
            <a:off x="944169" y="3070904"/>
            <a:ext cx="2420557" cy="981492"/>
          </a:xfrm>
          <a:prstGeom prst="rect">
            <a:avLst/>
          </a:prstGeom>
        </p:spPr>
        <p:txBody>
          <a:bodyPr wrap="square">
            <a:noAutofit/>
          </a:bodyPr>
          <a:lstStyle/>
          <a:p>
            <a:pPr algn="ctr" fontAlgn="ctr">
              <a:spcBef>
                <a:spcPct val="0"/>
              </a:spcBef>
            </a:pPr>
            <a:r>
              <a:rPr lang="en-US" altLang="zh-CN" sz="2000" b="1" dirty="0">
                <a:solidFill>
                  <a:schemeClr val="bg2"/>
                </a:solidFill>
                <a:latin typeface="Arial" panose="020B0604020202020204" pitchFamily="34" charset="0"/>
                <a:ea typeface="微软雅黑" pitchFamily="34" charset="-122"/>
                <a:cs typeface="Arial" pitchFamily="34" charset="0"/>
              </a:rPr>
              <a:t>DaoCloud Rack solutions</a:t>
            </a:r>
          </a:p>
        </p:txBody>
      </p:sp>
      <p:sp>
        <p:nvSpPr>
          <p:cNvPr id="35" name="矩形 34"/>
          <p:cNvSpPr/>
          <p:nvPr/>
        </p:nvSpPr>
        <p:spPr>
          <a:xfrm>
            <a:off x="847850" y="3787096"/>
            <a:ext cx="2420557" cy="399954"/>
          </a:xfrm>
          <a:prstGeom prst="rect">
            <a:avLst/>
          </a:prstGeom>
        </p:spPr>
        <p:txBody>
          <a:bodyPr wrap="square">
            <a:noAutofit/>
          </a:bodyPr>
          <a:lstStyle/>
          <a:p>
            <a:pPr algn="ctr" fontAlgn="ctr">
              <a:spcBef>
                <a:spcPct val="0"/>
              </a:spcBef>
            </a:pPr>
            <a:endParaRPr lang="en-US" sz="1999">
              <a:solidFill>
                <a:schemeClr val="bg2"/>
              </a:solidFill>
              <a:latin typeface="Arial" panose="020B0604020202020204" pitchFamily="34" charset="0"/>
            </a:endParaRPr>
          </a:p>
        </p:txBody>
      </p:sp>
      <p:sp>
        <p:nvSpPr>
          <p:cNvPr id="29" name="矩形 30">
            <a:extLst>
              <a:ext uri="{FF2B5EF4-FFF2-40B4-BE49-F238E27FC236}">
                <a16:creationId xmlns:a16="http://schemas.microsoft.com/office/drawing/2014/main" id="{7C260B0D-2325-420B-B304-40D06C87A4F3}"/>
              </a:ext>
            </a:extLst>
          </p:cNvPr>
          <p:cNvSpPr/>
          <p:nvPr/>
        </p:nvSpPr>
        <p:spPr>
          <a:xfrm>
            <a:off x="6027214" y="4528274"/>
            <a:ext cx="2704966" cy="1483905"/>
          </a:xfrm>
          <a:prstGeom prst="rect">
            <a:avLst/>
          </a:prstGeom>
        </p:spPr>
        <p:txBody>
          <a:bodyPr wrap="square">
            <a:noAutofit/>
          </a:bodyPr>
          <a:lstStyle/>
          <a:p>
            <a:pPr indent="-342900" fontAlgn="ctr">
              <a:spcBef>
                <a:spcPct val="0"/>
              </a:spcBef>
              <a:buFont typeface="Arial" panose="020B0604020202020204" pitchFamily="34" charset="0"/>
              <a:buChar char="•"/>
            </a:pPr>
            <a:r>
              <a:rPr lang="en-US" sz="1400" dirty="0">
                <a:solidFill>
                  <a:schemeClr val="tx2"/>
                </a:solidFill>
                <a:latin typeface="Arial" panose="020B0604020202020204" pitchFamily="34" charset="0"/>
              </a:rPr>
              <a:t>The rack solution</a:t>
            </a:r>
          </a:p>
          <a:p>
            <a:pPr indent="-342900" fontAlgn="ctr">
              <a:spcBef>
                <a:spcPct val="0"/>
              </a:spcBef>
              <a:buFont typeface="Arial" panose="020B0604020202020204" pitchFamily="34" charset="0"/>
              <a:buChar char="•"/>
            </a:pPr>
            <a:r>
              <a:rPr lang="en-US" sz="1400" dirty="0">
                <a:solidFill>
                  <a:schemeClr val="tx2"/>
                </a:solidFill>
                <a:latin typeface="Arial" panose="020B0604020202020204" pitchFamily="34" charset="0"/>
              </a:rPr>
              <a:t>What’s inside</a:t>
            </a:r>
          </a:p>
          <a:p>
            <a:pPr indent="-342900" fontAlgn="ctr">
              <a:spcBef>
                <a:spcPct val="0"/>
              </a:spcBef>
              <a:buFont typeface="Arial" panose="020B0604020202020204" pitchFamily="34" charset="0"/>
              <a:buChar char="•"/>
            </a:pPr>
            <a:r>
              <a:rPr lang="en-US" sz="1400" dirty="0">
                <a:solidFill>
                  <a:schemeClr val="tx2"/>
                </a:solidFill>
                <a:latin typeface="Arial" panose="020B0604020202020204" pitchFamily="34" charset="0"/>
              </a:rPr>
              <a:t>Application DR needs</a:t>
            </a:r>
          </a:p>
          <a:p>
            <a:pPr indent="-342900" fontAlgn="ctr">
              <a:spcBef>
                <a:spcPct val="0"/>
              </a:spcBef>
              <a:buFont typeface="Arial" panose="020B0604020202020204" pitchFamily="34" charset="0"/>
              <a:buChar char="•"/>
            </a:pPr>
            <a:r>
              <a:rPr lang="en-US" sz="1400" dirty="0">
                <a:solidFill>
                  <a:schemeClr val="tx2"/>
                </a:solidFill>
                <a:latin typeface="Arial" panose="020B0604020202020204" pitchFamily="34" charset="0"/>
              </a:rPr>
              <a:t>DR solution</a:t>
            </a:r>
          </a:p>
          <a:p>
            <a:pPr indent="-342900" fontAlgn="ctr">
              <a:spcBef>
                <a:spcPct val="0"/>
              </a:spcBef>
              <a:buFont typeface="Arial" panose="020B0604020202020204" pitchFamily="34" charset="0"/>
              <a:buChar char="•"/>
            </a:pPr>
            <a:r>
              <a:rPr lang="en-US" sz="1400" dirty="0">
                <a:solidFill>
                  <a:schemeClr val="tx2"/>
                </a:solidFill>
                <a:latin typeface="Arial" panose="020B0604020202020204" pitchFamily="34" charset="0"/>
              </a:rPr>
              <a:t>Multi-DC solution</a:t>
            </a:r>
          </a:p>
        </p:txBody>
      </p:sp>
      <p:sp>
        <p:nvSpPr>
          <p:cNvPr id="25" name="矩形 23">
            <a:extLst>
              <a:ext uri="{FF2B5EF4-FFF2-40B4-BE49-F238E27FC236}">
                <a16:creationId xmlns:a16="http://schemas.microsoft.com/office/drawing/2014/main" id="{8D73797F-AE4F-4E62-8344-EC02F1A792A4}"/>
              </a:ext>
            </a:extLst>
          </p:cNvPr>
          <p:cNvSpPr/>
          <p:nvPr/>
        </p:nvSpPr>
        <p:spPr>
          <a:xfrm>
            <a:off x="6077380" y="3707320"/>
            <a:ext cx="4034360" cy="1167665"/>
          </a:xfrm>
          <a:prstGeom prst="rect">
            <a:avLst/>
          </a:prstGeom>
        </p:spPr>
        <p:txBody>
          <a:bodyPr wrap="square">
            <a:noAutofit/>
          </a:bodyPr>
          <a:lstStyle/>
          <a:p>
            <a:pPr fontAlgn="ctr">
              <a:spcBef>
                <a:spcPct val="0"/>
              </a:spcBef>
            </a:pPr>
            <a:r>
              <a:rPr lang="en-US" altLang="zh-CN" sz="2000" b="1" dirty="0">
                <a:solidFill>
                  <a:srgbClr val="0070C0"/>
                </a:solidFill>
                <a:latin typeface="Arial" panose="020B0604020202020204" pitchFamily="34" charset="0"/>
              </a:rPr>
              <a:t>OceanStor-Digital X </a:t>
            </a:r>
          </a:p>
          <a:p>
            <a:pPr fontAlgn="ctr">
              <a:spcBef>
                <a:spcPct val="0"/>
              </a:spcBef>
            </a:pPr>
            <a:r>
              <a:rPr lang="en-US" altLang="zh-CN" sz="2000" b="1" dirty="0">
                <a:solidFill>
                  <a:srgbClr val="0070C0"/>
                </a:solidFill>
                <a:latin typeface="Arial" panose="020B0604020202020204" pitchFamily="34" charset="0"/>
              </a:rPr>
              <a:t>Rack Solution</a:t>
            </a:r>
          </a:p>
        </p:txBody>
      </p:sp>
      <p:sp>
        <p:nvSpPr>
          <p:cNvPr id="28" name="矩形 32">
            <a:extLst>
              <a:ext uri="{FF2B5EF4-FFF2-40B4-BE49-F238E27FC236}">
                <a16:creationId xmlns:a16="http://schemas.microsoft.com/office/drawing/2014/main" id="{D32AA2D6-6C09-4E2D-B6F7-D6A7FE722956}"/>
              </a:ext>
            </a:extLst>
          </p:cNvPr>
          <p:cNvSpPr/>
          <p:nvPr/>
        </p:nvSpPr>
        <p:spPr>
          <a:xfrm>
            <a:off x="9121928" y="1823320"/>
            <a:ext cx="2490952" cy="399861"/>
          </a:xfrm>
          <a:prstGeom prst="rect">
            <a:avLst/>
          </a:prstGeom>
        </p:spPr>
        <p:txBody>
          <a:bodyPr wrap="square">
            <a:noAutofit/>
          </a:bodyPr>
          <a:lstStyle/>
          <a:p>
            <a:pPr fontAlgn="ctr">
              <a:spcBef>
                <a:spcPct val="0"/>
              </a:spcBef>
            </a:pPr>
            <a:r>
              <a:rPr lang="en-US" altLang="zh-CN" sz="2000" dirty="0">
                <a:solidFill>
                  <a:schemeClr val="accent2"/>
                </a:solidFill>
                <a:latin typeface="Arial" panose="020B0604020202020204" pitchFamily="34" charset="0"/>
              </a:rPr>
              <a:t>OceanStor, DaoCloud Digital X, and the digital journey</a:t>
            </a:r>
          </a:p>
        </p:txBody>
      </p:sp>
    </p:spTree>
    <p:extLst>
      <p:ext uri="{BB962C8B-B14F-4D97-AF65-F5344CB8AC3E}">
        <p14:creationId xmlns:p14="http://schemas.microsoft.com/office/powerpoint/2010/main" val="910291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C44F1FF1-83F7-4944-9809-AD51652D543E}"/>
              </a:ext>
            </a:extLst>
          </p:cNvPr>
          <p:cNvGrpSpPr/>
          <p:nvPr/>
        </p:nvGrpSpPr>
        <p:grpSpPr>
          <a:xfrm>
            <a:off x="440653" y="4567259"/>
            <a:ext cx="6027638" cy="1660478"/>
            <a:chOff x="1858329" y="2628674"/>
            <a:chExt cx="6027638" cy="1660478"/>
          </a:xfrm>
        </p:grpSpPr>
        <p:sp>
          <p:nvSpPr>
            <p:cNvPr id="58" name="Parallelogram 57">
              <a:extLst>
                <a:ext uri="{FF2B5EF4-FFF2-40B4-BE49-F238E27FC236}">
                  <a16:creationId xmlns:a16="http://schemas.microsoft.com/office/drawing/2014/main" id="{D00CE104-3423-4E49-8D88-530D8B6EF225}"/>
                </a:ext>
              </a:extLst>
            </p:cNvPr>
            <p:cNvSpPr/>
            <p:nvPr/>
          </p:nvSpPr>
          <p:spPr>
            <a:xfrm>
              <a:off x="1858329" y="2628675"/>
              <a:ext cx="6027638" cy="704434"/>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0B7DC9B-D51A-44E0-879F-D55207EA103E}"/>
                </a:ext>
              </a:extLst>
            </p:cNvPr>
            <p:cNvSpPr/>
            <p:nvPr/>
          </p:nvSpPr>
          <p:spPr>
            <a:xfrm>
              <a:off x="1865154" y="3319579"/>
              <a:ext cx="5410516" cy="9695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EF864C89-DE15-43F2-89DB-6F0C2DEC276A}"/>
                </a:ext>
              </a:extLst>
            </p:cNvPr>
            <p:cNvSpPr/>
            <p:nvPr/>
          </p:nvSpPr>
          <p:spPr>
            <a:xfrm rot="16200000" flipV="1">
              <a:off x="6750445" y="3153630"/>
              <a:ext cx="1660477" cy="610565"/>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6E19ED48-2BA5-429F-9FD3-F85B15F8C842}"/>
              </a:ext>
            </a:extLst>
          </p:cNvPr>
          <p:cNvGrpSpPr/>
          <p:nvPr/>
        </p:nvGrpSpPr>
        <p:grpSpPr>
          <a:xfrm>
            <a:off x="450082" y="3936870"/>
            <a:ext cx="6027638" cy="1133811"/>
            <a:chOff x="1858329" y="2628675"/>
            <a:chExt cx="6027638" cy="1133811"/>
          </a:xfrm>
        </p:grpSpPr>
        <p:sp>
          <p:nvSpPr>
            <p:cNvPr id="47" name="Parallelogram 46">
              <a:extLst>
                <a:ext uri="{FF2B5EF4-FFF2-40B4-BE49-F238E27FC236}">
                  <a16:creationId xmlns:a16="http://schemas.microsoft.com/office/drawing/2014/main" id="{DA0C5604-FEB2-4615-B680-B58DEE2D38F1}"/>
                </a:ext>
              </a:extLst>
            </p:cNvPr>
            <p:cNvSpPr/>
            <p:nvPr/>
          </p:nvSpPr>
          <p:spPr>
            <a:xfrm>
              <a:off x="1858329" y="2628675"/>
              <a:ext cx="6027638" cy="704434"/>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1618471-DD4C-410E-AD3A-A4769DB491F9}"/>
                </a:ext>
              </a:extLst>
            </p:cNvPr>
            <p:cNvSpPr/>
            <p:nvPr/>
          </p:nvSpPr>
          <p:spPr>
            <a:xfrm>
              <a:off x="1865154" y="3319580"/>
              <a:ext cx="5410516" cy="4429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Parallelogram 48">
              <a:extLst>
                <a:ext uri="{FF2B5EF4-FFF2-40B4-BE49-F238E27FC236}">
                  <a16:creationId xmlns:a16="http://schemas.microsoft.com/office/drawing/2014/main" id="{C157D9CD-D37B-4F95-9C7A-9A38333C7AA3}"/>
                </a:ext>
              </a:extLst>
            </p:cNvPr>
            <p:cNvSpPr/>
            <p:nvPr/>
          </p:nvSpPr>
          <p:spPr>
            <a:xfrm rot="16200000" flipV="1">
              <a:off x="7013779" y="2890298"/>
              <a:ext cx="1133811" cy="610565"/>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A248702C-25DC-4188-BA23-E22E5F2CC798}"/>
              </a:ext>
            </a:extLst>
          </p:cNvPr>
          <p:cNvSpPr>
            <a:spLocks noGrp="1"/>
          </p:cNvSpPr>
          <p:nvPr>
            <p:ph type="sldNum" sz="quarter" idx="12"/>
          </p:nvPr>
        </p:nvSpPr>
        <p:spPr/>
        <p:txBody>
          <a:bodyPr/>
          <a:lstStyle/>
          <a:p>
            <a:fld id="{3B917CB5-27BD-4ECA-9D86-80D4B900A204}" type="slidenum">
              <a:rPr lang="en-US" smtClean="0"/>
              <a:t>13</a:t>
            </a:fld>
            <a:endParaRPr lang="en-US"/>
          </a:p>
        </p:txBody>
      </p:sp>
      <p:pic>
        <p:nvPicPr>
          <p:cNvPr id="6" name="构架2(2).ai" descr="构架2(2).ai">
            <a:extLst>
              <a:ext uri="{FF2B5EF4-FFF2-40B4-BE49-F238E27FC236}">
                <a16:creationId xmlns:a16="http://schemas.microsoft.com/office/drawing/2014/main" id="{5B8BA9D6-5AEC-41D1-8360-0D03F4573A7E}"/>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450082" y="585118"/>
            <a:ext cx="6044689" cy="3828522"/>
          </a:xfrm>
          <a:prstGeom prst="rect">
            <a:avLst/>
          </a:prstGeom>
          <a:ln w="12700">
            <a:miter lim="400000"/>
          </a:ln>
        </p:spPr>
      </p:pic>
      <p:sp>
        <p:nvSpPr>
          <p:cNvPr id="7" name="Cloud Mesh">
            <a:extLst>
              <a:ext uri="{FF2B5EF4-FFF2-40B4-BE49-F238E27FC236}">
                <a16:creationId xmlns:a16="http://schemas.microsoft.com/office/drawing/2014/main" id="{AB421D60-3CD5-428F-A0AC-9C43C4CBF584}"/>
              </a:ext>
            </a:extLst>
          </p:cNvPr>
          <p:cNvSpPr txBox="1"/>
          <p:nvPr/>
        </p:nvSpPr>
        <p:spPr>
          <a:xfrm>
            <a:off x="874063" y="1341494"/>
            <a:ext cx="2745727" cy="3051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lvl1pPr defTabSz="914400">
              <a:lnSpc>
                <a:spcPct val="80000"/>
              </a:lnSpc>
              <a:defRPr sz="2300" b="1">
                <a:solidFill>
                  <a:srgbClr val="212428"/>
                </a:solidFill>
              </a:defRPr>
            </a:lvl1pPr>
          </a:lstStyle>
          <a:p>
            <a:pPr defTabSz="457200" hangingPunct="0"/>
            <a:r>
              <a:rPr sz="1150" kern="0" dirty="0">
                <a:latin typeface="Helvetica"/>
                <a:sym typeface="Helvetica"/>
              </a:rPr>
              <a:t>Cloud Mesh</a:t>
            </a:r>
          </a:p>
        </p:txBody>
      </p:sp>
      <p:sp>
        <p:nvSpPr>
          <p:cNvPr id="9" name="Cloud Engine">
            <a:extLst>
              <a:ext uri="{FF2B5EF4-FFF2-40B4-BE49-F238E27FC236}">
                <a16:creationId xmlns:a16="http://schemas.microsoft.com/office/drawing/2014/main" id="{3D6A6FE0-3006-4EC1-AE46-F4CA7E741AC0}"/>
              </a:ext>
            </a:extLst>
          </p:cNvPr>
          <p:cNvSpPr txBox="1"/>
          <p:nvPr/>
        </p:nvSpPr>
        <p:spPr>
          <a:xfrm>
            <a:off x="871382" y="3486547"/>
            <a:ext cx="4481068" cy="23916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lnSpc>
                <a:spcPct val="80000"/>
              </a:lnSpc>
              <a:defRPr sz="2300" b="1">
                <a:solidFill>
                  <a:srgbClr val="212428"/>
                </a:solidFill>
              </a:defRPr>
            </a:lvl1pPr>
          </a:lstStyle>
          <a:p>
            <a:pPr defTabSz="457200" hangingPunct="0"/>
            <a:r>
              <a:rPr sz="1150" kern="0">
                <a:latin typeface="Helvetica"/>
                <a:sym typeface="Helvetica"/>
              </a:rPr>
              <a:t>Cloud Engine</a:t>
            </a:r>
          </a:p>
        </p:txBody>
      </p:sp>
      <p:sp>
        <p:nvSpPr>
          <p:cNvPr id="10" name="Cloud Infra">
            <a:extLst>
              <a:ext uri="{FF2B5EF4-FFF2-40B4-BE49-F238E27FC236}">
                <a16:creationId xmlns:a16="http://schemas.microsoft.com/office/drawing/2014/main" id="{93BAC93B-BA50-41A0-B306-8F9E22943D8D}"/>
              </a:ext>
            </a:extLst>
          </p:cNvPr>
          <p:cNvSpPr txBox="1"/>
          <p:nvPr/>
        </p:nvSpPr>
        <p:spPr>
          <a:xfrm>
            <a:off x="533052" y="3845184"/>
            <a:ext cx="1698244" cy="23916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lnSpc>
                <a:spcPct val="80000"/>
              </a:lnSpc>
              <a:defRPr sz="2300" b="1">
                <a:solidFill>
                  <a:srgbClr val="212428"/>
                </a:solidFill>
              </a:defRPr>
            </a:lvl1pPr>
          </a:lstStyle>
          <a:p>
            <a:pPr defTabSz="457200" hangingPunct="0"/>
            <a:r>
              <a:rPr sz="1150" kern="0" dirty="0">
                <a:latin typeface="Helvetica"/>
                <a:sym typeface="Helvetica"/>
              </a:rPr>
              <a:t>C</a:t>
            </a:r>
            <a:r>
              <a:rPr lang="en-US" sz="1150" kern="0" dirty="0">
                <a:latin typeface="Helvetica"/>
                <a:sym typeface="Helvetica"/>
              </a:rPr>
              <a:t>ompute</a:t>
            </a:r>
            <a:r>
              <a:rPr sz="1150" kern="0" dirty="0">
                <a:latin typeface="Helvetica"/>
                <a:sym typeface="Helvetica"/>
              </a:rPr>
              <a:t> Infra</a:t>
            </a:r>
          </a:p>
        </p:txBody>
      </p:sp>
      <p:sp>
        <p:nvSpPr>
          <p:cNvPr id="11" name="Customer">
            <a:extLst>
              <a:ext uri="{FF2B5EF4-FFF2-40B4-BE49-F238E27FC236}">
                <a16:creationId xmlns:a16="http://schemas.microsoft.com/office/drawing/2014/main" id="{23F8F8D0-79A4-4FEB-8347-0604C31F7956}"/>
              </a:ext>
            </a:extLst>
          </p:cNvPr>
          <p:cNvSpPr txBox="1"/>
          <p:nvPr/>
        </p:nvSpPr>
        <p:spPr>
          <a:xfrm>
            <a:off x="1775126" y="2387193"/>
            <a:ext cx="571627"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Customer</a:t>
            </a:r>
          </a:p>
        </p:txBody>
      </p:sp>
      <p:sp>
        <p:nvSpPr>
          <p:cNvPr id="12" name="Transaction">
            <a:extLst>
              <a:ext uri="{FF2B5EF4-FFF2-40B4-BE49-F238E27FC236}">
                <a16:creationId xmlns:a16="http://schemas.microsoft.com/office/drawing/2014/main" id="{2B964AC5-9DAC-4EAB-A57C-08D059CB644C}"/>
              </a:ext>
            </a:extLst>
          </p:cNvPr>
          <p:cNvSpPr txBox="1"/>
          <p:nvPr/>
        </p:nvSpPr>
        <p:spPr>
          <a:xfrm>
            <a:off x="1775126" y="2680934"/>
            <a:ext cx="675822"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Transaction</a:t>
            </a:r>
          </a:p>
        </p:txBody>
      </p:sp>
      <p:sp>
        <p:nvSpPr>
          <p:cNvPr id="13" name="Traffic">
            <a:extLst>
              <a:ext uri="{FF2B5EF4-FFF2-40B4-BE49-F238E27FC236}">
                <a16:creationId xmlns:a16="http://schemas.microsoft.com/office/drawing/2014/main" id="{B79E54C4-AD21-47B2-A96B-BB5ECF688010}"/>
              </a:ext>
            </a:extLst>
          </p:cNvPr>
          <p:cNvSpPr txBox="1"/>
          <p:nvPr/>
        </p:nvSpPr>
        <p:spPr>
          <a:xfrm>
            <a:off x="1775126" y="2972309"/>
            <a:ext cx="406518"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Traffic</a:t>
            </a:r>
          </a:p>
        </p:txBody>
      </p:sp>
      <p:sp>
        <p:nvSpPr>
          <p:cNvPr id="14" name="Basket">
            <a:extLst>
              <a:ext uri="{FF2B5EF4-FFF2-40B4-BE49-F238E27FC236}">
                <a16:creationId xmlns:a16="http://schemas.microsoft.com/office/drawing/2014/main" id="{5B930340-31BA-4F65-8C16-407FAD18B105}"/>
              </a:ext>
            </a:extLst>
          </p:cNvPr>
          <p:cNvSpPr txBox="1"/>
          <p:nvPr/>
        </p:nvSpPr>
        <p:spPr>
          <a:xfrm>
            <a:off x="3024487" y="2392494"/>
            <a:ext cx="430563"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Basket</a:t>
            </a:r>
          </a:p>
        </p:txBody>
      </p:sp>
      <p:sp>
        <p:nvSpPr>
          <p:cNvPr id="15" name="Product">
            <a:extLst>
              <a:ext uri="{FF2B5EF4-FFF2-40B4-BE49-F238E27FC236}">
                <a16:creationId xmlns:a16="http://schemas.microsoft.com/office/drawing/2014/main" id="{038E4DD6-3444-4BFE-B025-557F03DC4FE4}"/>
              </a:ext>
            </a:extLst>
          </p:cNvPr>
          <p:cNvSpPr txBox="1"/>
          <p:nvPr/>
        </p:nvSpPr>
        <p:spPr>
          <a:xfrm>
            <a:off x="3018187" y="2680934"/>
            <a:ext cx="480256"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Product</a:t>
            </a:r>
          </a:p>
        </p:txBody>
      </p:sp>
      <p:sp>
        <p:nvSpPr>
          <p:cNvPr id="16" name="Promotion">
            <a:extLst>
              <a:ext uri="{FF2B5EF4-FFF2-40B4-BE49-F238E27FC236}">
                <a16:creationId xmlns:a16="http://schemas.microsoft.com/office/drawing/2014/main" id="{1392CBC5-F8AC-48E3-A05F-B2F734E2C3C0}"/>
              </a:ext>
            </a:extLst>
          </p:cNvPr>
          <p:cNvSpPr txBox="1"/>
          <p:nvPr/>
        </p:nvSpPr>
        <p:spPr>
          <a:xfrm>
            <a:off x="4234207" y="2387193"/>
            <a:ext cx="638953" cy="22313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700" b="1">
                <a:solidFill>
                  <a:srgbClr val="FFFFFF"/>
                </a:solidFill>
              </a:defRPr>
            </a:lvl1pPr>
          </a:lstStyle>
          <a:p>
            <a:pPr hangingPunct="0"/>
            <a:r>
              <a:rPr sz="850" kern="0">
                <a:latin typeface="Helvetica"/>
                <a:sym typeface="Helvetica"/>
              </a:rPr>
              <a:t>Promotion</a:t>
            </a:r>
          </a:p>
        </p:txBody>
      </p:sp>
      <p:sp>
        <p:nvSpPr>
          <p:cNvPr id="17" name="Order">
            <a:extLst>
              <a:ext uri="{FF2B5EF4-FFF2-40B4-BE49-F238E27FC236}">
                <a16:creationId xmlns:a16="http://schemas.microsoft.com/office/drawing/2014/main" id="{6514C5F2-30F3-4D1F-86AD-2797BCED3EF6}"/>
              </a:ext>
            </a:extLst>
          </p:cNvPr>
          <p:cNvSpPr txBox="1"/>
          <p:nvPr/>
        </p:nvSpPr>
        <p:spPr>
          <a:xfrm>
            <a:off x="4234413" y="2676172"/>
            <a:ext cx="388885" cy="22313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700" b="1">
                <a:solidFill>
                  <a:srgbClr val="FFFFFF"/>
                </a:solidFill>
              </a:defRPr>
            </a:lvl1pPr>
          </a:lstStyle>
          <a:p>
            <a:pPr hangingPunct="0"/>
            <a:r>
              <a:rPr sz="850" kern="0">
                <a:latin typeface="Helvetica"/>
                <a:sym typeface="Helvetica"/>
              </a:rPr>
              <a:t>Order</a:t>
            </a:r>
          </a:p>
        </p:txBody>
      </p:sp>
      <p:pic>
        <p:nvPicPr>
          <p:cNvPr id="18" name="DaoCloud_400400_2.png" descr="DaoCloud_400400_2.png">
            <a:extLst>
              <a:ext uri="{FF2B5EF4-FFF2-40B4-BE49-F238E27FC236}">
                <a16:creationId xmlns:a16="http://schemas.microsoft.com/office/drawing/2014/main" id="{DA75DFF5-8136-422C-975A-62B112A105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6983" y="3964766"/>
            <a:ext cx="352785" cy="352785"/>
          </a:xfrm>
          <a:prstGeom prst="rect">
            <a:avLst/>
          </a:prstGeom>
          <a:ln w="12700">
            <a:miter lim="400000"/>
          </a:ln>
        </p:spPr>
      </p:pic>
      <p:sp>
        <p:nvSpPr>
          <p:cNvPr id="19" name="Bare Metal">
            <a:extLst>
              <a:ext uri="{FF2B5EF4-FFF2-40B4-BE49-F238E27FC236}">
                <a16:creationId xmlns:a16="http://schemas.microsoft.com/office/drawing/2014/main" id="{30DA6CD4-5744-416E-A581-C4D884A3BCDD}"/>
              </a:ext>
            </a:extLst>
          </p:cNvPr>
          <p:cNvSpPr txBox="1"/>
          <p:nvPr/>
        </p:nvSpPr>
        <p:spPr>
          <a:xfrm>
            <a:off x="2000061" y="4092685"/>
            <a:ext cx="1220265" cy="2641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100" b="1">
                <a:solidFill>
                  <a:srgbClr val="212428"/>
                </a:solidFill>
              </a:defRPr>
            </a:lvl1pPr>
          </a:lstStyle>
          <a:p>
            <a:pPr defTabSz="457200" hangingPunct="0"/>
            <a:r>
              <a:rPr sz="1050" kern="0" dirty="0">
                <a:latin typeface="Helvetica"/>
                <a:sym typeface="Helvetica"/>
              </a:rPr>
              <a:t>Bare Metal</a:t>
            </a:r>
          </a:p>
        </p:txBody>
      </p:sp>
      <p:sp>
        <p:nvSpPr>
          <p:cNvPr id="20" name="Virtualization">
            <a:extLst>
              <a:ext uri="{FF2B5EF4-FFF2-40B4-BE49-F238E27FC236}">
                <a16:creationId xmlns:a16="http://schemas.microsoft.com/office/drawing/2014/main" id="{3ED99B1C-7034-43CA-AFE7-5EBDD9EC0218}"/>
              </a:ext>
            </a:extLst>
          </p:cNvPr>
          <p:cNvSpPr txBox="1"/>
          <p:nvPr/>
        </p:nvSpPr>
        <p:spPr>
          <a:xfrm>
            <a:off x="3330968" y="4103093"/>
            <a:ext cx="1220265" cy="2641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100" b="1">
                <a:solidFill>
                  <a:srgbClr val="000000"/>
                </a:solidFill>
              </a:defRPr>
            </a:lvl1pPr>
          </a:lstStyle>
          <a:p>
            <a:pPr defTabSz="457200" hangingPunct="0"/>
            <a:r>
              <a:rPr sz="1050" kern="0" dirty="0">
                <a:latin typeface="Helvetica"/>
                <a:sym typeface="Helvetica"/>
              </a:rPr>
              <a:t>Virtualization</a:t>
            </a:r>
          </a:p>
        </p:txBody>
      </p:sp>
      <p:sp>
        <p:nvSpPr>
          <p:cNvPr id="29" name="Stock">
            <a:extLst>
              <a:ext uri="{FF2B5EF4-FFF2-40B4-BE49-F238E27FC236}">
                <a16:creationId xmlns:a16="http://schemas.microsoft.com/office/drawing/2014/main" id="{9A4951A8-090A-4213-952F-7729097A989D}"/>
              </a:ext>
            </a:extLst>
          </p:cNvPr>
          <p:cNvSpPr txBox="1"/>
          <p:nvPr/>
        </p:nvSpPr>
        <p:spPr>
          <a:xfrm>
            <a:off x="3030887" y="2972309"/>
            <a:ext cx="372855"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Stock</a:t>
            </a:r>
          </a:p>
        </p:txBody>
      </p:sp>
      <p:sp>
        <p:nvSpPr>
          <p:cNvPr id="30" name="Logistic">
            <a:extLst>
              <a:ext uri="{FF2B5EF4-FFF2-40B4-BE49-F238E27FC236}">
                <a16:creationId xmlns:a16="http://schemas.microsoft.com/office/drawing/2014/main" id="{28C87B9B-29B7-47F7-8EA6-4EEB1F5EDD2F}"/>
              </a:ext>
            </a:extLst>
          </p:cNvPr>
          <p:cNvSpPr txBox="1"/>
          <p:nvPr/>
        </p:nvSpPr>
        <p:spPr>
          <a:xfrm>
            <a:off x="4231763" y="2964401"/>
            <a:ext cx="513919" cy="22313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700" b="1">
                <a:solidFill>
                  <a:srgbClr val="FFFFFF"/>
                </a:solidFill>
              </a:defRPr>
            </a:lvl1pPr>
          </a:lstStyle>
          <a:p>
            <a:pPr hangingPunct="0"/>
            <a:r>
              <a:rPr sz="850" kern="0">
                <a:latin typeface="Helvetica"/>
                <a:sym typeface="Helvetica"/>
              </a:rPr>
              <a:t>Logistic</a:t>
            </a:r>
          </a:p>
        </p:txBody>
      </p:sp>
      <p:pic>
        <p:nvPicPr>
          <p:cNvPr id="32" name="API.png" descr="API.png">
            <a:extLst>
              <a:ext uri="{FF2B5EF4-FFF2-40B4-BE49-F238E27FC236}">
                <a16:creationId xmlns:a16="http://schemas.microsoft.com/office/drawing/2014/main" id="{C3EB4A8A-24D1-4F8B-B55C-8805CB88B0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8645" y="1361512"/>
            <a:ext cx="247920" cy="247920"/>
          </a:xfrm>
          <a:prstGeom prst="rect">
            <a:avLst/>
          </a:prstGeom>
          <a:ln w="12700">
            <a:miter lim="400000"/>
          </a:ln>
        </p:spPr>
      </p:pic>
      <p:pic>
        <p:nvPicPr>
          <p:cNvPr id="33" name="API.png" descr="API.png">
            <a:extLst>
              <a:ext uri="{FF2B5EF4-FFF2-40B4-BE49-F238E27FC236}">
                <a16:creationId xmlns:a16="http://schemas.microsoft.com/office/drawing/2014/main" id="{739F83DF-ADCD-44BF-AF87-3395009780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7159" y="1361512"/>
            <a:ext cx="247920" cy="247920"/>
          </a:xfrm>
          <a:prstGeom prst="rect">
            <a:avLst/>
          </a:prstGeom>
          <a:ln w="12700">
            <a:miter lim="400000"/>
          </a:ln>
        </p:spPr>
      </p:pic>
      <p:pic>
        <p:nvPicPr>
          <p:cNvPr id="34" name="API.png" descr="API.png">
            <a:extLst>
              <a:ext uri="{FF2B5EF4-FFF2-40B4-BE49-F238E27FC236}">
                <a16:creationId xmlns:a16="http://schemas.microsoft.com/office/drawing/2014/main" id="{9806DA4A-E5B1-4BD0-A6DF-13AED6170E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5674" y="1361512"/>
            <a:ext cx="247920" cy="247920"/>
          </a:xfrm>
          <a:prstGeom prst="rect">
            <a:avLst/>
          </a:prstGeom>
          <a:ln w="12700">
            <a:miter lim="400000"/>
          </a:ln>
        </p:spPr>
      </p:pic>
      <p:pic>
        <p:nvPicPr>
          <p:cNvPr id="35" name="API.png" descr="API.png">
            <a:extLst>
              <a:ext uri="{FF2B5EF4-FFF2-40B4-BE49-F238E27FC236}">
                <a16:creationId xmlns:a16="http://schemas.microsoft.com/office/drawing/2014/main" id="{D25F07AF-FC2A-48DE-8A5C-E3A3902673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24188" y="1361512"/>
            <a:ext cx="247920" cy="247920"/>
          </a:xfrm>
          <a:prstGeom prst="rect">
            <a:avLst/>
          </a:prstGeom>
          <a:ln w="12700">
            <a:miter lim="400000"/>
          </a:ln>
        </p:spPr>
      </p:pic>
      <p:pic>
        <p:nvPicPr>
          <p:cNvPr id="36" name="度量尺.png" descr="度量尺.png">
            <a:extLst>
              <a:ext uri="{FF2B5EF4-FFF2-40B4-BE49-F238E27FC236}">
                <a16:creationId xmlns:a16="http://schemas.microsoft.com/office/drawing/2014/main" id="{4E6AB912-84BF-4796-9AD4-8394888987E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6865" y="2207847"/>
            <a:ext cx="458556" cy="458556"/>
          </a:xfrm>
          <a:prstGeom prst="rect">
            <a:avLst/>
          </a:prstGeom>
          <a:ln w="12700">
            <a:miter lim="400000"/>
          </a:ln>
        </p:spPr>
      </p:pic>
      <p:pic>
        <p:nvPicPr>
          <p:cNvPr id="37" name="协同.png" descr="协同.png">
            <a:extLst>
              <a:ext uri="{FF2B5EF4-FFF2-40B4-BE49-F238E27FC236}">
                <a16:creationId xmlns:a16="http://schemas.microsoft.com/office/drawing/2014/main" id="{5AEC3315-5283-44A3-9A8F-4E793819ACD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3052" y="1860768"/>
            <a:ext cx="294636" cy="274080"/>
          </a:xfrm>
          <a:prstGeom prst="rect">
            <a:avLst/>
          </a:prstGeom>
          <a:ln w="12700">
            <a:miter lim="400000"/>
          </a:ln>
        </p:spPr>
      </p:pic>
      <p:pic>
        <p:nvPicPr>
          <p:cNvPr id="38" name="目标.png" descr="目标.png">
            <a:extLst>
              <a:ext uri="{FF2B5EF4-FFF2-40B4-BE49-F238E27FC236}">
                <a16:creationId xmlns:a16="http://schemas.microsoft.com/office/drawing/2014/main" id="{3410886F-7197-4E55-B1CA-23FA6A8D8C0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99991" y="1910713"/>
            <a:ext cx="377390" cy="377390"/>
          </a:xfrm>
          <a:prstGeom prst="rect">
            <a:avLst/>
          </a:prstGeom>
          <a:ln w="12700">
            <a:solidFill>
              <a:srgbClr val="4A3E87"/>
            </a:solidFill>
            <a:miter lim="400000"/>
          </a:ln>
        </p:spPr>
      </p:pic>
      <p:pic>
        <p:nvPicPr>
          <p:cNvPr id="39" name="战略.png" descr="战略.png">
            <a:extLst>
              <a:ext uri="{FF2B5EF4-FFF2-40B4-BE49-F238E27FC236}">
                <a16:creationId xmlns:a16="http://schemas.microsoft.com/office/drawing/2014/main" id="{3376C866-F295-48AE-9F95-37E35CF744E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24498" y="2933255"/>
            <a:ext cx="305189" cy="305189"/>
          </a:xfrm>
          <a:prstGeom prst="rect">
            <a:avLst/>
          </a:prstGeom>
          <a:ln w="12700">
            <a:miter lim="400000"/>
          </a:ln>
        </p:spPr>
      </p:pic>
      <p:pic>
        <p:nvPicPr>
          <p:cNvPr id="40" name="度量.png" descr="度量.png">
            <a:extLst>
              <a:ext uri="{FF2B5EF4-FFF2-40B4-BE49-F238E27FC236}">
                <a16:creationId xmlns:a16="http://schemas.microsoft.com/office/drawing/2014/main" id="{26D7A722-E72C-4BA2-A7E2-21A1B07C745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8825" y="2764651"/>
            <a:ext cx="294637" cy="294636"/>
          </a:xfrm>
          <a:prstGeom prst="rect">
            <a:avLst/>
          </a:prstGeom>
          <a:ln w="12700">
            <a:miter lim="400000"/>
          </a:ln>
        </p:spPr>
      </p:pic>
      <p:pic>
        <p:nvPicPr>
          <p:cNvPr id="41" name="same.png" descr="same.png">
            <a:extLst>
              <a:ext uri="{FF2B5EF4-FFF2-40B4-BE49-F238E27FC236}">
                <a16:creationId xmlns:a16="http://schemas.microsoft.com/office/drawing/2014/main" id="{8C2ED804-387F-42A4-9177-5D5D17C4C8B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68306" y="2477744"/>
            <a:ext cx="274081" cy="274080"/>
          </a:xfrm>
          <a:prstGeom prst="rect">
            <a:avLst/>
          </a:prstGeom>
          <a:ln w="12700">
            <a:miter lim="400000"/>
          </a:ln>
        </p:spPr>
      </p:pic>
      <p:sp>
        <p:nvSpPr>
          <p:cNvPr id="50" name="Cloud Infra">
            <a:extLst>
              <a:ext uri="{FF2B5EF4-FFF2-40B4-BE49-F238E27FC236}">
                <a16:creationId xmlns:a16="http://schemas.microsoft.com/office/drawing/2014/main" id="{9A025DFA-A154-4040-96C2-22A6526081DC}"/>
              </a:ext>
            </a:extLst>
          </p:cNvPr>
          <p:cNvSpPr txBox="1"/>
          <p:nvPr/>
        </p:nvSpPr>
        <p:spPr>
          <a:xfrm>
            <a:off x="516628" y="4695142"/>
            <a:ext cx="1698244" cy="23916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lnSpc>
                <a:spcPct val="80000"/>
              </a:lnSpc>
              <a:defRPr sz="2300" b="1">
                <a:solidFill>
                  <a:srgbClr val="212428"/>
                </a:solidFill>
              </a:defRPr>
            </a:lvl1pPr>
          </a:lstStyle>
          <a:p>
            <a:pPr defTabSz="457200" hangingPunct="0"/>
            <a:r>
              <a:rPr lang="en-US" sz="1150" kern="0" dirty="0">
                <a:latin typeface="Helvetica"/>
                <a:sym typeface="Helvetica"/>
              </a:rPr>
              <a:t>Network</a:t>
            </a:r>
            <a:r>
              <a:rPr sz="1150" kern="0" dirty="0">
                <a:latin typeface="Helvetica"/>
                <a:sym typeface="Helvetica"/>
              </a:rPr>
              <a:t> Infra</a:t>
            </a:r>
          </a:p>
        </p:txBody>
      </p:sp>
      <p:sp>
        <p:nvSpPr>
          <p:cNvPr id="52" name="Virtualization">
            <a:extLst>
              <a:ext uri="{FF2B5EF4-FFF2-40B4-BE49-F238E27FC236}">
                <a16:creationId xmlns:a16="http://schemas.microsoft.com/office/drawing/2014/main" id="{211D33C2-C4AF-481A-84D5-D992BE5C1FE8}"/>
              </a:ext>
            </a:extLst>
          </p:cNvPr>
          <p:cNvSpPr txBox="1"/>
          <p:nvPr/>
        </p:nvSpPr>
        <p:spPr>
          <a:xfrm>
            <a:off x="1997506" y="4794924"/>
            <a:ext cx="2848804" cy="2641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just" defTabSz="914400">
              <a:defRPr sz="2100" b="1">
                <a:solidFill>
                  <a:srgbClr val="000000"/>
                </a:solidFill>
              </a:defRPr>
            </a:lvl1pPr>
          </a:lstStyle>
          <a:p>
            <a:pPr algn="l" defTabSz="457200" hangingPunct="0"/>
            <a:r>
              <a:rPr lang="en-US" sz="1050" kern="0" dirty="0">
                <a:latin typeface="Helvetica"/>
                <a:sym typeface="Helvetica"/>
              </a:rPr>
              <a:t>CloudEngine data center switches </a:t>
            </a:r>
            <a:endParaRPr sz="1050" kern="0" dirty="0">
              <a:latin typeface="Helvetica"/>
              <a:sym typeface="Helvetica"/>
            </a:endParaRPr>
          </a:p>
        </p:txBody>
      </p:sp>
      <p:sp>
        <p:nvSpPr>
          <p:cNvPr id="65" name="Cloud Infra">
            <a:extLst>
              <a:ext uri="{FF2B5EF4-FFF2-40B4-BE49-F238E27FC236}">
                <a16:creationId xmlns:a16="http://schemas.microsoft.com/office/drawing/2014/main" id="{14A22BEF-1F2C-401C-9D34-443BEAB84D0E}"/>
              </a:ext>
            </a:extLst>
          </p:cNvPr>
          <p:cNvSpPr txBox="1"/>
          <p:nvPr/>
        </p:nvSpPr>
        <p:spPr>
          <a:xfrm>
            <a:off x="533052" y="5397497"/>
            <a:ext cx="1698244" cy="23916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lnSpc>
                <a:spcPct val="80000"/>
              </a:lnSpc>
              <a:defRPr sz="2300" b="1">
                <a:solidFill>
                  <a:srgbClr val="212428"/>
                </a:solidFill>
              </a:defRPr>
            </a:lvl1pPr>
          </a:lstStyle>
          <a:p>
            <a:pPr defTabSz="457200" hangingPunct="0"/>
            <a:r>
              <a:rPr lang="en-US" sz="1150" kern="0" dirty="0">
                <a:latin typeface="Helvetica"/>
                <a:sym typeface="Helvetica"/>
              </a:rPr>
              <a:t>Storage</a:t>
            </a:r>
            <a:r>
              <a:rPr sz="1150" kern="0" dirty="0">
                <a:latin typeface="Helvetica"/>
                <a:sym typeface="Helvetica"/>
              </a:rPr>
              <a:t> Infra</a:t>
            </a:r>
          </a:p>
        </p:txBody>
      </p:sp>
      <p:sp>
        <p:nvSpPr>
          <p:cNvPr id="66" name="Virtualization">
            <a:extLst>
              <a:ext uri="{FF2B5EF4-FFF2-40B4-BE49-F238E27FC236}">
                <a16:creationId xmlns:a16="http://schemas.microsoft.com/office/drawing/2014/main" id="{BEFFFCBB-86EA-40D8-B210-EE7D2FDFF051}"/>
              </a:ext>
            </a:extLst>
          </p:cNvPr>
          <p:cNvSpPr txBox="1"/>
          <p:nvPr/>
        </p:nvSpPr>
        <p:spPr>
          <a:xfrm>
            <a:off x="2204945" y="5559340"/>
            <a:ext cx="2753802" cy="42575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just" defTabSz="914400">
              <a:defRPr sz="2100" b="1">
                <a:solidFill>
                  <a:srgbClr val="000000"/>
                </a:solidFill>
              </a:defRPr>
            </a:lvl1pPr>
          </a:lstStyle>
          <a:p>
            <a:pPr algn="l" defTabSz="457200" hangingPunct="0"/>
            <a:r>
              <a:rPr lang="en-US" sz="1050" kern="0" dirty="0">
                <a:latin typeface="Helvetica"/>
                <a:sym typeface="Helvetica"/>
              </a:rPr>
              <a:t>OceanStor Enterprise storage array</a:t>
            </a:r>
          </a:p>
          <a:p>
            <a:pPr algn="l" defTabSz="457200" hangingPunct="0"/>
            <a:r>
              <a:rPr lang="en-US" sz="1050" kern="0" dirty="0">
                <a:latin typeface="Helvetica"/>
                <a:sym typeface="Helvetica"/>
              </a:rPr>
              <a:t>(Converged for SAN and NAS )</a:t>
            </a:r>
            <a:endParaRPr sz="1050" kern="0" dirty="0">
              <a:latin typeface="Helvetica"/>
              <a:sym typeface="Helvetica"/>
            </a:endParaRPr>
          </a:p>
        </p:txBody>
      </p:sp>
      <p:grpSp>
        <p:nvGrpSpPr>
          <p:cNvPr id="67" name="成组">
            <a:extLst>
              <a:ext uri="{FF2B5EF4-FFF2-40B4-BE49-F238E27FC236}">
                <a16:creationId xmlns:a16="http://schemas.microsoft.com/office/drawing/2014/main" id="{7595ACED-20FC-4790-B6CB-3B5DC0A665CE}"/>
              </a:ext>
            </a:extLst>
          </p:cNvPr>
          <p:cNvGrpSpPr/>
          <p:nvPr/>
        </p:nvGrpSpPr>
        <p:grpSpPr>
          <a:xfrm>
            <a:off x="6748527" y="4814724"/>
            <a:ext cx="1174751" cy="154658"/>
            <a:chOff x="0" y="0"/>
            <a:chExt cx="2349501" cy="309314"/>
          </a:xfrm>
        </p:grpSpPr>
        <p:sp>
          <p:nvSpPr>
            <p:cNvPr id="68" name="形状">
              <a:extLst>
                <a:ext uri="{FF2B5EF4-FFF2-40B4-BE49-F238E27FC236}">
                  <a16:creationId xmlns:a16="http://schemas.microsoft.com/office/drawing/2014/main" id="{1EDB0988-5E4F-44E6-A6B0-D094F54057D4}"/>
                </a:ext>
              </a:extLst>
            </p:cNvPr>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69" name="线条">
              <a:extLst>
                <a:ext uri="{FF2B5EF4-FFF2-40B4-BE49-F238E27FC236}">
                  <a16:creationId xmlns:a16="http://schemas.microsoft.com/office/drawing/2014/main" id="{09888728-9C42-4C82-BD89-4853F78DC650}"/>
                </a:ext>
              </a:extLst>
            </p:cNvPr>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70" name="线条">
              <a:extLst>
                <a:ext uri="{FF2B5EF4-FFF2-40B4-BE49-F238E27FC236}">
                  <a16:creationId xmlns:a16="http://schemas.microsoft.com/office/drawing/2014/main" id="{AAA78CE3-001D-4F11-A4C1-33F93DFEF33B}"/>
                </a:ext>
              </a:extLst>
            </p:cNvPr>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sp>
        <p:nvSpPr>
          <p:cNvPr id="71" name="Monitoring">
            <a:extLst>
              <a:ext uri="{FF2B5EF4-FFF2-40B4-BE49-F238E27FC236}">
                <a16:creationId xmlns:a16="http://schemas.microsoft.com/office/drawing/2014/main" id="{F7A2153A-2A78-494F-8BDF-15500FF51D22}"/>
              </a:ext>
            </a:extLst>
          </p:cNvPr>
          <p:cNvSpPr txBox="1"/>
          <p:nvPr/>
        </p:nvSpPr>
        <p:spPr>
          <a:xfrm>
            <a:off x="8042571" y="4725940"/>
            <a:ext cx="3022618" cy="2400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80000"/>
              </a:lnSpc>
              <a:defRPr sz="2400" b="1">
                <a:solidFill>
                  <a:srgbClr val="212428"/>
                </a:solidFill>
              </a:defRPr>
            </a:lvl1pPr>
          </a:lstStyle>
          <a:p>
            <a:pPr defTabSz="457200" hangingPunct="0"/>
            <a:r>
              <a:rPr lang="en-US" sz="1200" kern="0" dirty="0">
                <a:latin typeface="Helvetica"/>
                <a:sym typeface="Helvetica"/>
              </a:rPr>
              <a:t>Enterprise Storage (99.9999% reliability)</a:t>
            </a:r>
            <a:endParaRPr sz="1200" kern="0" dirty="0">
              <a:latin typeface="Helvetica"/>
              <a:sym typeface="Helvetica"/>
            </a:endParaRPr>
          </a:p>
        </p:txBody>
      </p:sp>
      <p:sp>
        <p:nvSpPr>
          <p:cNvPr id="72" name="E2E Panorama">
            <a:extLst>
              <a:ext uri="{FF2B5EF4-FFF2-40B4-BE49-F238E27FC236}">
                <a16:creationId xmlns:a16="http://schemas.microsoft.com/office/drawing/2014/main" id="{F71D9587-46FC-45D1-9CC0-2115FB05D0C8}"/>
              </a:ext>
            </a:extLst>
          </p:cNvPr>
          <p:cNvSpPr txBox="1"/>
          <p:nvPr/>
        </p:nvSpPr>
        <p:spPr>
          <a:xfrm>
            <a:off x="7074013" y="4974108"/>
            <a:ext cx="1738187" cy="172354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200" dirty="0" err="1">
                <a:effectLst/>
                <a:latin typeface="Calibri" panose="020F0502020204030204" pitchFamily="34" charset="0"/>
                <a:ea typeface="Calibri" panose="020F0502020204030204" pitchFamily="34" charset="0"/>
              </a:rPr>
              <a:t>SmartDedupe</a:t>
            </a:r>
            <a:endParaRPr lang="en-US" sz="1200" dirty="0">
              <a:effectLst/>
              <a:latin typeface="Calibri" panose="020F0502020204030204" pitchFamily="34" charset="0"/>
              <a:ea typeface="Calibri" panose="020F0502020204030204" pitchFamily="34" charset="0"/>
            </a:endParaRPr>
          </a:p>
          <a:p>
            <a:r>
              <a:rPr lang="en-US" sz="1200" dirty="0" err="1">
                <a:effectLst/>
                <a:latin typeface="Calibri" panose="020F0502020204030204" pitchFamily="34" charset="0"/>
                <a:ea typeface="Calibri" panose="020F0502020204030204" pitchFamily="34" charset="0"/>
              </a:rPr>
              <a:t>SmartCompression</a:t>
            </a:r>
            <a:endParaRPr lang="en-US" sz="1200" dirty="0">
              <a:effectLst/>
              <a:latin typeface="Calibri" panose="020F0502020204030204" pitchFamily="34" charset="0"/>
              <a:ea typeface="Calibri" panose="020F0502020204030204" pitchFamily="34" charset="0"/>
            </a:endParaRPr>
          </a:p>
          <a:p>
            <a:r>
              <a:rPr lang="en-US" sz="1200" dirty="0" err="1">
                <a:effectLst/>
                <a:latin typeface="Calibri" panose="020F0502020204030204" pitchFamily="34" charset="0"/>
                <a:ea typeface="Calibri" panose="020F0502020204030204" pitchFamily="34" charset="0"/>
              </a:rPr>
              <a:t>SmartVirtualization</a:t>
            </a:r>
            <a:endParaRPr lang="en-US" sz="1200" dirty="0">
              <a:effectLst/>
              <a:latin typeface="Calibri" panose="020F0502020204030204" pitchFamily="34" charset="0"/>
              <a:ea typeface="Calibri" panose="020F0502020204030204" pitchFamily="34" charset="0"/>
            </a:endParaRPr>
          </a:p>
          <a:p>
            <a:r>
              <a:rPr lang="en-US" sz="1200" dirty="0" err="1">
                <a:effectLst/>
                <a:latin typeface="Calibri" panose="020F0502020204030204" pitchFamily="34" charset="0"/>
                <a:ea typeface="Calibri" panose="020F0502020204030204" pitchFamily="34" charset="0"/>
              </a:rPr>
              <a:t>SmartMigration</a:t>
            </a:r>
            <a:endParaRPr lang="en-US" sz="1200" dirty="0">
              <a:effectLst/>
              <a:latin typeface="Calibri" panose="020F0502020204030204" pitchFamily="34" charset="0"/>
              <a:ea typeface="Calibri" panose="020F0502020204030204" pitchFamily="34" charset="0"/>
            </a:endParaRPr>
          </a:p>
          <a:p>
            <a:r>
              <a:rPr lang="en-US" sz="1200" dirty="0" err="1">
                <a:effectLst/>
                <a:latin typeface="Calibri" panose="020F0502020204030204" pitchFamily="34" charset="0"/>
                <a:ea typeface="Calibri" panose="020F0502020204030204" pitchFamily="34" charset="0"/>
              </a:rPr>
              <a:t>SmartThin</a:t>
            </a:r>
            <a:endParaRPr lang="en-US" sz="1200" dirty="0">
              <a:effectLst/>
              <a:latin typeface="Calibri" panose="020F0502020204030204" pitchFamily="34" charset="0"/>
              <a:ea typeface="Calibri" panose="020F0502020204030204" pitchFamily="34" charset="0"/>
            </a:endParaRPr>
          </a:p>
          <a:p>
            <a:r>
              <a:rPr lang="en-US" sz="1200" dirty="0" err="1">
                <a:effectLst/>
                <a:latin typeface="Calibri" panose="020F0502020204030204" pitchFamily="34" charset="0"/>
                <a:ea typeface="Calibri" panose="020F0502020204030204" pitchFamily="34" charset="0"/>
              </a:rPr>
              <a:t>SmartQuota</a:t>
            </a:r>
            <a:r>
              <a:rPr lang="en-US" sz="1200" dirty="0">
                <a:effectLst/>
                <a:latin typeface="Calibri" panose="020F0502020204030204" pitchFamily="34" charset="0"/>
                <a:ea typeface="Calibri" panose="020F0502020204030204" pitchFamily="34" charset="0"/>
              </a:rPr>
              <a:t> (NAS)</a:t>
            </a:r>
          </a:p>
          <a:p>
            <a:r>
              <a:rPr lang="en-US" sz="1200" dirty="0" err="1">
                <a:effectLst/>
                <a:latin typeface="Calibri" panose="020F0502020204030204" pitchFamily="34" charset="0"/>
                <a:ea typeface="Calibri" panose="020F0502020204030204" pitchFamily="34" charset="0"/>
              </a:rPr>
              <a:t>SmartMulti</a:t>
            </a:r>
            <a:r>
              <a:rPr lang="en-US" sz="1200" dirty="0">
                <a:effectLst/>
                <a:latin typeface="Calibri" panose="020F0502020204030204" pitchFamily="34" charset="0"/>
                <a:ea typeface="Calibri" panose="020F0502020204030204" pitchFamily="34" charset="0"/>
              </a:rPr>
              <a:t>-Tenant (NAS)</a:t>
            </a:r>
          </a:p>
          <a:p>
            <a:r>
              <a:rPr lang="en-US" sz="1200" dirty="0" err="1">
                <a:effectLst/>
                <a:latin typeface="Calibri" panose="020F0502020204030204" pitchFamily="34" charset="0"/>
                <a:ea typeface="Calibri" panose="020F0502020204030204" pitchFamily="34" charset="0"/>
              </a:rPr>
              <a:t>SmartCache</a:t>
            </a:r>
            <a:endParaRPr lang="en-US" sz="1200" dirty="0">
              <a:effectLst/>
              <a:latin typeface="Calibri" panose="020F0502020204030204" pitchFamily="34" charset="0"/>
              <a:ea typeface="Calibri" panose="020F0502020204030204" pitchFamily="34" charset="0"/>
            </a:endParaRPr>
          </a:p>
          <a:p>
            <a:endParaRPr sz="1000" kern="0" dirty="0">
              <a:latin typeface="Helvetica"/>
              <a:sym typeface="Helvetica"/>
            </a:endParaRPr>
          </a:p>
        </p:txBody>
      </p:sp>
      <p:sp>
        <p:nvSpPr>
          <p:cNvPr id="73" name="E2E Panorama">
            <a:extLst>
              <a:ext uri="{FF2B5EF4-FFF2-40B4-BE49-F238E27FC236}">
                <a16:creationId xmlns:a16="http://schemas.microsoft.com/office/drawing/2014/main" id="{6B3DAB0C-8951-4E16-8B1E-31AFDE91E38E}"/>
              </a:ext>
            </a:extLst>
          </p:cNvPr>
          <p:cNvSpPr txBox="1"/>
          <p:nvPr/>
        </p:nvSpPr>
        <p:spPr>
          <a:xfrm>
            <a:off x="8793788" y="5027411"/>
            <a:ext cx="2133678" cy="120032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200" dirty="0" err="1">
                <a:effectLst/>
                <a:latin typeface="Calibri" panose="020F0502020204030204" pitchFamily="34" charset="0"/>
                <a:ea typeface="Calibri" panose="020F0502020204030204" pitchFamily="34" charset="0"/>
              </a:rPr>
              <a:t>SmartTier</a:t>
            </a:r>
            <a:endParaRPr lang="en-US" sz="1200" dirty="0">
              <a:effectLst/>
              <a:latin typeface="Calibri" panose="020F0502020204030204" pitchFamily="34" charset="0"/>
              <a:ea typeface="Calibri" panose="020F0502020204030204" pitchFamily="34" charset="0"/>
            </a:endParaRPr>
          </a:p>
          <a:p>
            <a:r>
              <a:rPr lang="en-US" sz="1200" dirty="0" err="1">
                <a:effectLst/>
                <a:latin typeface="Calibri" panose="020F0502020204030204" pitchFamily="34" charset="0"/>
                <a:ea typeface="Calibri" panose="020F0502020204030204" pitchFamily="34" charset="0"/>
              </a:rPr>
              <a:t>HyperSnap</a:t>
            </a:r>
            <a:r>
              <a:rPr lang="en-US" sz="1200" dirty="0">
                <a:effectLst/>
                <a:latin typeface="Calibri" panose="020F0502020204030204" pitchFamily="34" charset="0"/>
                <a:ea typeface="Calibri" panose="020F0502020204030204" pitchFamily="34" charset="0"/>
              </a:rPr>
              <a:t> (SAN &amp; NAS)</a:t>
            </a:r>
          </a:p>
          <a:p>
            <a:r>
              <a:rPr lang="en-US" sz="1200" dirty="0" err="1">
                <a:effectLst/>
                <a:latin typeface="Calibri" panose="020F0502020204030204" pitchFamily="34" charset="0"/>
                <a:ea typeface="Calibri" panose="020F0502020204030204" pitchFamily="34" charset="0"/>
              </a:rPr>
              <a:t>HyperClone</a:t>
            </a:r>
            <a:r>
              <a:rPr lang="en-US" sz="1200" dirty="0">
                <a:effectLst/>
                <a:latin typeface="Calibri" panose="020F0502020204030204" pitchFamily="34" charset="0"/>
                <a:ea typeface="Calibri" panose="020F0502020204030204" pitchFamily="34" charset="0"/>
              </a:rPr>
              <a:t> (SAN &amp; NAS)</a:t>
            </a:r>
          </a:p>
          <a:p>
            <a:r>
              <a:rPr lang="en-US" sz="1200" dirty="0" err="1">
                <a:effectLst/>
                <a:latin typeface="Calibri" panose="020F0502020204030204" pitchFamily="34" charset="0"/>
                <a:ea typeface="Calibri" panose="020F0502020204030204" pitchFamily="34" charset="0"/>
              </a:rPr>
              <a:t>HyperCDP</a:t>
            </a:r>
            <a:r>
              <a:rPr lang="en-US" sz="1200" dirty="0">
                <a:effectLst/>
                <a:latin typeface="Calibri" panose="020F0502020204030204" pitchFamily="34" charset="0"/>
                <a:ea typeface="Calibri" panose="020F0502020204030204" pitchFamily="34" charset="0"/>
              </a:rPr>
              <a:t> (SAN &amp; NAS)</a:t>
            </a:r>
          </a:p>
          <a:p>
            <a:r>
              <a:rPr lang="en-US" sz="1200" dirty="0" err="1">
                <a:effectLst/>
                <a:latin typeface="Calibri" panose="020F0502020204030204" pitchFamily="34" charset="0"/>
                <a:ea typeface="Calibri" panose="020F0502020204030204" pitchFamily="34" charset="0"/>
              </a:rPr>
              <a:t>HyperReplication</a:t>
            </a:r>
            <a:r>
              <a:rPr lang="en-US" sz="1200" dirty="0">
                <a:effectLst/>
                <a:latin typeface="Calibri" panose="020F0502020204030204" pitchFamily="34" charset="0"/>
                <a:ea typeface="Calibri" panose="020F0502020204030204" pitchFamily="34" charset="0"/>
              </a:rPr>
              <a:t> (SAN &amp; NAS)</a:t>
            </a:r>
          </a:p>
          <a:p>
            <a:r>
              <a:rPr lang="en-US" sz="1200" dirty="0">
                <a:effectLst/>
                <a:latin typeface="Calibri" panose="020F0502020204030204" pitchFamily="34" charset="0"/>
                <a:ea typeface="Calibri" panose="020F0502020204030204" pitchFamily="34" charset="0"/>
              </a:rPr>
              <a:t>HyperMetro (SAN &amp; NAS)</a:t>
            </a:r>
            <a:endParaRPr sz="1000" kern="0" dirty="0">
              <a:latin typeface="Helvetica"/>
              <a:sym typeface="Helvetica"/>
            </a:endParaRPr>
          </a:p>
        </p:txBody>
      </p:sp>
      <p:grpSp>
        <p:nvGrpSpPr>
          <p:cNvPr id="74" name="成组">
            <a:extLst>
              <a:ext uri="{FF2B5EF4-FFF2-40B4-BE49-F238E27FC236}">
                <a16:creationId xmlns:a16="http://schemas.microsoft.com/office/drawing/2014/main" id="{10B031E1-3CBD-4E1D-8A53-9B530FE4AB4F}"/>
              </a:ext>
            </a:extLst>
          </p:cNvPr>
          <p:cNvGrpSpPr/>
          <p:nvPr/>
        </p:nvGrpSpPr>
        <p:grpSpPr>
          <a:xfrm>
            <a:off x="6733655" y="4053101"/>
            <a:ext cx="1174751" cy="154658"/>
            <a:chOff x="0" y="0"/>
            <a:chExt cx="2349501" cy="309314"/>
          </a:xfrm>
        </p:grpSpPr>
        <p:sp>
          <p:nvSpPr>
            <p:cNvPr id="75" name="形状">
              <a:extLst>
                <a:ext uri="{FF2B5EF4-FFF2-40B4-BE49-F238E27FC236}">
                  <a16:creationId xmlns:a16="http://schemas.microsoft.com/office/drawing/2014/main" id="{F42C8097-8D1C-4AD3-83D5-DC04B7085D42}"/>
                </a:ext>
              </a:extLst>
            </p:cNvPr>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76" name="线条">
              <a:extLst>
                <a:ext uri="{FF2B5EF4-FFF2-40B4-BE49-F238E27FC236}">
                  <a16:creationId xmlns:a16="http://schemas.microsoft.com/office/drawing/2014/main" id="{8AF0AB8B-5D99-4079-8662-7B9834B76AE7}"/>
                </a:ext>
              </a:extLst>
            </p:cNvPr>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77" name="线条">
              <a:extLst>
                <a:ext uri="{FF2B5EF4-FFF2-40B4-BE49-F238E27FC236}">
                  <a16:creationId xmlns:a16="http://schemas.microsoft.com/office/drawing/2014/main" id="{D7694FA5-F81C-4F87-8F54-2F7C78CA668D}"/>
                </a:ext>
              </a:extLst>
            </p:cNvPr>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sp>
        <p:nvSpPr>
          <p:cNvPr id="78" name="Monitoring">
            <a:extLst>
              <a:ext uri="{FF2B5EF4-FFF2-40B4-BE49-F238E27FC236}">
                <a16:creationId xmlns:a16="http://schemas.microsoft.com/office/drawing/2014/main" id="{D4FDF7BD-CC37-4EB7-9080-9348E0068043}"/>
              </a:ext>
            </a:extLst>
          </p:cNvPr>
          <p:cNvSpPr txBox="1"/>
          <p:nvPr/>
        </p:nvSpPr>
        <p:spPr>
          <a:xfrm>
            <a:off x="8027699" y="3964317"/>
            <a:ext cx="3745573" cy="2400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80000"/>
              </a:lnSpc>
              <a:defRPr sz="2400" b="1">
                <a:solidFill>
                  <a:srgbClr val="212428"/>
                </a:solidFill>
              </a:defRPr>
            </a:lvl1pPr>
          </a:lstStyle>
          <a:p>
            <a:pPr defTabSz="457200" hangingPunct="0"/>
            <a:r>
              <a:rPr lang="en-US" sz="1200" kern="0" dirty="0">
                <a:latin typeface="Helvetica"/>
                <a:sym typeface="Helvetica"/>
              </a:rPr>
              <a:t>Enterprise switches (Multi-switch for </a:t>
            </a:r>
            <a:r>
              <a:rPr lang="en-US" sz="1200" kern="0" dirty="0" err="1">
                <a:latin typeface="Helvetica"/>
                <a:sym typeface="Helvetica"/>
              </a:rPr>
              <a:t>redundency</a:t>
            </a:r>
            <a:r>
              <a:rPr lang="en-US" sz="1200" kern="0" dirty="0">
                <a:latin typeface="Helvetica"/>
                <a:sym typeface="Helvetica"/>
              </a:rPr>
              <a:t>)</a:t>
            </a:r>
            <a:endParaRPr sz="1200" kern="0" dirty="0">
              <a:latin typeface="Helvetica"/>
              <a:sym typeface="Helvetica"/>
            </a:endParaRPr>
          </a:p>
        </p:txBody>
      </p:sp>
      <p:sp>
        <p:nvSpPr>
          <p:cNvPr id="79" name="E2E Panorama">
            <a:extLst>
              <a:ext uri="{FF2B5EF4-FFF2-40B4-BE49-F238E27FC236}">
                <a16:creationId xmlns:a16="http://schemas.microsoft.com/office/drawing/2014/main" id="{6ADBE342-7A38-4615-99D6-2ABE535BD25B}"/>
              </a:ext>
            </a:extLst>
          </p:cNvPr>
          <p:cNvSpPr txBox="1"/>
          <p:nvPr/>
        </p:nvSpPr>
        <p:spPr>
          <a:xfrm>
            <a:off x="7184323" y="3369186"/>
            <a:ext cx="1738187" cy="27699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endParaRPr lang="en-US" sz="1200" dirty="0">
              <a:effectLst/>
              <a:latin typeface="Calibri" panose="020F0502020204030204" pitchFamily="34" charset="0"/>
              <a:ea typeface="Calibri" panose="020F0502020204030204" pitchFamily="34" charset="0"/>
            </a:endParaRPr>
          </a:p>
        </p:txBody>
      </p:sp>
      <p:sp>
        <p:nvSpPr>
          <p:cNvPr id="80" name="E2E Panorama">
            <a:extLst>
              <a:ext uri="{FF2B5EF4-FFF2-40B4-BE49-F238E27FC236}">
                <a16:creationId xmlns:a16="http://schemas.microsoft.com/office/drawing/2014/main" id="{8594EC55-E316-4E2E-B0A8-7C155BA6F292}"/>
              </a:ext>
            </a:extLst>
          </p:cNvPr>
          <p:cNvSpPr txBox="1"/>
          <p:nvPr/>
        </p:nvSpPr>
        <p:spPr>
          <a:xfrm>
            <a:off x="8810403" y="4154546"/>
            <a:ext cx="1738187" cy="27699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200" dirty="0" err="1">
                <a:effectLst/>
                <a:latin typeface="Calibri" panose="020F0502020204030204" pitchFamily="34" charset="0"/>
                <a:ea typeface="Calibri" panose="020F0502020204030204" pitchFamily="34" charset="0"/>
              </a:rPr>
              <a:t>FCoE</a:t>
            </a:r>
            <a:endParaRPr lang="en-US" sz="1000" kern="0" dirty="0">
              <a:latin typeface="Helvetica"/>
              <a:sym typeface="Helvetica"/>
            </a:endParaRPr>
          </a:p>
        </p:txBody>
      </p:sp>
      <p:grpSp>
        <p:nvGrpSpPr>
          <p:cNvPr id="81" name="成组">
            <a:extLst>
              <a:ext uri="{FF2B5EF4-FFF2-40B4-BE49-F238E27FC236}">
                <a16:creationId xmlns:a16="http://schemas.microsoft.com/office/drawing/2014/main" id="{33C93336-39CA-4B1D-A6EC-2141B7385CA9}"/>
              </a:ext>
            </a:extLst>
          </p:cNvPr>
          <p:cNvGrpSpPr/>
          <p:nvPr/>
        </p:nvGrpSpPr>
        <p:grpSpPr>
          <a:xfrm>
            <a:off x="6733655" y="3247977"/>
            <a:ext cx="1174751" cy="154658"/>
            <a:chOff x="0" y="0"/>
            <a:chExt cx="2349501" cy="309314"/>
          </a:xfrm>
        </p:grpSpPr>
        <p:sp>
          <p:nvSpPr>
            <p:cNvPr id="82" name="形状">
              <a:extLst>
                <a:ext uri="{FF2B5EF4-FFF2-40B4-BE49-F238E27FC236}">
                  <a16:creationId xmlns:a16="http://schemas.microsoft.com/office/drawing/2014/main" id="{49DB89CD-A229-4C2C-80D3-97A007A9A81B}"/>
                </a:ext>
              </a:extLst>
            </p:cNvPr>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83" name="线条">
              <a:extLst>
                <a:ext uri="{FF2B5EF4-FFF2-40B4-BE49-F238E27FC236}">
                  <a16:creationId xmlns:a16="http://schemas.microsoft.com/office/drawing/2014/main" id="{E792BC5B-6E82-414F-9697-DB301C5ECA3E}"/>
                </a:ext>
              </a:extLst>
            </p:cNvPr>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84" name="线条">
              <a:extLst>
                <a:ext uri="{FF2B5EF4-FFF2-40B4-BE49-F238E27FC236}">
                  <a16:creationId xmlns:a16="http://schemas.microsoft.com/office/drawing/2014/main" id="{460C9E3A-34FB-46B8-8CF9-5D7BB5B8369C}"/>
                </a:ext>
              </a:extLst>
            </p:cNvPr>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sp>
        <p:nvSpPr>
          <p:cNvPr id="85" name="Monitoring">
            <a:extLst>
              <a:ext uri="{FF2B5EF4-FFF2-40B4-BE49-F238E27FC236}">
                <a16:creationId xmlns:a16="http://schemas.microsoft.com/office/drawing/2014/main" id="{AD5BC295-C0BD-4383-AFB4-ACB127D540B0}"/>
              </a:ext>
            </a:extLst>
          </p:cNvPr>
          <p:cNvSpPr txBox="1"/>
          <p:nvPr/>
        </p:nvSpPr>
        <p:spPr>
          <a:xfrm>
            <a:off x="8042571" y="3157036"/>
            <a:ext cx="1971048" cy="2400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80000"/>
              </a:lnSpc>
              <a:defRPr sz="2400" b="1">
                <a:solidFill>
                  <a:srgbClr val="212428"/>
                </a:solidFill>
              </a:defRPr>
            </a:lvl1pPr>
          </a:lstStyle>
          <a:p>
            <a:pPr defTabSz="457200" hangingPunct="0"/>
            <a:r>
              <a:rPr lang="en-US" sz="1200" kern="0" dirty="0">
                <a:latin typeface="Helvetica"/>
                <a:sym typeface="Helvetica"/>
              </a:rPr>
              <a:t>Enterprise compute stack</a:t>
            </a:r>
            <a:endParaRPr sz="1200" kern="0" dirty="0">
              <a:latin typeface="Helvetica"/>
              <a:sym typeface="Helvetica"/>
            </a:endParaRPr>
          </a:p>
        </p:txBody>
      </p:sp>
      <p:grpSp>
        <p:nvGrpSpPr>
          <p:cNvPr id="86" name="成组">
            <a:extLst>
              <a:ext uri="{FF2B5EF4-FFF2-40B4-BE49-F238E27FC236}">
                <a16:creationId xmlns:a16="http://schemas.microsoft.com/office/drawing/2014/main" id="{897C0833-3B4B-463C-AB01-ED911F390BB9}"/>
              </a:ext>
            </a:extLst>
          </p:cNvPr>
          <p:cNvGrpSpPr/>
          <p:nvPr/>
        </p:nvGrpSpPr>
        <p:grpSpPr>
          <a:xfrm>
            <a:off x="6734283" y="2145016"/>
            <a:ext cx="1174751" cy="154658"/>
            <a:chOff x="0" y="0"/>
            <a:chExt cx="2349501" cy="309314"/>
          </a:xfrm>
        </p:grpSpPr>
        <p:sp>
          <p:nvSpPr>
            <p:cNvPr id="87" name="形状">
              <a:extLst>
                <a:ext uri="{FF2B5EF4-FFF2-40B4-BE49-F238E27FC236}">
                  <a16:creationId xmlns:a16="http://schemas.microsoft.com/office/drawing/2014/main" id="{DCB2709A-5036-43F9-864B-99E68FFE2ED1}"/>
                </a:ext>
              </a:extLst>
            </p:cNvPr>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88" name="线条">
              <a:extLst>
                <a:ext uri="{FF2B5EF4-FFF2-40B4-BE49-F238E27FC236}">
                  <a16:creationId xmlns:a16="http://schemas.microsoft.com/office/drawing/2014/main" id="{4FF375A0-DECA-4FAE-A0FE-0660AFD4AB12}"/>
                </a:ext>
              </a:extLst>
            </p:cNvPr>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89" name="线条">
              <a:extLst>
                <a:ext uri="{FF2B5EF4-FFF2-40B4-BE49-F238E27FC236}">
                  <a16:creationId xmlns:a16="http://schemas.microsoft.com/office/drawing/2014/main" id="{5EBA8CC0-C872-433A-B037-23E15900472F}"/>
                </a:ext>
              </a:extLst>
            </p:cNvPr>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sp>
        <p:nvSpPr>
          <p:cNvPr id="90" name="Monitoring">
            <a:extLst>
              <a:ext uri="{FF2B5EF4-FFF2-40B4-BE49-F238E27FC236}">
                <a16:creationId xmlns:a16="http://schemas.microsoft.com/office/drawing/2014/main" id="{6151E62A-9C32-44C4-8AED-A955871FCCCE}"/>
              </a:ext>
            </a:extLst>
          </p:cNvPr>
          <p:cNvSpPr txBox="1"/>
          <p:nvPr/>
        </p:nvSpPr>
        <p:spPr>
          <a:xfrm>
            <a:off x="8004471" y="2056232"/>
            <a:ext cx="3813835" cy="24256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defTabSz="914400">
              <a:lnSpc>
                <a:spcPct val="80000"/>
              </a:lnSpc>
              <a:defRPr sz="2400" b="1">
                <a:solidFill>
                  <a:srgbClr val="212428"/>
                </a:solidFill>
              </a:defRPr>
            </a:lvl1pPr>
          </a:lstStyle>
          <a:p>
            <a:pPr defTabSz="457200" hangingPunct="0"/>
            <a:r>
              <a:rPr lang="en-US" sz="1200" kern="0" dirty="0">
                <a:latin typeface="Helvetica"/>
                <a:sym typeface="Helvetica"/>
              </a:rPr>
              <a:t>Enterprise Kubernetes</a:t>
            </a:r>
            <a:r>
              <a:rPr lang="en-US" sz="1200" b="1" dirty="0">
                <a:effectLst/>
                <a:latin typeface="Calibri" panose="020F0502020204030204" pitchFamily="34" charset="0"/>
                <a:ea typeface="Calibri" panose="020F0502020204030204" pitchFamily="34" charset="0"/>
                <a:cs typeface="Times New Roman" panose="02020603050405020304" pitchFamily="18" charset="0"/>
              </a:rPr>
              <a:t>®</a:t>
            </a:r>
            <a:r>
              <a:rPr lang="en-US" sz="1050" b="1" dirty="0">
                <a:effectLst/>
                <a:ea typeface="Calibri" panose="020F0502020204030204" pitchFamily="34" charset="0"/>
                <a:cs typeface="Times New Roman" panose="02020603050405020304" pitchFamily="18" charset="0"/>
              </a:rPr>
              <a:t> </a:t>
            </a:r>
            <a:r>
              <a:rPr lang="en-US" sz="1200" kern="0" dirty="0">
                <a:latin typeface="Helvetica"/>
                <a:sym typeface="Helvetica"/>
              </a:rPr>
              <a:t>and cloud-native platform</a:t>
            </a:r>
            <a:endParaRPr sz="1200" kern="0" dirty="0">
              <a:latin typeface="Helvetica"/>
              <a:sym typeface="Helvetica"/>
            </a:endParaRPr>
          </a:p>
        </p:txBody>
      </p:sp>
      <p:sp>
        <p:nvSpPr>
          <p:cNvPr id="91" name="E2E Panorama">
            <a:extLst>
              <a:ext uri="{FF2B5EF4-FFF2-40B4-BE49-F238E27FC236}">
                <a16:creationId xmlns:a16="http://schemas.microsoft.com/office/drawing/2014/main" id="{C59478C4-E26B-48E3-BFA0-66830633931D}"/>
              </a:ext>
            </a:extLst>
          </p:cNvPr>
          <p:cNvSpPr txBox="1"/>
          <p:nvPr/>
        </p:nvSpPr>
        <p:spPr>
          <a:xfrm>
            <a:off x="7079843" y="4177043"/>
            <a:ext cx="1738187" cy="46166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200" dirty="0">
                <a:effectLst/>
                <a:latin typeface="Calibri" panose="020F0502020204030204" pitchFamily="34" charset="0"/>
                <a:ea typeface="Calibri" panose="020F0502020204030204" pitchFamily="34" charset="0"/>
              </a:rPr>
              <a:t>VXLAN</a:t>
            </a:r>
          </a:p>
          <a:p>
            <a:r>
              <a:rPr lang="en-US" sz="1200" dirty="0">
                <a:effectLst/>
                <a:latin typeface="Calibri" panose="020F0502020204030204" pitchFamily="34" charset="0"/>
                <a:ea typeface="Calibri" panose="020F0502020204030204" pitchFamily="34" charset="0"/>
              </a:rPr>
              <a:t>TRILL</a:t>
            </a:r>
          </a:p>
        </p:txBody>
      </p:sp>
      <p:sp>
        <p:nvSpPr>
          <p:cNvPr id="93" name="E2E Panorama">
            <a:extLst>
              <a:ext uri="{FF2B5EF4-FFF2-40B4-BE49-F238E27FC236}">
                <a16:creationId xmlns:a16="http://schemas.microsoft.com/office/drawing/2014/main" id="{82BBF018-7B7F-42FB-80AF-E41A1E9FC88D}"/>
              </a:ext>
            </a:extLst>
          </p:cNvPr>
          <p:cNvSpPr txBox="1"/>
          <p:nvPr/>
        </p:nvSpPr>
        <p:spPr>
          <a:xfrm>
            <a:off x="7065476" y="3371155"/>
            <a:ext cx="2890565" cy="64632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200" dirty="0">
                <a:latin typeface="Calibri" panose="020F0502020204030204" pitchFamily="34" charset="0"/>
                <a:ea typeface="Calibri" panose="020F0502020204030204" pitchFamily="34" charset="0"/>
              </a:rPr>
              <a:t>Different CPU/mem </a:t>
            </a:r>
            <a:r>
              <a:rPr lang="en-US" sz="1200" dirty="0">
                <a:effectLst/>
                <a:latin typeface="Calibri" panose="020F0502020204030204" pitchFamily="34" charset="0"/>
                <a:ea typeface="Calibri" panose="020F0502020204030204" pitchFamily="34" charset="0"/>
              </a:rPr>
              <a:t>configurations</a:t>
            </a:r>
          </a:p>
          <a:p>
            <a:r>
              <a:rPr lang="en-US" sz="1200" dirty="0">
                <a:effectLst/>
                <a:latin typeface="Calibri" panose="020F0502020204030204" pitchFamily="34" charset="0"/>
                <a:ea typeface="Calibri" panose="020F0502020204030204" pitchFamily="34" charset="0"/>
              </a:rPr>
              <a:t>Support major VMs</a:t>
            </a:r>
          </a:p>
          <a:p>
            <a:endParaRPr lang="en-US" sz="1200" dirty="0">
              <a:effectLst/>
              <a:latin typeface="Calibri" panose="020F0502020204030204" pitchFamily="34" charset="0"/>
              <a:ea typeface="Calibri" panose="020F0502020204030204" pitchFamily="34" charset="0"/>
            </a:endParaRPr>
          </a:p>
        </p:txBody>
      </p:sp>
      <p:sp>
        <p:nvSpPr>
          <p:cNvPr id="94" name="E2E Panorama">
            <a:extLst>
              <a:ext uri="{FF2B5EF4-FFF2-40B4-BE49-F238E27FC236}">
                <a16:creationId xmlns:a16="http://schemas.microsoft.com/office/drawing/2014/main" id="{193E6C14-6380-4289-8CB9-DDC3ED2365F2}"/>
              </a:ext>
            </a:extLst>
          </p:cNvPr>
          <p:cNvSpPr txBox="1"/>
          <p:nvPr/>
        </p:nvSpPr>
        <p:spPr>
          <a:xfrm>
            <a:off x="7028709" y="2280719"/>
            <a:ext cx="2890565" cy="83099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200" dirty="0">
                <a:effectLst/>
                <a:latin typeface="Calibri" panose="020F0502020204030204" pitchFamily="34" charset="0"/>
                <a:ea typeface="Calibri" panose="020F0502020204030204" pitchFamily="34" charset="0"/>
              </a:rPr>
              <a:t>Verified </a:t>
            </a:r>
            <a:r>
              <a:rPr lang="en-US" sz="1200" dirty="0">
                <a:latin typeface="Calibri" panose="020F0502020204030204" pitchFamily="34" charset="0"/>
                <a:ea typeface="Calibri" panose="020F0502020204030204" pitchFamily="34" charset="0"/>
              </a:rPr>
              <a:t>for mission critical applications</a:t>
            </a:r>
            <a:endParaRPr lang="en-US" sz="1200" dirty="0">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100% native Kubernetes compatible</a:t>
            </a:r>
          </a:p>
          <a:p>
            <a:r>
              <a:rPr lang="en-US" sz="1200" dirty="0">
                <a:effectLst/>
                <a:latin typeface="Calibri" panose="020F0502020204030204" pitchFamily="34" charset="0"/>
                <a:ea typeface="Calibri" panose="020F0502020204030204" pitchFamily="34" charset="0"/>
              </a:rPr>
              <a:t>Network enhancement via CNI plug-ins</a:t>
            </a:r>
          </a:p>
          <a:p>
            <a:r>
              <a:rPr lang="en-US" sz="1200" dirty="0">
                <a:latin typeface="Calibri" panose="020F0502020204030204" pitchFamily="34" charset="0"/>
                <a:ea typeface="Calibri" panose="020F0502020204030204" pitchFamily="34" charset="0"/>
              </a:rPr>
              <a:t>Support Major Linux distributions</a:t>
            </a:r>
            <a:endParaRPr lang="en-US" sz="1200" dirty="0">
              <a:effectLst/>
              <a:latin typeface="Calibri" panose="020F0502020204030204" pitchFamily="34" charset="0"/>
              <a:ea typeface="Calibri" panose="020F0502020204030204" pitchFamily="34" charset="0"/>
            </a:endParaRPr>
          </a:p>
        </p:txBody>
      </p:sp>
      <p:sp>
        <p:nvSpPr>
          <p:cNvPr id="95" name="TextBox 94">
            <a:extLst>
              <a:ext uri="{FF2B5EF4-FFF2-40B4-BE49-F238E27FC236}">
                <a16:creationId xmlns:a16="http://schemas.microsoft.com/office/drawing/2014/main" id="{DB583638-5AE2-4713-B847-70A1E9E3676A}"/>
              </a:ext>
            </a:extLst>
          </p:cNvPr>
          <p:cNvSpPr txBox="1"/>
          <p:nvPr/>
        </p:nvSpPr>
        <p:spPr>
          <a:xfrm>
            <a:off x="6757510" y="374573"/>
            <a:ext cx="4666982" cy="430887"/>
          </a:xfrm>
          <a:prstGeom prst="rect">
            <a:avLst/>
          </a:prstGeom>
          <a:noFill/>
        </p:spPr>
        <p:txBody>
          <a:bodyPr wrap="square" rtlCol="0">
            <a:spAutoFit/>
          </a:bodyPr>
          <a:lstStyle/>
          <a:p>
            <a:pPr>
              <a:defRPr/>
            </a:pPr>
            <a:r>
              <a:rPr kumimoji="1" lang="en-US" sz="2200" b="1" dirty="0">
                <a:solidFill>
                  <a:prstClr val="black"/>
                </a:solidFill>
                <a:latin typeface="Arial" panose="020B0604020202020204" pitchFamily="34" charset="0"/>
                <a:ea typeface="Microsoft YaHei" panose="020B0503020204020204" pitchFamily="34" charset="-122"/>
              </a:rPr>
              <a:t>OceanStor-Digital X rack solution</a:t>
            </a:r>
          </a:p>
        </p:txBody>
      </p:sp>
      <p:grpSp>
        <p:nvGrpSpPr>
          <p:cNvPr id="96" name="成组">
            <a:extLst>
              <a:ext uri="{FF2B5EF4-FFF2-40B4-BE49-F238E27FC236}">
                <a16:creationId xmlns:a16="http://schemas.microsoft.com/office/drawing/2014/main" id="{7796554D-D5F0-4A4E-BE4E-47870F4485E9}"/>
              </a:ext>
            </a:extLst>
          </p:cNvPr>
          <p:cNvGrpSpPr/>
          <p:nvPr/>
        </p:nvGrpSpPr>
        <p:grpSpPr>
          <a:xfrm>
            <a:off x="6756018" y="1252674"/>
            <a:ext cx="1174751" cy="154658"/>
            <a:chOff x="0" y="0"/>
            <a:chExt cx="2349501" cy="309314"/>
          </a:xfrm>
        </p:grpSpPr>
        <p:sp>
          <p:nvSpPr>
            <p:cNvPr id="97" name="形状">
              <a:extLst>
                <a:ext uri="{FF2B5EF4-FFF2-40B4-BE49-F238E27FC236}">
                  <a16:creationId xmlns:a16="http://schemas.microsoft.com/office/drawing/2014/main" id="{7A84A5CD-98AF-4767-9BD7-FF04E2BEE648}"/>
                </a:ext>
              </a:extLst>
            </p:cNvPr>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98" name="线条">
              <a:extLst>
                <a:ext uri="{FF2B5EF4-FFF2-40B4-BE49-F238E27FC236}">
                  <a16:creationId xmlns:a16="http://schemas.microsoft.com/office/drawing/2014/main" id="{6079BC5F-008C-41C3-8509-B0284CC7306F}"/>
                </a:ext>
              </a:extLst>
            </p:cNvPr>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99" name="线条">
              <a:extLst>
                <a:ext uri="{FF2B5EF4-FFF2-40B4-BE49-F238E27FC236}">
                  <a16:creationId xmlns:a16="http://schemas.microsoft.com/office/drawing/2014/main" id="{37EECAAB-58A0-4384-A550-F131A004EBF5}"/>
                </a:ext>
              </a:extLst>
            </p:cNvPr>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sp>
        <p:nvSpPr>
          <p:cNvPr id="100" name="Monitoring">
            <a:extLst>
              <a:ext uri="{FF2B5EF4-FFF2-40B4-BE49-F238E27FC236}">
                <a16:creationId xmlns:a16="http://schemas.microsoft.com/office/drawing/2014/main" id="{394DCECA-3381-4DAC-9634-A8C4BEEE9656}"/>
              </a:ext>
            </a:extLst>
          </p:cNvPr>
          <p:cNvSpPr txBox="1"/>
          <p:nvPr/>
        </p:nvSpPr>
        <p:spPr>
          <a:xfrm>
            <a:off x="8051924" y="1152644"/>
            <a:ext cx="2461567" cy="2400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80000"/>
              </a:lnSpc>
              <a:defRPr sz="2400" b="1">
                <a:solidFill>
                  <a:srgbClr val="212428"/>
                </a:solidFill>
              </a:defRPr>
            </a:lvl1pPr>
          </a:lstStyle>
          <a:p>
            <a:pPr defTabSz="457200" hangingPunct="0"/>
            <a:r>
              <a:rPr lang="en-US" sz="1200" kern="0" dirty="0">
                <a:latin typeface="Helvetica"/>
                <a:sym typeface="Helvetica"/>
              </a:rPr>
              <a:t>Enterprise cloud-native platform</a:t>
            </a:r>
            <a:endParaRPr sz="1200" kern="0" dirty="0">
              <a:latin typeface="Helvetica"/>
              <a:sym typeface="Helvetica"/>
            </a:endParaRPr>
          </a:p>
        </p:txBody>
      </p:sp>
      <p:sp>
        <p:nvSpPr>
          <p:cNvPr id="101" name="E2E Panorama">
            <a:extLst>
              <a:ext uri="{FF2B5EF4-FFF2-40B4-BE49-F238E27FC236}">
                <a16:creationId xmlns:a16="http://schemas.microsoft.com/office/drawing/2014/main" id="{15146295-E6EC-47A8-BB35-E7C00D4DB4D0}"/>
              </a:ext>
            </a:extLst>
          </p:cNvPr>
          <p:cNvSpPr txBox="1"/>
          <p:nvPr/>
        </p:nvSpPr>
        <p:spPr>
          <a:xfrm>
            <a:off x="7014866" y="1449052"/>
            <a:ext cx="2890565" cy="46166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200" dirty="0">
                <a:effectLst/>
                <a:latin typeface="Calibri" panose="020F0502020204030204" pitchFamily="34" charset="0"/>
                <a:ea typeface="Calibri" panose="020F0502020204030204" pitchFamily="34" charset="0"/>
              </a:rPr>
              <a:t>Cloud collaboration</a:t>
            </a:r>
          </a:p>
          <a:p>
            <a:r>
              <a:rPr lang="en-US" sz="1200" dirty="0">
                <a:latin typeface="Calibri" panose="020F0502020204030204" pitchFamily="34" charset="0"/>
                <a:ea typeface="Calibri" panose="020F0502020204030204" pitchFamily="34" charset="0"/>
              </a:rPr>
              <a:t>Microservice </a:t>
            </a:r>
            <a:r>
              <a:rPr lang="en-US" sz="1200" dirty="0" err="1">
                <a:latin typeface="Calibri" panose="020F0502020204030204" pitchFamily="34" charset="0"/>
                <a:ea typeface="Calibri" panose="020F0502020204030204" pitchFamily="34" charset="0"/>
              </a:rPr>
              <a:t>govenance</a:t>
            </a:r>
            <a:endParaRPr lang="en-US" sz="1200" dirty="0">
              <a:effectLst/>
              <a:latin typeface="Calibri" panose="020F0502020204030204" pitchFamily="34" charset="0"/>
              <a:ea typeface="Calibri" panose="020F0502020204030204" pitchFamily="34" charset="0"/>
            </a:endParaRPr>
          </a:p>
        </p:txBody>
      </p:sp>
      <p:sp>
        <p:nvSpPr>
          <p:cNvPr id="102" name="E2E Panorama">
            <a:extLst>
              <a:ext uri="{FF2B5EF4-FFF2-40B4-BE49-F238E27FC236}">
                <a16:creationId xmlns:a16="http://schemas.microsoft.com/office/drawing/2014/main" id="{122CC6CB-E927-4078-917B-648A9A9F67C0}"/>
              </a:ext>
            </a:extLst>
          </p:cNvPr>
          <p:cNvSpPr txBox="1"/>
          <p:nvPr/>
        </p:nvSpPr>
        <p:spPr>
          <a:xfrm>
            <a:off x="9143033" y="1440946"/>
            <a:ext cx="1738187" cy="27699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200" kern="0" dirty="0">
                <a:latin typeface="Calibri" panose="020F0502020204030204" pitchFamily="34" charset="0"/>
                <a:sym typeface="Helvetica"/>
              </a:rPr>
              <a:t>DevOps support</a:t>
            </a:r>
            <a:endParaRPr lang="en-US" sz="1000" kern="0" dirty="0">
              <a:latin typeface="Helvetica"/>
              <a:sym typeface="Helvetica"/>
            </a:endParaRPr>
          </a:p>
        </p:txBody>
      </p:sp>
    </p:spTree>
    <p:extLst>
      <p:ext uri="{BB962C8B-B14F-4D97-AF65-F5344CB8AC3E}">
        <p14:creationId xmlns:p14="http://schemas.microsoft.com/office/powerpoint/2010/main" val="2402864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A6A734-9826-4D09-B467-7FA21C1D37DA}"/>
              </a:ext>
            </a:extLst>
          </p:cNvPr>
          <p:cNvSpPr>
            <a:spLocks noGrp="1"/>
          </p:cNvSpPr>
          <p:nvPr>
            <p:ph type="sldNum" sz="quarter" idx="12"/>
          </p:nvPr>
        </p:nvSpPr>
        <p:spPr/>
        <p:txBody>
          <a:bodyPr/>
          <a:lstStyle/>
          <a:p>
            <a:fld id="{3B917CB5-27BD-4ECA-9D86-80D4B900A204}" type="slidenum">
              <a:rPr lang="en-US" smtClean="0"/>
              <a:t>14</a:t>
            </a:fld>
            <a:endParaRPr lang="en-US"/>
          </a:p>
        </p:txBody>
      </p:sp>
      <p:pic>
        <p:nvPicPr>
          <p:cNvPr id="5" name="Picture 4">
            <a:extLst>
              <a:ext uri="{FF2B5EF4-FFF2-40B4-BE49-F238E27FC236}">
                <a16:creationId xmlns:a16="http://schemas.microsoft.com/office/drawing/2014/main" id="{F14B3A11-AAE1-4B0A-9708-917E474FE859}"/>
              </a:ext>
            </a:extLst>
          </p:cNvPr>
          <p:cNvPicPr>
            <a:picLocks noChangeAspect="1"/>
          </p:cNvPicPr>
          <p:nvPr/>
        </p:nvPicPr>
        <p:blipFill>
          <a:blip r:embed="rId2"/>
          <a:stretch>
            <a:fillRect/>
          </a:stretch>
        </p:blipFill>
        <p:spPr>
          <a:xfrm>
            <a:off x="6912440" y="1225778"/>
            <a:ext cx="2018683" cy="4302027"/>
          </a:xfrm>
          <a:prstGeom prst="rect">
            <a:avLst/>
          </a:prstGeom>
        </p:spPr>
      </p:pic>
      <p:pic>
        <p:nvPicPr>
          <p:cNvPr id="6" name="Picture 4" descr="DaoCloud - Crunchbase Company Profile &amp;amp; Funding">
            <a:extLst>
              <a:ext uri="{FF2B5EF4-FFF2-40B4-BE49-F238E27FC236}">
                <a16:creationId xmlns:a16="http://schemas.microsoft.com/office/drawing/2014/main" id="{A5CC5C5B-41AC-4856-9B11-9D27EA48E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124" y="3329510"/>
            <a:ext cx="926910" cy="9269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hape&#10;&#10;Description automatically generated with medium confidence">
            <a:extLst>
              <a:ext uri="{FF2B5EF4-FFF2-40B4-BE49-F238E27FC236}">
                <a16:creationId xmlns:a16="http://schemas.microsoft.com/office/drawing/2014/main" id="{D9053741-1A96-4457-9789-35A16A153A8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212730" y="3830536"/>
            <a:ext cx="1351555" cy="290712"/>
          </a:xfrm>
          <a:prstGeom prst="rect">
            <a:avLst/>
          </a:prstGeom>
        </p:spPr>
      </p:pic>
      <p:sp>
        <p:nvSpPr>
          <p:cNvPr id="12" name="Monitoring">
            <a:extLst>
              <a:ext uri="{FF2B5EF4-FFF2-40B4-BE49-F238E27FC236}">
                <a16:creationId xmlns:a16="http://schemas.microsoft.com/office/drawing/2014/main" id="{9886AD5C-FB2B-4256-96CC-9C8DCF9E8752}"/>
              </a:ext>
            </a:extLst>
          </p:cNvPr>
          <p:cNvSpPr txBox="1"/>
          <p:nvPr/>
        </p:nvSpPr>
        <p:spPr>
          <a:xfrm>
            <a:off x="9600311" y="1998591"/>
            <a:ext cx="1467705" cy="2400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80000"/>
              </a:lnSpc>
              <a:defRPr sz="2400" b="1">
                <a:solidFill>
                  <a:srgbClr val="212428"/>
                </a:solidFill>
              </a:defRPr>
            </a:lvl1pPr>
          </a:lstStyle>
          <a:p>
            <a:pPr defTabSz="457200" hangingPunct="0"/>
            <a:r>
              <a:rPr lang="en-US" sz="1200" kern="0" dirty="0">
                <a:latin typeface="Helvetica"/>
                <a:sym typeface="Helvetica"/>
              </a:rPr>
              <a:t>Enterprise Storage</a:t>
            </a:r>
            <a:endParaRPr sz="1200" kern="0" dirty="0">
              <a:latin typeface="Helvetica"/>
              <a:sym typeface="Helvetica"/>
            </a:endParaRPr>
          </a:p>
        </p:txBody>
      </p:sp>
      <p:sp>
        <p:nvSpPr>
          <p:cNvPr id="13" name="E2E Panorama">
            <a:extLst>
              <a:ext uri="{FF2B5EF4-FFF2-40B4-BE49-F238E27FC236}">
                <a16:creationId xmlns:a16="http://schemas.microsoft.com/office/drawing/2014/main" id="{4A5AAD37-D241-454A-87F9-C35E5244EB77}"/>
              </a:ext>
            </a:extLst>
          </p:cNvPr>
          <p:cNvSpPr txBox="1"/>
          <p:nvPr/>
        </p:nvSpPr>
        <p:spPr>
          <a:xfrm>
            <a:off x="9210178" y="2259633"/>
            <a:ext cx="2424251"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000" kern="0" dirty="0">
                <a:latin typeface="Helvetica"/>
                <a:sym typeface="Helvetica"/>
              </a:rPr>
              <a:t>Dorado 3000, 5000, 6000, or 8000</a:t>
            </a:r>
            <a:endParaRPr sz="1000" kern="0" dirty="0">
              <a:latin typeface="Helvetica"/>
              <a:sym typeface="Helvetica"/>
            </a:endParaRPr>
          </a:p>
        </p:txBody>
      </p:sp>
      <p:grpSp>
        <p:nvGrpSpPr>
          <p:cNvPr id="15" name="成组">
            <a:extLst>
              <a:ext uri="{FF2B5EF4-FFF2-40B4-BE49-F238E27FC236}">
                <a16:creationId xmlns:a16="http://schemas.microsoft.com/office/drawing/2014/main" id="{72FCCC35-DD7F-4DE3-9066-CAB007FFE5D1}"/>
              </a:ext>
            </a:extLst>
          </p:cNvPr>
          <p:cNvGrpSpPr/>
          <p:nvPr/>
        </p:nvGrpSpPr>
        <p:grpSpPr>
          <a:xfrm>
            <a:off x="8858648" y="1580302"/>
            <a:ext cx="650210" cy="132707"/>
            <a:chOff x="0" y="0"/>
            <a:chExt cx="2349500" cy="309313"/>
          </a:xfrm>
        </p:grpSpPr>
        <p:sp>
          <p:nvSpPr>
            <p:cNvPr id="16" name="形状">
              <a:extLst>
                <a:ext uri="{FF2B5EF4-FFF2-40B4-BE49-F238E27FC236}">
                  <a16:creationId xmlns:a16="http://schemas.microsoft.com/office/drawing/2014/main" id="{EEF7E7F7-534C-4945-98E8-2C196657E69F}"/>
                </a:ext>
              </a:extLst>
            </p:cNvPr>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17" name="线条">
              <a:extLst>
                <a:ext uri="{FF2B5EF4-FFF2-40B4-BE49-F238E27FC236}">
                  <a16:creationId xmlns:a16="http://schemas.microsoft.com/office/drawing/2014/main" id="{8B35310A-03F6-48C7-8A5A-0C2939AE65FC}"/>
                </a:ext>
              </a:extLst>
            </p:cNvPr>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18" name="线条">
              <a:extLst>
                <a:ext uri="{FF2B5EF4-FFF2-40B4-BE49-F238E27FC236}">
                  <a16:creationId xmlns:a16="http://schemas.microsoft.com/office/drawing/2014/main" id="{27DB1FD4-3C7F-43A2-B67A-DBEA045CF8C7}"/>
                </a:ext>
              </a:extLst>
            </p:cNvPr>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sp>
        <p:nvSpPr>
          <p:cNvPr id="19" name="Monitoring">
            <a:extLst>
              <a:ext uri="{FF2B5EF4-FFF2-40B4-BE49-F238E27FC236}">
                <a16:creationId xmlns:a16="http://schemas.microsoft.com/office/drawing/2014/main" id="{F37BB9C9-B55B-4F15-BA31-E9CDC65363EB}"/>
              </a:ext>
            </a:extLst>
          </p:cNvPr>
          <p:cNvSpPr txBox="1"/>
          <p:nvPr/>
        </p:nvSpPr>
        <p:spPr>
          <a:xfrm>
            <a:off x="9608437" y="1480917"/>
            <a:ext cx="1544650" cy="2400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80000"/>
              </a:lnSpc>
              <a:defRPr sz="2400" b="1">
                <a:solidFill>
                  <a:srgbClr val="212428"/>
                </a:solidFill>
              </a:defRPr>
            </a:lvl1pPr>
          </a:lstStyle>
          <a:p>
            <a:pPr defTabSz="457200" hangingPunct="0"/>
            <a:r>
              <a:rPr lang="en-US" sz="1200" kern="0" dirty="0">
                <a:latin typeface="Helvetica"/>
                <a:sym typeface="Helvetica"/>
              </a:rPr>
              <a:t>Enterprise switches</a:t>
            </a:r>
            <a:endParaRPr sz="1200" kern="0" dirty="0">
              <a:latin typeface="Helvetica"/>
              <a:sym typeface="Helvetica"/>
            </a:endParaRPr>
          </a:p>
        </p:txBody>
      </p:sp>
      <p:sp>
        <p:nvSpPr>
          <p:cNvPr id="20" name="E2E Panorama">
            <a:extLst>
              <a:ext uri="{FF2B5EF4-FFF2-40B4-BE49-F238E27FC236}">
                <a16:creationId xmlns:a16="http://schemas.microsoft.com/office/drawing/2014/main" id="{38813179-A3D4-4740-B81B-A04FED4DA7BC}"/>
              </a:ext>
            </a:extLst>
          </p:cNvPr>
          <p:cNvSpPr txBox="1"/>
          <p:nvPr/>
        </p:nvSpPr>
        <p:spPr>
          <a:xfrm>
            <a:off x="9309315" y="3294287"/>
            <a:ext cx="1738187" cy="27699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endParaRPr lang="en-US" sz="1200" dirty="0">
              <a:effectLst/>
              <a:latin typeface="Calibri" panose="020F0502020204030204" pitchFamily="34" charset="0"/>
              <a:ea typeface="Calibri" panose="020F0502020204030204" pitchFamily="34" charset="0"/>
            </a:endParaRPr>
          </a:p>
        </p:txBody>
      </p:sp>
      <p:sp>
        <p:nvSpPr>
          <p:cNvPr id="26" name="Monitoring">
            <a:extLst>
              <a:ext uri="{FF2B5EF4-FFF2-40B4-BE49-F238E27FC236}">
                <a16:creationId xmlns:a16="http://schemas.microsoft.com/office/drawing/2014/main" id="{AC1AC97C-AC91-4885-B8CF-474A2F8FDCE3}"/>
              </a:ext>
            </a:extLst>
          </p:cNvPr>
          <p:cNvSpPr txBox="1"/>
          <p:nvPr/>
        </p:nvSpPr>
        <p:spPr>
          <a:xfrm>
            <a:off x="9615183" y="2611889"/>
            <a:ext cx="1971048" cy="2400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80000"/>
              </a:lnSpc>
              <a:defRPr sz="2400" b="1">
                <a:solidFill>
                  <a:srgbClr val="212428"/>
                </a:solidFill>
              </a:defRPr>
            </a:lvl1pPr>
          </a:lstStyle>
          <a:p>
            <a:pPr defTabSz="457200" hangingPunct="0"/>
            <a:r>
              <a:rPr lang="en-US" sz="1200" kern="0" dirty="0">
                <a:latin typeface="Helvetica"/>
                <a:sym typeface="Helvetica"/>
              </a:rPr>
              <a:t>Enterprise compute stack</a:t>
            </a:r>
            <a:endParaRPr sz="1200" kern="0" dirty="0">
              <a:latin typeface="Helvetica"/>
              <a:sym typeface="Helvetica"/>
            </a:endParaRPr>
          </a:p>
        </p:txBody>
      </p:sp>
      <p:sp>
        <p:nvSpPr>
          <p:cNvPr id="32" name="E2E Panorama">
            <a:extLst>
              <a:ext uri="{FF2B5EF4-FFF2-40B4-BE49-F238E27FC236}">
                <a16:creationId xmlns:a16="http://schemas.microsoft.com/office/drawing/2014/main" id="{CDA615BF-4803-4E1E-AEA1-AC72483FFBE0}"/>
              </a:ext>
            </a:extLst>
          </p:cNvPr>
          <p:cNvSpPr txBox="1"/>
          <p:nvPr/>
        </p:nvSpPr>
        <p:spPr>
          <a:xfrm>
            <a:off x="9204835" y="1682294"/>
            <a:ext cx="1738187" cy="27699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200" dirty="0">
                <a:effectLst/>
                <a:latin typeface="Calibri" panose="020F0502020204030204" pitchFamily="34" charset="0"/>
                <a:ea typeface="Calibri" panose="020F0502020204030204" pitchFamily="34" charset="0"/>
              </a:rPr>
              <a:t>CloudEngine 6800</a:t>
            </a:r>
          </a:p>
        </p:txBody>
      </p:sp>
      <p:sp>
        <p:nvSpPr>
          <p:cNvPr id="33" name="E2E Panorama">
            <a:extLst>
              <a:ext uri="{FF2B5EF4-FFF2-40B4-BE49-F238E27FC236}">
                <a16:creationId xmlns:a16="http://schemas.microsoft.com/office/drawing/2014/main" id="{EB5B3344-4A7E-4E54-906F-7EBA21FC0FD2}"/>
              </a:ext>
            </a:extLst>
          </p:cNvPr>
          <p:cNvSpPr txBox="1"/>
          <p:nvPr/>
        </p:nvSpPr>
        <p:spPr>
          <a:xfrm>
            <a:off x="9209748" y="2894249"/>
            <a:ext cx="2890565" cy="27699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200" dirty="0">
                <a:effectLst/>
                <a:latin typeface="Calibri" panose="020F0502020204030204" pitchFamily="34" charset="0"/>
                <a:ea typeface="Calibri" panose="020F0502020204030204" pitchFamily="34" charset="0"/>
              </a:rPr>
              <a:t>FusionServer 1288H servers</a:t>
            </a:r>
          </a:p>
        </p:txBody>
      </p:sp>
      <p:sp>
        <p:nvSpPr>
          <p:cNvPr id="34" name="E2E Panorama">
            <a:extLst>
              <a:ext uri="{FF2B5EF4-FFF2-40B4-BE49-F238E27FC236}">
                <a16:creationId xmlns:a16="http://schemas.microsoft.com/office/drawing/2014/main" id="{495069B8-79D0-4294-94FF-D83FCD3E3A04}"/>
              </a:ext>
            </a:extLst>
          </p:cNvPr>
          <p:cNvSpPr txBox="1"/>
          <p:nvPr/>
        </p:nvSpPr>
        <p:spPr>
          <a:xfrm>
            <a:off x="9145463" y="4304799"/>
            <a:ext cx="2890565" cy="83099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000">
                <a:solidFill>
                  <a:srgbClr val="898A8B"/>
                </a:solidFill>
              </a:defRPr>
            </a:lvl1pPr>
          </a:lstStyle>
          <a:p>
            <a:r>
              <a:rPr lang="en-US" sz="1200" dirty="0">
                <a:latin typeface="Calibri" panose="020F0502020204030204" pitchFamily="34" charset="0"/>
                <a:ea typeface="Calibri" panose="020F0502020204030204" pitchFamily="34" charset="0"/>
              </a:rPr>
              <a:t>Deployable on bare metal or VMs</a:t>
            </a:r>
          </a:p>
          <a:p>
            <a:r>
              <a:rPr lang="en-US" sz="1200" dirty="0">
                <a:latin typeface="Calibri" panose="020F0502020204030204" pitchFamily="34" charset="0"/>
                <a:ea typeface="Calibri" panose="020F0502020204030204" pitchFamily="34" charset="0"/>
              </a:rPr>
              <a:t>3 master node HA deployment</a:t>
            </a:r>
          </a:p>
          <a:p>
            <a:r>
              <a:rPr lang="en-US" sz="1200" dirty="0" err="1">
                <a:latin typeface="Calibri" panose="020F0502020204030204" pitchFamily="34" charset="0"/>
                <a:ea typeface="Calibri" panose="020F0502020204030204" pitchFamily="34" charset="0"/>
              </a:rPr>
              <a:t>DevSecOps</a:t>
            </a:r>
            <a:r>
              <a:rPr lang="en-US" sz="1200" dirty="0">
                <a:latin typeface="Calibri" panose="020F0502020204030204" pitchFamily="34" charset="0"/>
                <a:ea typeface="Calibri" panose="020F0502020204030204" pitchFamily="34" charset="0"/>
              </a:rPr>
              <a:t> tools</a:t>
            </a:r>
          </a:p>
          <a:p>
            <a:r>
              <a:rPr lang="en-US" sz="1200" dirty="0">
                <a:effectLst/>
                <a:latin typeface="Calibri" panose="020F0502020204030204" pitchFamily="34" charset="0"/>
                <a:ea typeface="Calibri" panose="020F0502020204030204" pitchFamily="34" charset="0"/>
              </a:rPr>
              <a:t>Application image repositories</a:t>
            </a:r>
          </a:p>
        </p:txBody>
      </p:sp>
      <p:grpSp>
        <p:nvGrpSpPr>
          <p:cNvPr id="216" name="成组">
            <a:extLst>
              <a:ext uri="{FF2B5EF4-FFF2-40B4-BE49-F238E27FC236}">
                <a16:creationId xmlns:a16="http://schemas.microsoft.com/office/drawing/2014/main" id="{6C14EB27-7320-4CD8-8C49-1DD0180EF44D}"/>
              </a:ext>
            </a:extLst>
          </p:cNvPr>
          <p:cNvGrpSpPr/>
          <p:nvPr/>
        </p:nvGrpSpPr>
        <p:grpSpPr>
          <a:xfrm>
            <a:off x="8873519" y="2105287"/>
            <a:ext cx="650210" cy="132707"/>
            <a:chOff x="0" y="0"/>
            <a:chExt cx="2349500" cy="309313"/>
          </a:xfrm>
        </p:grpSpPr>
        <p:sp>
          <p:nvSpPr>
            <p:cNvPr id="217" name="形状">
              <a:extLst>
                <a:ext uri="{FF2B5EF4-FFF2-40B4-BE49-F238E27FC236}">
                  <a16:creationId xmlns:a16="http://schemas.microsoft.com/office/drawing/2014/main" id="{F63011BE-9051-4D16-838B-D5CAC9AC46D5}"/>
                </a:ext>
              </a:extLst>
            </p:cNvPr>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218" name="线条">
              <a:extLst>
                <a:ext uri="{FF2B5EF4-FFF2-40B4-BE49-F238E27FC236}">
                  <a16:creationId xmlns:a16="http://schemas.microsoft.com/office/drawing/2014/main" id="{3FFBE10F-6349-4C91-87CB-6B19127A97C4}"/>
                </a:ext>
              </a:extLst>
            </p:cNvPr>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219" name="线条">
              <a:extLst>
                <a:ext uri="{FF2B5EF4-FFF2-40B4-BE49-F238E27FC236}">
                  <a16:creationId xmlns:a16="http://schemas.microsoft.com/office/drawing/2014/main" id="{AAC7B353-36BB-4D13-A869-C91DE00A6809}"/>
                </a:ext>
              </a:extLst>
            </p:cNvPr>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grpSp>
        <p:nvGrpSpPr>
          <p:cNvPr id="220" name="成组">
            <a:extLst>
              <a:ext uri="{FF2B5EF4-FFF2-40B4-BE49-F238E27FC236}">
                <a16:creationId xmlns:a16="http://schemas.microsoft.com/office/drawing/2014/main" id="{4AB51CF6-FD45-4A61-888D-5FF952029DEB}"/>
              </a:ext>
            </a:extLst>
          </p:cNvPr>
          <p:cNvGrpSpPr/>
          <p:nvPr/>
        </p:nvGrpSpPr>
        <p:grpSpPr>
          <a:xfrm>
            <a:off x="8876809" y="2704019"/>
            <a:ext cx="650210" cy="132707"/>
            <a:chOff x="0" y="0"/>
            <a:chExt cx="2349500" cy="309313"/>
          </a:xfrm>
        </p:grpSpPr>
        <p:sp>
          <p:nvSpPr>
            <p:cNvPr id="221" name="形状">
              <a:extLst>
                <a:ext uri="{FF2B5EF4-FFF2-40B4-BE49-F238E27FC236}">
                  <a16:creationId xmlns:a16="http://schemas.microsoft.com/office/drawing/2014/main" id="{8A9ED014-3B46-41FB-AE4C-E9089D302871}"/>
                </a:ext>
              </a:extLst>
            </p:cNvPr>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222" name="线条">
              <a:extLst>
                <a:ext uri="{FF2B5EF4-FFF2-40B4-BE49-F238E27FC236}">
                  <a16:creationId xmlns:a16="http://schemas.microsoft.com/office/drawing/2014/main" id="{8C541032-7A99-47E8-8B07-923186812F6A}"/>
                </a:ext>
              </a:extLst>
            </p:cNvPr>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223" name="线条">
              <a:extLst>
                <a:ext uri="{FF2B5EF4-FFF2-40B4-BE49-F238E27FC236}">
                  <a16:creationId xmlns:a16="http://schemas.microsoft.com/office/drawing/2014/main" id="{7CD223AE-DE6E-4154-B9C9-D3EE35F7BC9A}"/>
                </a:ext>
              </a:extLst>
            </p:cNvPr>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grpSp>
        <p:nvGrpSpPr>
          <p:cNvPr id="10" name="Group 9">
            <a:extLst>
              <a:ext uri="{FF2B5EF4-FFF2-40B4-BE49-F238E27FC236}">
                <a16:creationId xmlns:a16="http://schemas.microsoft.com/office/drawing/2014/main" id="{22098869-F8BD-415F-B18B-8D4F93DED6A9}"/>
              </a:ext>
            </a:extLst>
          </p:cNvPr>
          <p:cNvGrpSpPr/>
          <p:nvPr/>
        </p:nvGrpSpPr>
        <p:grpSpPr>
          <a:xfrm>
            <a:off x="209503" y="2382741"/>
            <a:ext cx="5458104" cy="2719182"/>
            <a:chOff x="99653" y="1959289"/>
            <a:chExt cx="5820611" cy="2882424"/>
          </a:xfrm>
        </p:grpSpPr>
        <p:pic>
          <p:nvPicPr>
            <p:cNvPr id="6146" name="Picture 2" descr="Apache Kafka">
              <a:extLst>
                <a:ext uri="{FF2B5EF4-FFF2-40B4-BE49-F238E27FC236}">
                  <a16:creationId xmlns:a16="http://schemas.microsoft.com/office/drawing/2014/main" id="{BCFE13A6-8338-48B5-9856-614AF42A0D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4838" y="1959289"/>
              <a:ext cx="859267" cy="859267"/>
            </a:xfrm>
            <a:prstGeom prst="rect">
              <a:avLst/>
            </a:prstGeom>
            <a:noFill/>
            <a:extLst>
              <a:ext uri="{909E8E84-426E-40DD-AFC4-6F175D3DCCD1}">
                <a14:hiddenFill xmlns:a14="http://schemas.microsoft.com/office/drawing/2010/main">
                  <a:solidFill>
                    <a:srgbClr val="FFFFFF"/>
                  </a:solidFill>
                </a14:hiddenFill>
              </a:ext>
            </a:extLst>
          </p:spPr>
        </p:pic>
        <p:grpSp>
          <p:nvGrpSpPr>
            <p:cNvPr id="157" name="Group 156">
              <a:extLst>
                <a:ext uri="{FF2B5EF4-FFF2-40B4-BE49-F238E27FC236}">
                  <a16:creationId xmlns:a16="http://schemas.microsoft.com/office/drawing/2014/main" id="{1223D08A-8BC4-4756-ABAD-B6A343C00FCC}"/>
                </a:ext>
              </a:extLst>
            </p:cNvPr>
            <p:cNvGrpSpPr/>
            <p:nvPr/>
          </p:nvGrpSpPr>
          <p:grpSpPr>
            <a:xfrm>
              <a:off x="254010" y="3656488"/>
              <a:ext cx="2360071" cy="902948"/>
              <a:chOff x="5797610" y="5264646"/>
              <a:chExt cx="2360071" cy="902948"/>
            </a:xfrm>
          </p:grpSpPr>
          <p:grpSp>
            <p:nvGrpSpPr>
              <p:cNvPr id="158" name="Group 157">
                <a:extLst>
                  <a:ext uri="{FF2B5EF4-FFF2-40B4-BE49-F238E27FC236}">
                    <a16:creationId xmlns:a16="http://schemas.microsoft.com/office/drawing/2014/main" id="{CDAF1DD8-AD0F-454D-87AF-D4DCD72D3813}"/>
                  </a:ext>
                </a:extLst>
              </p:cNvPr>
              <p:cNvGrpSpPr/>
              <p:nvPr/>
            </p:nvGrpSpPr>
            <p:grpSpPr>
              <a:xfrm>
                <a:off x="5797610" y="5392814"/>
                <a:ext cx="2360071" cy="774780"/>
                <a:chOff x="1865155" y="2975534"/>
                <a:chExt cx="2360071" cy="774780"/>
              </a:xfrm>
            </p:grpSpPr>
            <p:sp>
              <p:nvSpPr>
                <p:cNvPr id="175" name="Parallelogram 174">
                  <a:extLst>
                    <a:ext uri="{FF2B5EF4-FFF2-40B4-BE49-F238E27FC236}">
                      <a16:creationId xmlns:a16="http://schemas.microsoft.com/office/drawing/2014/main" id="{13BF3D63-C03D-4BC6-8556-DBBA2E073F85}"/>
                    </a:ext>
                  </a:extLst>
                </p:cNvPr>
                <p:cNvSpPr/>
                <p:nvPr/>
              </p:nvSpPr>
              <p:spPr>
                <a:xfrm>
                  <a:off x="1865155" y="2975534"/>
                  <a:ext cx="2360071" cy="44290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6544FE36-799B-4CE9-93B4-EDCB75EEAC74}"/>
                    </a:ext>
                  </a:extLst>
                </p:cNvPr>
                <p:cNvSpPr/>
                <p:nvPr/>
              </p:nvSpPr>
              <p:spPr>
                <a:xfrm>
                  <a:off x="1865155" y="3418441"/>
                  <a:ext cx="1983952" cy="3308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Pod</a:t>
                  </a:r>
                </a:p>
              </p:txBody>
            </p:sp>
            <p:sp>
              <p:nvSpPr>
                <p:cNvPr id="177" name="Parallelogram 176">
                  <a:extLst>
                    <a:ext uri="{FF2B5EF4-FFF2-40B4-BE49-F238E27FC236}">
                      <a16:creationId xmlns:a16="http://schemas.microsoft.com/office/drawing/2014/main" id="{5F5A5AB7-4001-4AF0-B31D-E637DB211018}"/>
                    </a:ext>
                  </a:extLst>
                </p:cNvPr>
                <p:cNvSpPr/>
                <p:nvPr/>
              </p:nvSpPr>
              <p:spPr>
                <a:xfrm rot="16200000" flipV="1">
                  <a:off x="3645529" y="3170825"/>
                  <a:ext cx="773790" cy="385188"/>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10C0C788-5AFE-4107-8BD4-10C7A7822A8C}"/>
                  </a:ext>
                </a:extLst>
              </p:cNvPr>
              <p:cNvGrpSpPr/>
              <p:nvPr/>
            </p:nvGrpSpPr>
            <p:grpSpPr>
              <a:xfrm>
                <a:off x="5969621" y="5266629"/>
                <a:ext cx="552311" cy="490019"/>
                <a:chOff x="7768274" y="3962399"/>
                <a:chExt cx="552311" cy="490019"/>
              </a:xfrm>
            </p:grpSpPr>
            <p:sp>
              <p:nvSpPr>
                <p:cNvPr id="172" name="Parallelogram 171">
                  <a:extLst>
                    <a:ext uri="{FF2B5EF4-FFF2-40B4-BE49-F238E27FC236}">
                      <a16:creationId xmlns:a16="http://schemas.microsoft.com/office/drawing/2014/main" id="{A70051C6-D9CF-496A-8188-07C506BE65C9}"/>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80F48D62-277E-4E8C-A6A0-EA26069A1AEF}"/>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174" name="Parallelogram 173">
                  <a:extLst>
                    <a:ext uri="{FF2B5EF4-FFF2-40B4-BE49-F238E27FC236}">
                      <a16:creationId xmlns:a16="http://schemas.microsoft.com/office/drawing/2014/main" id="{C2565D79-68BF-4DB7-B804-B56ACA2E9A67}"/>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40EBAC39-2929-4589-B3B0-3BCEBF477E68}"/>
                  </a:ext>
                </a:extLst>
              </p:cNvPr>
              <p:cNvGrpSpPr/>
              <p:nvPr/>
            </p:nvGrpSpPr>
            <p:grpSpPr>
              <a:xfrm>
                <a:off x="6417787" y="5265638"/>
                <a:ext cx="552311" cy="490019"/>
                <a:chOff x="7768274" y="3962399"/>
                <a:chExt cx="552311" cy="490019"/>
              </a:xfrm>
            </p:grpSpPr>
            <p:sp>
              <p:nvSpPr>
                <p:cNvPr id="169" name="Parallelogram 168">
                  <a:extLst>
                    <a:ext uri="{FF2B5EF4-FFF2-40B4-BE49-F238E27FC236}">
                      <a16:creationId xmlns:a16="http://schemas.microsoft.com/office/drawing/2014/main" id="{9C5B6BBA-1525-4B3A-A130-4DA56DCE680B}"/>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5BA8E93A-4682-4C5A-AED7-8C5488F248FD}"/>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171" name="Parallelogram 170">
                  <a:extLst>
                    <a:ext uri="{FF2B5EF4-FFF2-40B4-BE49-F238E27FC236}">
                      <a16:creationId xmlns:a16="http://schemas.microsoft.com/office/drawing/2014/main" id="{28DF431F-3152-418B-AF25-13DD2AC6BAEB}"/>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092EA73B-8E5D-4021-9E61-B6A60178C36B}"/>
                  </a:ext>
                </a:extLst>
              </p:cNvPr>
              <p:cNvGrpSpPr/>
              <p:nvPr/>
            </p:nvGrpSpPr>
            <p:grpSpPr>
              <a:xfrm>
                <a:off x="6865953" y="5265637"/>
                <a:ext cx="552311" cy="490019"/>
                <a:chOff x="7768274" y="3962399"/>
                <a:chExt cx="552311" cy="490019"/>
              </a:xfrm>
            </p:grpSpPr>
            <p:sp>
              <p:nvSpPr>
                <p:cNvPr id="166" name="Parallelogram 165">
                  <a:extLst>
                    <a:ext uri="{FF2B5EF4-FFF2-40B4-BE49-F238E27FC236}">
                      <a16:creationId xmlns:a16="http://schemas.microsoft.com/office/drawing/2014/main" id="{6570C0A2-6565-4C9D-AAE3-E708CC89C8B9}"/>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7F6256C-4742-42A5-A205-55987BB2BD8B}"/>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168" name="Parallelogram 167">
                  <a:extLst>
                    <a:ext uri="{FF2B5EF4-FFF2-40B4-BE49-F238E27FC236}">
                      <a16:creationId xmlns:a16="http://schemas.microsoft.com/office/drawing/2014/main" id="{8C3A12FA-5E34-444B-8AB0-5DD3E62A6995}"/>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705BF9D5-8ADC-483F-9B56-9BD4EB47DDAD}"/>
                  </a:ext>
                </a:extLst>
              </p:cNvPr>
              <p:cNvGrpSpPr/>
              <p:nvPr/>
            </p:nvGrpSpPr>
            <p:grpSpPr>
              <a:xfrm>
                <a:off x="7324118" y="5264646"/>
                <a:ext cx="552311" cy="490019"/>
                <a:chOff x="7768274" y="3962399"/>
                <a:chExt cx="552311" cy="490019"/>
              </a:xfrm>
            </p:grpSpPr>
            <p:sp>
              <p:nvSpPr>
                <p:cNvPr id="163" name="Parallelogram 162">
                  <a:extLst>
                    <a:ext uri="{FF2B5EF4-FFF2-40B4-BE49-F238E27FC236}">
                      <a16:creationId xmlns:a16="http://schemas.microsoft.com/office/drawing/2014/main" id="{FDF235ED-2DA7-4CA2-BD80-F9FF5EA81450}"/>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C914ADB7-EC4C-4A3E-9843-49A90AB338E2}"/>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165" name="Parallelogram 164">
                  <a:extLst>
                    <a:ext uri="{FF2B5EF4-FFF2-40B4-BE49-F238E27FC236}">
                      <a16:creationId xmlns:a16="http://schemas.microsoft.com/office/drawing/2014/main" id="{71588445-C5A6-4FA8-9298-006D3D868B3F}"/>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8" name="Group 177">
              <a:extLst>
                <a:ext uri="{FF2B5EF4-FFF2-40B4-BE49-F238E27FC236}">
                  <a16:creationId xmlns:a16="http://schemas.microsoft.com/office/drawing/2014/main" id="{7834ACAF-6EC8-4B27-A1B6-BB53AAA7FAE9}"/>
                </a:ext>
              </a:extLst>
            </p:cNvPr>
            <p:cNvGrpSpPr/>
            <p:nvPr/>
          </p:nvGrpSpPr>
          <p:grpSpPr>
            <a:xfrm>
              <a:off x="3317111" y="3656487"/>
              <a:ext cx="2360071" cy="902948"/>
              <a:chOff x="5797610" y="5264646"/>
              <a:chExt cx="2360071" cy="902948"/>
            </a:xfrm>
          </p:grpSpPr>
          <p:grpSp>
            <p:nvGrpSpPr>
              <p:cNvPr id="179" name="Group 178">
                <a:extLst>
                  <a:ext uri="{FF2B5EF4-FFF2-40B4-BE49-F238E27FC236}">
                    <a16:creationId xmlns:a16="http://schemas.microsoft.com/office/drawing/2014/main" id="{CADCBBAF-5945-4401-8FD4-314FA0576C1C}"/>
                  </a:ext>
                </a:extLst>
              </p:cNvPr>
              <p:cNvGrpSpPr/>
              <p:nvPr/>
            </p:nvGrpSpPr>
            <p:grpSpPr>
              <a:xfrm>
                <a:off x="5797610" y="5392814"/>
                <a:ext cx="2360071" cy="774780"/>
                <a:chOff x="1865155" y="2975534"/>
                <a:chExt cx="2360071" cy="774780"/>
              </a:xfrm>
            </p:grpSpPr>
            <p:sp>
              <p:nvSpPr>
                <p:cNvPr id="196" name="Parallelogram 195">
                  <a:extLst>
                    <a:ext uri="{FF2B5EF4-FFF2-40B4-BE49-F238E27FC236}">
                      <a16:creationId xmlns:a16="http://schemas.microsoft.com/office/drawing/2014/main" id="{B35F106D-8B99-45D9-A683-72A02BF2F938}"/>
                    </a:ext>
                  </a:extLst>
                </p:cNvPr>
                <p:cNvSpPr/>
                <p:nvPr/>
              </p:nvSpPr>
              <p:spPr>
                <a:xfrm>
                  <a:off x="1865155" y="2975534"/>
                  <a:ext cx="2360071" cy="44290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D7354AE9-D23D-42B3-B5DF-A19FEFA1D869}"/>
                    </a:ext>
                  </a:extLst>
                </p:cNvPr>
                <p:cNvSpPr/>
                <p:nvPr/>
              </p:nvSpPr>
              <p:spPr>
                <a:xfrm>
                  <a:off x="1865155" y="3418441"/>
                  <a:ext cx="1983952" cy="3308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Pod</a:t>
                  </a:r>
                </a:p>
              </p:txBody>
            </p:sp>
            <p:sp>
              <p:nvSpPr>
                <p:cNvPr id="198" name="Parallelogram 197">
                  <a:extLst>
                    <a:ext uri="{FF2B5EF4-FFF2-40B4-BE49-F238E27FC236}">
                      <a16:creationId xmlns:a16="http://schemas.microsoft.com/office/drawing/2014/main" id="{AD24A779-D3CB-43C7-9947-7132FB2B4468}"/>
                    </a:ext>
                  </a:extLst>
                </p:cNvPr>
                <p:cNvSpPr/>
                <p:nvPr/>
              </p:nvSpPr>
              <p:spPr>
                <a:xfrm rot="16200000" flipV="1">
                  <a:off x="3645529" y="3170825"/>
                  <a:ext cx="773790" cy="385188"/>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a:extLst>
                  <a:ext uri="{FF2B5EF4-FFF2-40B4-BE49-F238E27FC236}">
                    <a16:creationId xmlns:a16="http://schemas.microsoft.com/office/drawing/2014/main" id="{D00A1998-C7E7-4B0E-8A0B-70096D5BF062}"/>
                  </a:ext>
                </a:extLst>
              </p:cNvPr>
              <p:cNvGrpSpPr/>
              <p:nvPr/>
            </p:nvGrpSpPr>
            <p:grpSpPr>
              <a:xfrm>
                <a:off x="5969621" y="5266629"/>
                <a:ext cx="552311" cy="490019"/>
                <a:chOff x="7768274" y="3962399"/>
                <a:chExt cx="552311" cy="490019"/>
              </a:xfrm>
            </p:grpSpPr>
            <p:sp>
              <p:nvSpPr>
                <p:cNvPr id="193" name="Parallelogram 192">
                  <a:extLst>
                    <a:ext uri="{FF2B5EF4-FFF2-40B4-BE49-F238E27FC236}">
                      <a16:creationId xmlns:a16="http://schemas.microsoft.com/office/drawing/2014/main" id="{EB3E75B1-0FF3-4393-8AB5-D048F8DC8FBA}"/>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F6A13C92-9583-4237-9E0E-4E43D79FE02B}"/>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195" name="Parallelogram 194">
                  <a:extLst>
                    <a:ext uri="{FF2B5EF4-FFF2-40B4-BE49-F238E27FC236}">
                      <a16:creationId xmlns:a16="http://schemas.microsoft.com/office/drawing/2014/main" id="{E48C09B8-1BEC-4E7B-A266-F95D48FDF3C2}"/>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1" name="Group 180">
                <a:extLst>
                  <a:ext uri="{FF2B5EF4-FFF2-40B4-BE49-F238E27FC236}">
                    <a16:creationId xmlns:a16="http://schemas.microsoft.com/office/drawing/2014/main" id="{96B6EE7F-B302-4958-8A6D-F1E3C5DA5D2E}"/>
                  </a:ext>
                </a:extLst>
              </p:cNvPr>
              <p:cNvGrpSpPr/>
              <p:nvPr/>
            </p:nvGrpSpPr>
            <p:grpSpPr>
              <a:xfrm>
                <a:off x="6417787" y="5265638"/>
                <a:ext cx="552311" cy="490019"/>
                <a:chOff x="7768274" y="3962399"/>
                <a:chExt cx="552311" cy="490019"/>
              </a:xfrm>
            </p:grpSpPr>
            <p:sp>
              <p:nvSpPr>
                <p:cNvPr id="190" name="Parallelogram 189">
                  <a:extLst>
                    <a:ext uri="{FF2B5EF4-FFF2-40B4-BE49-F238E27FC236}">
                      <a16:creationId xmlns:a16="http://schemas.microsoft.com/office/drawing/2014/main" id="{A8FF112A-F71A-4F9B-833B-0E8FA12F2C97}"/>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08803B37-8DDC-47A7-87C6-C15245858836}"/>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192" name="Parallelogram 191">
                  <a:extLst>
                    <a:ext uri="{FF2B5EF4-FFF2-40B4-BE49-F238E27FC236}">
                      <a16:creationId xmlns:a16="http://schemas.microsoft.com/office/drawing/2014/main" id="{F90A0E35-4672-48C9-BB37-E8D8740ADA92}"/>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4039DD65-3EB4-402D-82EA-22379DD29722}"/>
                  </a:ext>
                </a:extLst>
              </p:cNvPr>
              <p:cNvGrpSpPr/>
              <p:nvPr/>
            </p:nvGrpSpPr>
            <p:grpSpPr>
              <a:xfrm>
                <a:off x="6865953" y="5265637"/>
                <a:ext cx="552311" cy="490019"/>
                <a:chOff x="7768274" y="3962399"/>
                <a:chExt cx="552311" cy="490019"/>
              </a:xfrm>
            </p:grpSpPr>
            <p:sp>
              <p:nvSpPr>
                <p:cNvPr id="187" name="Parallelogram 186">
                  <a:extLst>
                    <a:ext uri="{FF2B5EF4-FFF2-40B4-BE49-F238E27FC236}">
                      <a16:creationId xmlns:a16="http://schemas.microsoft.com/office/drawing/2014/main" id="{4D1D9775-1C39-41AD-8A3E-F7021D3E8397}"/>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21D2ACE9-3CCF-436E-B284-0ED59635C410}"/>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189" name="Parallelogram 188">
                  <a:extLst>
                    <a:ext uri="{FF2B5EF4-FFF2-40B4-BE49-F238E27FC236}">
                      <a16:creationId xmlns:a16="http://schemas.microsoft.com/office/drawing/2014/main" id="{17C5066A-AE6A-4D7F-AB21-E506DBD99931}"/>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8E4AF0CE-B137-494C-86FF-D49507F6F30D}"/>
                  </a:ext>
                </a:extLst>
              </p:cNvPr>
              <p:cNvGrpSpPr/>
              <p:nvPr/>
            </p:nvGrpSpPr>
            <p:grpSpPr>
              <a:xfrm>
                <a:off x="7324118" y="5264646"/>
                <a:ext cx="552311" cy="490019"/>
                <a:chOff x="7768274" y="3962399"/>
                <a:chExt cx="552311" cy="490019"/>
              </a:xfrm>
            </p:grpSpPr>
            <p:sp>
              <p:nvSpPr>
                <p:cNvPr id="184" name="Parallelogram 183">
                  <a:extLst>
                    <a:ext uri="{FF2B5EF4-FFF2-40B4-BE49-F238E27FC236}">
                      <a16:creationId xmlns:a16="http://schemas.microsoft.com/office/drawing/2014/main" id="{B46F684A-D875-40EE-B211-1B5D00842881}"/>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A8794B07-CC19-4E31-BF14-02B3DA4C00C5}"/>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186" name="Parallelogram 185">
                  <a:extLst>
                    <a:ext uri="{FF2B5EF4-FFF2-40B4-BE49-F238E27FC236}">
                      <a16:creationId xmlns:a16="http://schemas.microsoft.com/office/drawing/2014/main" id="{934F8C31-2C50-4E6E-997D-1A894578FB77}"/>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9" name="Parallelogram 198">
              <a:extLst>
                <a:ext uri="{FF2B5EF4-FFF2-40B4-BE49-F238E27FC236}">
                  <a16:creationId xmlns:a16="http://schemas.microsoft.com/office/drawing/2014/main" id="{0111A12D-6562-4071-A963-D1145916F99D}"/>
                </a:ext>
              </a:extLst>
            </p:cNvPr>
            <p:cNvSpPr/>
            <p:nvPr/>
          </p:nvSpPr>
          <p:spPr>
            <a:xfrm>
              <a:off x="99653" y="2967613"/>
              <a:ext cx="5820611" cy="473572"/>
            </a:xfrm>
            <a:prstGeom prst="parallelogram">
              <a:avLst>
                <a:gd name="adj" fmla="val 89046"/>
              </a:avLst>
            </a:prstGeom>
            <a:solidFill>
              <a:srgbClr val="00B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2365A140-3152-454C-84D9-87602F4FC5CB}"/>
                </a:ext>
              </a:extLst>
            </p:cNvPr>
            <p:cNvSpPr/>
            <p:nvPr/>
          </p:nvSpPr>
          <p:spPr>
            <a:xfrm>
              <a:off x="106478" y="3427656"/>
              <a:ext cx="5410516" cy="442906"/>
            </a:xfrm>
            <a:prstGeom prst="rect">
              <a:avLst/>
            </a:prstGeom>
            <a:solidFill>
              <a:srgbClr val="00E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DaoCloud Digital X platform</a:t>
              </a:r>
            </a:p>
          </p:txBody>
        </p:sp>
        <p:sp>
          <p:nvSpPr>
            <p:cNvPr id="201" name="Parallelogram 200">
              <a:extLst>
                <a:ext uri="{FF2B5EF4-FFF2-40B4-BE49-F238E27FC236}">
                  <a16:creationId xmlns:a16="http://schemas.microsoft.com/office/drawing/2014/main" id="{0A1E6F33-96E9-42BD-9DFA-62FD0D06E086}"/>
                </a:ext>
              </a:extLst>
            </p:cNvPr>
            <p:cNvSpPr/>
            <p:nvPr/>
          </p:nvSpPr>
          <p:spPr>
            <a:xfrm rot="16200000" flipV="1">
              <a:off x="5259157" y="3209455"/>
              <a:ext cx="902949" cy="419264"/>
            </a:xfrm>
            <a:prstGeom prst="parallelogram">
              <a:avLst>
                <a:gd name="adj" fmla="val 11171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4" name="Group 223">
              <a:extLst>
                <a:ext uri="{FF2B5EF4-FFF2-40B4-BE49-F238E27FC236}">
                  <a16:creationId xmlns:a16="http://schemas.microsoft.com/office/drawing/2014/main" id="{124EBD0F-0957-407A-8D18-813071936A06}"/>
                </a:ext>
              </a:extLst>
            </p:cNvPr>
            <p:cNvGrpSpPr/>
            <p:nvPr/>
          </p:nvGrpSpPr>
          <p:grpSpPr>
            <a:xfrm>
              <a:off x="534859" y="2685264"/>
              <a:ext cx="4897457" cy="702630"/>
              <a:chOff x="1858329" y="3070958"/>
              <a:chExt cx="5096179" cy="702630"/>
            </a:xfrm>
          </p:grpSpPr>
          <p:sp>
            <p:nvSpPr>
              <p:cNvPr id="225" name="Parallelogram 224">
                <a:extLst>
                  <a:ext uri="{FF2B5EF4-FFF2-40B4-BE49-F238E27FC236}">
                    <a16:creationId xmlns:a16="http://schemas.microsoft.com/office/drawing/2014/main" id="{7C0FF25E-071F-4287-BAA3-2B5C2B5A37E3}"/>
                  </a:ext>
                </a:extLst>
              </p:cNvPr>
              <p:cNvSpPr/>
              <p:nvPr/>
            </p:nvSpPr>
            <p:spPr>
              <a:xfrm>
                <a:off x="1858329" y="3070959"/>
                <a:ext cx="5096179" cy="262149"/>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82073280-B764-4554-A659-5FFBC20E55E6}"/>
                  </a:ext>
                </a:extLst>
              </p:cNvPr>
              <p:cNvSpPr/>
              <p:nvPr/>
            </p:nvSpPr>
            <p:spPr>
              <a:xfrm>
                <a:off x="1865154" y="3319580"/>
                <a:ext cx="4858637" cy="4429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Cloud-native mission-critical applications</a:t>
                </a:r>
              </a:p>
            </p:txBody>
          </p:sp>
          <p:sp>
            <p:nvSpPr>
              <p:cNvPr id="227" name="Parallelogram 226">
                <a:extLst>
                  <a:ext uri="{FF2B5EF4-FFF2-40B4-BE49-F238E27FC236}">
                    <a16:creationId xmlns:a16="http://schemas.microsoft.com/office/drawing/2014/main" id="{BE6DAFD9-ECA3-4039-BBAB-834D3336343B}"/>
                  </a:ext>
                </a:extLst>
              </p:cNvPr>
              <p:cNvSpPr/>
              <p:nvPr/>
            </p:nvSpPr>
            <p:spPr>
              <a:xfrm rot="16200000" flipV="1">
                <a:off x="6481829" y="3300910"/>
                <a:ext cx="702630" cy="242726"/>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Text, logo&#10;&#10;Description automatically generated with medium confidence">
              <a:extLst>
                <a:ext uri="{FF2B5EF4-FFF2-40B4-BE49-F238E27FC236}">
                  <a16:creationId xmlns:a16="http://schemas.microsoft.com/office/drawing/2014/main" id="{A64594D1-ACDB-4781-A8C0-26D77935428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10927" y="2165932"/>
              <a:ext cx="963737" cy="481869"/>
            </a:xfrm>
            <a:prstGeom prst="rect">
              <a:avLst/>
            </a:prstGeom>
          </p:spPr>
        </p:pic>
        <p:pic>
          <p:nvPicPr>
            <p:cNvPr id="11" name="Picture 10" descr="Logo, icon&#10;&#10;Description automatically generated">
              <a:extLst>
                <a:ext uri="{FF2B5EF4-FFF2-40B4-BE49-F238E27FC236}">
                  <a16:creationId xmlns:a16="http://schemas.microsoft.com/office/drawing/2014/main" id="{DBBF96FC-42C6-472B-B24E-0546019A445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990571" y="2056488"/>
              <a:ext cx="643900" cy="543552"/>
            </a:xfrm>
            <a:prstGeom prst="rect">
              <a:avLst/>
            </a:prstGeom>
          </p:spPr>
        </p:pic>
        <p:pic>
          <p:nvPicPr>
            <p:cNvPr id="6148" name="Picture 4">
              <a:extLst>
                <a:ext uri="{FF2B5EF4-FFF2-40B4-BE49-F238E27FC236}">
                  <a16:creationId xmlns:a16="http://schemas.microsoft.com/office/drawing/2014/main" id="{09D932CB-4773-4618-9ED1-587BC28B0E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81606" y="2189156"/>
              <a:ext cx="589281" cy="3949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ownload MySQL Logo in SVG Vector or PNG File Format - Logo.wine">
              <a:extLst>
                <a:ext uri="{FF2B5EF4-FFF2-40B4-BE49-F238E27FC236}">
                  <a16:creationId xmlns:a16="http://schemas.microsoft.com/office/drawing/2014/main" id="{EF362545-74B9-4B64-8A8F-1CFCEB3B0AC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8949" y="2119668"/>
              <a:ext cx="761898" cy="50793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A5396D5-3A76-4F66-BC15-0DB515EC6905}"/>
                </a:ext>
              </a:extLst>
            </p:cNvPr>
            <p:cNvSpPr txBox="1"/>
            <p:nvPr/>
          </p:nvSpPr>
          <p:spPr>
            <a:xfrm>
              <a:off x="5119774" y="2143596"/>
              <a:ext cx="761898"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84C39621-D78C-4BFB-B22A-3111C5380C6C}"/>
                </a:ext>
              </a:extLst>
            </p:cNvPr>
            <p:cNvSpPr txBox="1"/>
            <p:nvPr/>
          </p:nvSpPr>
          <p:spPr>
            <a:xfrm>
              <a:off x="1190851" y="4580103"/>
              <a:ext cx="3339257" cy="261610"/>
            </a:xfrm>
            <a:prstGeom prst="rect">
              <a:avLst/>
            </a:prstGeom>
            <a:noFill/>
          </p:spPr>
          <p:txBody>
            <a:bodyPr wrap="square" rtlCol="0">
              <a:spAutoFit/>
            </a:bodyPr>
            <a:lstStyle/>
            <a:p>
              <a:r>
                <a:rPr lang="en-US" sz="1100" dirty="0"/>
                <a:t>Powered by OceanStor enterprise storage</a:t>
              </a:r>
            </a:p>
          </p:txBody>
        </p:sp>
      </p:grpSp>
      <p:pic>
        <p:nvPicPr>
          <p:cNvPr id="85" name="燕尾形 27">
            <a:extLst>
              <a:ext uri="{FF2B5EF4-FFF2-40B4-BE49-F238E27FC236}">
                <a16:creationId xmlns:a16="http://schemas.microsoft.com/office/drawing/2014/main" id="{F131F5C9-E5FE-4DE7-9405-FB0BEAEF1086}"/>
              </a:ext>
            </a:extLst>
          </p:cNvPr>
          <p:cNvPicPr>
            <a:picLocks noChangeArrowheads="1"/>
          </p:cNvPicPr>
          <p:nvPr/>
        </p:nvPicPr>
        <p:blipFill>
          <a:blip r:embed="rId13" cstate="print"/>
          <a:srcRect/>
          <a:stretch>
            <a:fillRect/>
          </a:stretch>
        </p:blipFill>
        <p:spPr bwMode="auto">
          <a:xfrm rot="16200000">
            <a:off x="6055207" y="3249648"/>
            <a:ext cx="947873" cy="1180112"/>
          </a:xfrm>
          <a:prstGeom prst="rect">
            <a:avLst/>
          </a:prstGeom>
          <a:noFill/>
          <a:ln w="9525" cap="flat" cmpd="sng">
            <a:noFill/>
            <a:miter lim="800000"/>
            <a:headEnd/>
            <a:tailEnd/>
          </a:ln>
          <a:effectLst/>
        </p:spPr>
      </p:pic>
    </p:spTree>
    <p:extLst>
      <p:ext uri="{BB962C8B-B14F-4D97-AF65-F5344CB8AC3E}">
        <p14:creationId xmlns:p14="http://schemas.microsoft.com/office/powerpoint/2010/main" val="1238080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56895CF-24D8-4A44-B5BF-F439EB08F9DF}"/>
              </a:ext>
            </a:extLst>
          </p:cNvPr>
          <p:cNvSpPr>
            <a:spLocks noGrp="1"/>
          </p:cNvSpPr>
          <p:nvPr>
            <p:ph type="sldNum" sz="quarter" idx="12"/>
          </p:nvPr>
        </p:nvSpPr>
        <p:spPr/>
        <p:txBody>
          <a:bodyPr/>
          <a:lstStyle/>
          <a:p>
            <a:fld id="{3B917CB5-27BD-4ECA-9D86-80D4B900A204}" type="slidenum">
              <a:rPr lang="en-US" smtClean="0"/>
              <a:t>15</a:t>
            </a:fld>
            <a:endParaRPr lang="en-US"/>
          </a:p>
        </p:txBody>
      </p:sp>
      <p:sp>
        <p:nvSpPr>
          <p:cNvPr id="7" name="Rectangle 6">
            <a:extLst>
              <a:ext uri="{FF2B5EF4-FFF2-40B4-BE49-F238E27FC236}">
                <a16:creationId xmlns:a16="http://schemas.microsoft.com/office/drawing/2014/main" id="{2A171861-E0B7-1044-A820-345CD4EF6BD8}"/>
              </a:ext>
            </a:extLst>
          </p:cNvPr>
          <p:cNvSpPr/>
          <p:nvPr/>
        </p:nvSpPr>
        <p:spPr>
          <a:xfrm>
            <a:off x="425350" y="151766"/>
            <a:ext cx="6139245" cy="369332"/>
          </a:xfrm>
          <a:prstGeom prst="rect">
            <a:avLst/>
          </a:prstGeom>
        </p:spPr>
        <p:txBody>
          <a:bodyPr wrap="none">
            <a:spAutoFit/>
          </a:bodyPr>
          <a:lstStyle/>
          <a:p>
            <a:r>
              <a:rPr kumimoji="1" lang="en-US" b="1" dirty="0">
                <a:solidFill>
                  <a:srgbClr val="1B1C1D"/>
                </a:solidFill>
                <a:latin typeface="Arial" panose="020B0604020202020204" pitchFamily="34" charset="0"/>
                <a:ea typeface="Microsoft YaHei" panose="020B0503020204020204" pitchFamily="34" charset="-122"/>
              </a:rPr>
              <a:t>Kubernetes Mission Critical Application Requirements</a:t>
            </a:r>
            <a:endParaRPr lang="en-US" dirty="0"/>
          </a:p>
        </p:txBody>
      </p:sp>
      <p:graphicFrame>
        <p:nvGraphicFramePr>
          <p:cNvPr id="8" name="Diagram 7">
            <a:extLst>
              <a:ext uri="{FF2B5EF4-FFF2-40B4-BE49-F238E27FC236}">
                <a16:creationId xmlns:a16="http://schemas.microsoft.com/office/drawing/2014/main" id="{B73DA0C1-7C2F-4C44-996A-9F907DF92278}"/>
              </a:ext>
            </a:extLst>
          </p:cNvPr>
          <p:cNvGraphicFramePr/>
          <p:nvPr/>
        </p:nvGraphicFramePr>
        <p:xfrm>
          <a:off x="719264" y="654560"/>
          <a:ext cx="10515600" cy="5682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2519B62-F017-4C5A-BAF0-27BEA31B3228}"/>
              </a:ext>
            </a:extLst>
          </p:cNvPr>
          <p:cNvSpPr txBox="1"/>
          <p:nvPr/>
        </p:nvSpPr>
        <p:spPr>
          <a:xfrm>
            <a:off x="9471546" y="1214651"/>
            <a:ext cx="2340591" cy="923330"/>
          </a:xfrm>
          <a:prstGeom prst="rect">
            <a:avLst/>
          </a:prstGeom>
          <a:noFill/>
        </p:spPr>
        <p:txBody>
          <a:bodyPr wrap="square" rtlCol="0">
            <a:spAutoFit/>
          </a:bodyPr>
          <a:lstStyle/>
          <a:p>
            <a:r>
              <a:rPr lang="en-US" dirty="0">
                <a:highlight>
                  <a:srgbClr val="FFFF00"/>
                </a:highlight>
              </a:rPr>
              <a:t>Add more</a:t>
            </a:r>
          </a:p>
          <a:p>
            <a:r>
              <a:rPr lang="en-US" dirty="0">
                <a:highlight>
                  <a:srgbClr val="FFFF00"/>
                </a:highlight>
              </a:rPr>
              <a:t>Snapshot</a:t>
            </a:r>
          </a:p>
          <a:p>
            <a:r>
              <a:rPr lang="en-US" dirty="0">
                <a:highlight>
                  <a:srgbClr val="FFFF00"/>
                </a:highlight>
              </a:rPr>
              <a:t>Multi-tenancy</a:t>
            </a:r>
          </a:p>
        </p:txBody>
      </p:sp>
    </p:spTree>
    <p:extLst>
      <p:ext uri="{BB962C8B-B14F-4D97-AF65-F5344CB8AC3E}">
        <p14:creationId xmlns:p14="http://schemas.microsoft.com/office/powerpoint/2010/main" val="205127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04305B-6D0B-4842-8F1C-E20133B3915F}"/>
              </a:ext>
            </a:extLst>
          </p:cNvPr>
          <p:cNvSpPr>
            <a:spLocks noGrp="1"/>
          </p:cNvSpPr>
          <p:nvPr>
            <p:ph type="sldNum" sz="quarter" idx="12"/>
          </p:nvPr>
        </p:nvSpPr>
        <p:spPr/>
        <p:txBody>
          <a:bodyPr/>
          <a:lstStyle/>
          <a:p>
            <a:fld id="{3B917CB5-27BD-4ECA-9D86-80D4B900A204}" type="slidenum">
              <a:rPr lang="en-US" smtClean="0"/>
              <a:t>16</a:t>
            </a:fld>
            <a:endParaRPr lang="en-US"/>
          </a:p>
        </p:txBody>
      </p:sp>
      <p:grpSp>
        <p:nvGrpSpPr>
          <p:cNvPr id="10" name="组合 496">
            <a:extLst>
              <a:ext uri="{FF2B5EF4-FFF2-40B4-BE49-F238E27FC236}">
                <a16:creationId xmlns:a16="http://schemas.microsoft.com/office/drawing/2014/main" id="{83224068-3EFF-1942-A080-BEB5E22F5F14}"/>
              </a:ext>
            </a:extLst>
          </p:cNvPr>
          <p:cNvGrpSpPr/>
          <p:nvPr/>
        </p:nvGrpSpPr>
        <p:grpSpPr>
          <a:xfrm>
            <a:off x="10038072" y="3478928"/>
            <a:ext cx="1654126" cy="911547"/>
            <a:chOff x="928801" y="5257494"/>
            <a:chExt cx="1654772" cy="911903"/>
          </a:xfrm>
        </p:grpSpPr>
        <p:pic>
          <p:nvPicPr>
            <p:cNvPr id="11" name="Picture 9" descr="I:\2019\55 巴展\蔡光泽——黄理强、何旭峰展岛\存储\0212\2\组 535252 拷贝 7.png">
              <a:extLst>
                <a:ext uri="{FF2B5EF4-FFF2-40B4-BE49-F238E27FC236}">
                  <a16:creationId xmlns:a16="http://schemas.microsoft.com/office/drawing/2014/main" id="{DB22D88A-2DCB-1C49-80D5-0BD78A7932A6}"/>
                </a:ext>
              </a:extLst>
            </p:cNvPr>
            <p:cNvPicPr>
              <a:picLocks noChangeAspect="1" noChangeArrowheads="1"/>
            </p:cNvPicPr>
            <p:nvPr/>
          </p:nvPicPr>
          <p:blipFill>
            <a:blip r:embed="rId2" cstate="print"/>
            <a:srcRect/>
            <a:stretch>
              <a:fillRect/>
            </a:stretch>
          </p:blipFill>
          <p:spPr bwMode="auto">
            <a:xfrm>
              <a:off x="1549753" y="5566096"/>
              <a:ext cx="412868" cy="276032"/>
            </a:xfrm>
            <a:prstGeom prst="rect">
              <a:avLst/>
            </a:prstGeom>
            <a:noFill/>
          </p:spPr>
        </p:pic>
        <p:sp>
          <p:nvSpPr>
            <p:cNvPr id="12" name="TextBox 25">
              <a:extLst>
                <a:ext uri="{FF2B5EF4-FFF2-40B4-BE49-F238E27FC236}">
                  <a16:creationId xmlns:a16="http://schemas.microsoft.com/office/drawing/2014/main" id="{B8C763ED-F3CB-DA4A-B201-0D9107638255}"/>
                </a:ext>
              </a:extLst>
            </p:cNvPr>
            <p:cNvSpPr txBox="1"/>
            <p:nvPr/>
          </p:nvSpPr>
          <p:spPr>
            <a:xfrm>
              <a:off x="928801" y="5907787"/>
              <a:ext cx="1654772" cy="261610"/>
            </a:xfrm>
            <a:prstGeom prst="rect">
              <a:avLst/>
            </a:prstGeom>
            <a:noFill/>
          </p:spPr>
          <p:txBody>
            <a:bodyPr wrap="square" rtlCol="0">
              <a:spAutoFit/>
            </a:bodyPr>
            <a:lstStyle/>
            <a:p>
              <a:pPr algn="ctr" defTabSz="1218682"/>
              <a:r>
                <a:rPr lang="en-US" altLang="zh-CN" sz="1100" dirty="0">
                  <a:solidFill>
                    <a:prstClr val="white"/>
                  </a:solidFill>
                  <a:ea typeface="微软雅黑" panose="020B0503020204020204" pitchFamily="34" charset="-122"/>
                  <a:cs typeface="Arial" panose="020B0604020202020204" pitchFamily="34" charset="0"/>
                </a:rPr>
                <a:t>One Data</a:t>
              </a:r>
            </a:p>
          </p:txBody>
        </p:sp>
        <p:sp>
          <p:nvSpPr>
            <p:cNvPr id="13" name="TextBox 30">
              <a:extLst>
                <a:ext uri="{FF2B5EF4-FFF2-40B4-BE49-F238E27FC236}">
                  <a16:creationId xmlns:a16="http://schemas.microsoft.com/office/drawing/2014/main" id="{A87B5DF5-EEF9-8C45-B431-F28ABCA15972}"/>
                </a:ext>
              </a:extLst>
            </p:cNvPr>
            <p:cNvSpPr txBox="1"/>
            <p:nvPr/>
          </p:nvSpPr>
          <p:spPr>
            <a:xfrm>
              <a:off x="1212190" y="5257494"/>
              <a:ext cx="1036202" cy="277107"/>
            </a:xfrm>
            <a:prstGeom prst="rect">
              <a:avLst/>
            </a:prstGeom>
            <a:noFill/>
          </p:spPr>
          <p:txBody>
            <a:bodyPr wrap="none" rtlCol="0">
              <a:spAutoFit/>
            </a:bodyPr>
            <a:lstStyle/>
            <a:p>
              <a:pPr algn="ctr" defTabSz="1218682"/>
              <a:r>
                <a:rPr lang="en-US" sz="1200" dirty="0">
                  <a:solidFill>
                    <a:prstClr val="white"/>
                  </a:solidFill>
                  <a:ea typeface="微软雅黑" panose="020B0503020204020204" pitchFamily="34" charset="-122"/>
                  <a:cs typeface="Arial" panose="020B0604020202020204" pitchFamily="34" charset="0"/>
                </a:rPr>
                <a:t>Mu</a:t>
              </a:r>
              <a:r>
                <a:rPr lang="en-US" altLang="zh-CN" sz="1200" dirty="0">
                  <a:solidFill>
                    <a:prstClr val="white"/>
                  </a:solidFill>
                  <a:ea typeface="微软雅黑" panose="020B0503020204020204" pitchFamily="34" charset="-122"/>
                  <a:cs typeface="Arial" panose="020B0604020202020204" pitchFamily="34" charset="0"/>
                </a:rPr>
                <a:t>ltiple Data</a:t>
              </a:r>
              <a:endParaRPr lang="en-US" sz="1200" dirty="0">
                <a:solidFill>
                  <a:prstClr val="white"/>
                </a:solidFill>
                <a:ea typeface="微软雅黑" panose="020B0503020204020204" pitchFamily="34" charset="-122"/>
                <a:cs typeface="Arial" panose="020B0604020202020204" pitchFamily="34" charset="0"/>
              </a:endParaRPr>
            </a:p>
          </p:txBody>
        </p:sp>
      </p:grpSp>
      <p:pic>
        <p:nvPicPr>
          <p:cNvPr id="14" name="Picture 3">
            <a:extLst>
              <a:ext uri="{FF2B5EF4-FFF2-40B4-BE49-F238E27FC236}">
                <a16:creationId xmlns:a16="http://schemas.microsoft.com/office/drawing/2014/main" id="{65446FD2-84CB-6940-986A-0BFF28F1F289}"/>
              </a:ext>
            </a:extLst>
          </p:cNvPr>
          <p:cNvPicPr>
            <a:picLocks noChangeAspect="1" noChangeArrowheads="1"/>
          </p:cNvPicPr>
          <p:nvPr/>
        </p:nvPicPr>
        <p:blipFill rotWithShape="1">
          <a:blip r:embed="rId3" cstate="print"/>
          <a:srcRect l="35482" t="20384" r="-2174" b="1808"/>
          <a:stretch/>
        </p:blipFill>
        <p:spPr bwMode="auto">
          <a:xfrm>
            <a:off x="5228523" y="4022187"/>
            <a:ext cx="2308316" cy="2183456"/>
          </a:xfrm>
          <a:prstGeom prst="rect">
            <a:avLst/>
          </a:prstGeom>
          <a:noFill/>
        </p:spPr>
      </p:pic>
      <p:pic>
        <p:nvPicPr>
          <p:cNvPr id="15" name="Picture 3">
            <a:extLst>
              <a:ext uri="{FF2B5EF4-FFF2-40B4-BE49-F238E27FC236}">
                <a16:creationId xmlns:a16="http://schemas.microsoft.com/office/drawing/2014/main" id="{DBC7E859-9480-3644-837F-85EC8490CD3F}"/>
              </a:ext>
            </a:extLst>
          </p:cNvPr>
          <p:cNvPicPr>
            <a:picLocks noChangeAspect="1" noChangeArrowheads="1"/>
          </p:cNvPicPr>
          <p:nvPr/>
        </p:nvPicPr>
        <p:blipFill>
          <a:blip r:embed="rId3" cstate="print"/>
          <a:stretch>
            <a:fillRect/>
          </a:stretch>
        </p:blipFill>
        <p:spPr bwMode="auto">
          <a:xfrm>
            <a:off x="8823107" y="1892666"/>
            <a:ext cx="2996033" cy="2700873"/>
          </a:xfrm>
          <a:prstGeom prst="rect">
            <a:avLst/>
          </a:prstGeom>
          <a:noFill/>
        </p:spPr>
      </p:pic>
      <p:pic>
        <p:nvPicPr>
          <p:cNvPr id="16" name="Picture 4">
            <a:extLst>
              <a:ext uri="{FF2B5EF4-FFF2-40B4-BE49-F238E27FC236}">
                <a16:creationId xmlns:a16="http://schemas.microsoft.com/office/drawing/2014/main" id="{8C8FBBA7-CEA6-9340-98F1-093C86D8C6E0}"/>
              </a:ext>
            </a:extLst>
          </p:cNvPr>
          <p:cNvPicPr>
            <a:picLocks noChangeAspect="1" noChangeArrowheads="1"/>
          </p:cNvPicPr>
          <p:nvPr/>
        </p:nvPicPr>
        <p:blipFill>
          <a:blip r:embed="rId4" cstate="print"/>
          <a:stretch>
            <a:fillRect/>
          </a:stretch>
        </p:blipFill>
        <p:spPr bwMode="auto">
          <a:xfrm>
            <a:off x="2703585" y="2559925"/>
            <a:ext cx="3141992" cy="2831467"/>
          </a:xfrm>
          <a:prstGeom prst="rect">
            <a:avLst/>
          </a:prstGeom>
          <a:noFill/>
        </p:spPr>
      </p:pic>
      <p:pic>
        <p:nvPicPr>
          <p:cNvPr id="18" name="Picture 3">
            <a:extLst>
              <a:ext uri="{FF2B5EF4-FFF2-40B4-BE49-F238E27FC236}">
                <a16:creationId xmlns:a16="http://schemas.microsoft.com/office/drawing/2014/main" id="{3D537BEE-A625-2948-BA2E-857914F5473F}"/>
              </a:ext>
            </a:extLst>
          </p:cNvPr>
          <p:cNvPicPr>
            <a:picLocks noChangeAspect="1" noChangeArrowheads="1"/>
          </p:cNvPicPr>
          <p:nvPr/>
        </p:nvPicPr>
        <p:blipFill>
          <a:blip r:embed="rId3" cstate="print"/>
          <a:stretch>
            <a:fillRect/>
          </a:stretch>
        </p:blipFill>
        <p:spPr bwMode="auto">
          <a:xfrm>
            <a:off x="6684345" y="2625223"/>
            <a:ext cx="2996033" cy="2700873"/>
          </a:xfrm>
          <a:prstGeom prst="rect">
            <a:avLst/>
          </a:prstGeom>
          <a:noFill/>
        </p:spPr>
      </p:pic>
      <p:pic>
        <p:nvPicPr>
          <p:cNvPr id="19" name="Picture 4">
            <a:extLst>
              <a:ext uri="{FF2B5EF4-FFF2-40B4-BE49-F238E27FC236}">
                <a16:creationId xmlns:a16="http://schemas.microsoft.com/office/drawing/2014/main" id="{8A809E16-7EC3-344B-9D5B-4FDD3E55D15B}"/>
              </a:ext>
            </a:extLst>
          </p:cNvPr>
          <p:cNvPicPr>
            <a:picLocks noChangeAspect="1" noChangeArrowheads="1"/>
          </p:cNvPicPr>
          <p:nvPr/>
        </p:nvPicPr>
        <p:blipFill>
          <a:blip r:embed="rId4" cstate="print"/>
          <a:stretch>
            <a:fillRect/>
          </a:stretch>
        </p:blipFill>
        <p:spPr bwMode="auto">
          <a:xfrm>
            <a:off x="484421" y="1892666"/>
            <a:ext cx="2986608" cy="2691440"/>
          </a:xfrm>
          <a:prstGeom prst="rect">
            <a:avLst/>
          </a:prstGeom>
          <a:noFill/>
        </p:spPr>
      </p:pic>
      <p:sp>
        <p:nvSpPr>
          <p:cNvPr id="21" name="TextBox 20">
            <a:extLst>
              <a:ext uri="{FF2B5EF4-FFF2-40B4-BE49-F238E27FC236}">
                <a16:creationId xmlns:a16="http://schemas.microsoft.com/office/drawing/2014/main" id="{A8E87CD1-E6B0-DB40-9E75-2973D61DBCA1}"/>
              </a:ext>
            </a:extLst>
          </p:cNvPr>
          <p:cNvSpPr txBox="1"/>
          <p:nvPr/>
        </p:nvSpPr>
        <p:spPr>
          <a:xfrm>
            <a:off x="796761" y="2827774"/>
            <a:ext cx="1297151" cy="522964"/>
          </a:xfrm>
          <a:prstGeom prst="rect">
            <a:avLst/>
          </a:prstGeom>
          <a:noFill/>
        </p:spPr>
        <p:txBody>
          <a:bodyPr wrap="none" rtlCol="0">
            <a:spAutoFit/>
          </a:bodyPr>
          <a:lstStyle/>
          <a:p>
            <a:pPr algn="ctr" defTabSz="1218682"/>
            <a:r>
              <a:rPr lang="en-US" altLang="zh-CN" sz="1399" b="1" dirty="0">
                <a:solidFill>
                  <a:schemeClr val="tx2"/>
                </a:solidFill>
                <a:ea typeface="微软雅黑" panose="020B0503020204020204" pitchFamily="34" charset="-122"/>
                <a:cs typeface="Arial" panose="020B0604020202020204" pitchFamily="34" charset="0"/>
              </a:rPr>
              <a:t>Redefine</a:t>
            </a:r>
          </a:p>
          <a:p>
            <a:pPr algn="ctr" defTabSz="1218682"/>
            <a:r>
              <a:rPr lang="en-US" altLang="zh-CN" sz="1399" b="1" dirty="0">
                <a:solidFill>
                  <a:schemeClr val="tx2"/>
                </a:solidFill>
                <a:ea typeface="微软雅黑" panose="020B0503020204020204" pitchFamily="34" charset="-122"/>
                <a:cs typeface="Arial" panose="020B0604020202020204" pitchFamily="34" charset="0"/>
              </a:rPr>
              <a:t>Data Mobility</a:t>
            </a:r>
            <a:endParaRPr lang="zh-CN" altLang="en-US" sz="1399" b="1" dirty="0">
              <a:solidFill>
                <a:schemeClr val="tx2"/>
              </a:solidFill>
              <a:ea typeface="微软雅黑" panose="020B0503020204020204" pitchFamily="34" charset="-122"/>
              <a:cs typeface="Arial" panose="020B0604020202020204" pitchFamily="34" charset="0"/>
            </a:endParaRPr>
          </a:p>
        </p:txBody>
      </p:sp>
      <p:sp>
        <p:nvSpPr>
          <p:cNvPr id="22" name="TextBox 22">
            <a:extLst>
              <a:ext uri="{FF2B5EF4-FFF2-40B4-BE49-F238E27FC236}">
                <a16:creationId xmlns:a16="http://schemas.microsoft.com/office/drawing/2014/main" id="{95BB34FA-71F4-7D48-BE87-FBA20EAB464A}"/>
              </a:ext>
            </a:extLst>
          </p:cNvPr>
          <p:cNvSpPr txBox="1"/>
          <p:nvPr/>
        </p:nvSpPr>
        <p:spPr>
          <a:xfrm>
            <a:off x="2319506" y="3527373"/>
            <a:ext cx="2859162" cy="523016"/>
          </a:xfrm>
          <a:prstGeom prst="rect">
            <a:avLst/>
          </a:prstGeom>
          <a:noFill/>
        </p:spPr>
        <p:txBody>
          <a:bodyPr wrap="square" rtlCol="0">
            <a:spAutoFit/>
          </a:bodyPr>
          <a:lstStyle>
            <a:defPPr>
              <a:defRPr lang="en-US"/>
            </a:defPPr>
            <a:lvl1pPr algn="ctr" defTabSz="1218682">
              <a:defRPr sz="1399" b="1">
                <a:solidFill>
                  <a:srgbClr val="FFE04A"/>
                </a:solidFill>
                <a:ea typeface="微软雅黑" panose="020B0503020204020204" pitchFamily="34" charset="-122"/>
                <a:cs typeface="Arial" panose="020B0604020202020204" pitchFamily="34" charset="0"/>
              </a:defRPr>
            </a:lvl1pPr>
          </a:lstStyle>
          <a:p>
            <a:r>
              <a:rPr lang="en-US" altLang="zh-CN" dirty="0">
                <a:solidFill>
                  <a:schemeClr val="tx2"/>
                </a:solidFill>
              </a:rPr>
              <a:t>Redefine</a:t>
            </a:r>
          </a:p>
          <a:p>
            <a:r>
              <a:rPr lang="en-US" altLang="zh-CN" dirty="0">
                <a:solidFill>
                  <a:schemeClr val="tx2"/>
                </a:solidFill>
              </a:rPr>
              <a:t>Reliability</a:t>
            </a:r>
            <a:endParaRPr lang="zh-CN" altLang="en-US" dirty="0">
              <a:solidFill>
                <a:schemeClr val="tx2"/>
              </a:solidFill>
            </a:endParaRPr>
          </a:p>
        </p:txBody>
      </p:sp>
      <p:sp>
        <p:nvSpPr>
          <p:cNvPr id="23" name="TextBox 23">
            <a:extLst>
              <a:ext uri="{FF2B5EF4-FFF2-40B4-BE49-F238E27FC236}">
                <a16:creationId xmlns:a16="http://schemas.microsoft.com/office/drawing/2014/main" id="{B3EF1BBF-0E14-1741-B438-F4E97DD863DC}"/>
              </a:ext>
            </a:extLst>
          </p:cNvPr>
          <p:cNvSpPr txBox="1"/>
          <p:nvPr/>
        </p:nvSpPr>
        <p:spPr>
          <a:xfrm>
            <a:off x="8046577" y="3501648"/>
            <a:ext cx="1342344" cy="522964"/>
          </a:xfrm>
          <a:prstGeom prst="rect">
            <a:avLst/>
          </a:prstGeom>
          <a:noFill/>
        </p:spPr>
        <p:txBody>
          <a:bodyPr wrap="square" rtlCol="0">
            <a:spAutoFit/>
          </a:bodyPr>
          <a:lstStyle>
            <a:defPPr>
              <a:defRPr lang="en-US"/>
            </a:defPPr>
            <a:lvl1pPr algn="ctr" defTabSz="1218682">
              <a:defRPr sz="1399" b="1">
                <a:solidFill>
                  <a:srgbClr val="FFE04A"/>
                </a:solidFill>
                <a:ea typeface="微软雅黑" panose="020B0503020204020204" pitchFamily="34" charset="-122"/>
                <a:cs typeface="Arial" panose="020B0604020202020204" pitchFamily="34" charset="0"/>
              </a:defRPr>
            </a:lvl1pPr>
          </a:lstStyle>
          <a:p>
            <a:r>
              <a:rPr lang="en-US" altLang="zh-CN" dirty="0">
                <a:solidFill>
                  <a:schemeClr val="tx2"/>
                </a:solidFill>
              </a:rPr>
              <a:t>Redefine</a:t>
            </a:r>
          </a:p>
          <a:p>
            <a:r>
              <a:rPr lang="en-US" altLang="zh-CN" dirty="0">
                <a:solidFill>
                  <a:schemeClr val="tx2"/>
                </a:solidFill>
              </a:rPr>
              <a:t>Performance</a:t>
            </a:r>
          </a:p>
        </p:txBody>
      </p:sp>
      <p:pic>
        <p:nvPicPr>
          <p:cNvPr id="24" name="Picture 9" descr="I:\2019\55 巴展\蔡光泽——黄理强、何旭峰展岛\存储\0212\2\组 535252 拷贝 7.png">
            <a:extLst>
              <a:ext uri="{FF2B5EF4-FFF2-40B4-BE49-F238E27FC236}">
                <a16:creationId xmlns:a16="http://schemas.microsoft.com/office/drawing/2014/main" id="{17AFD81F-BE4D-A94B-BD42-4D08CCFF625D}"/>
              </a:ext>
            </a:extLst>
          </p:cNvPr>
          <p:cNvPicPr>
            <a:picLocks noChangeAspect="1" noChangeArrowheads="1"/>
          </p:cNvPicPr>
          <p:nvPr/>
        </p:nvPicPr>
        <p:blipFill>
          <a:blip r:embed="rId2" cstate="print"/>
          <a:srcRect/>
          <a:stretch>
            <a:fillRect/>
          </a:stretch>
        </p:blipFill>
        <p:spPr bwMode="auto">
          <a:xfrm>
            <a:off x="3624136" y="4381421"/>
            <a:ext cx="412707" cy="275924"/>
          </a:xfrm>
          <a:prstGeom prst="rect">
            <a:avLst/>
          </a:prstGeom>
          <a:noFill/>
        </p:spPr>
      </p:pic>
      <p:pic>
        <p:nvPicPr>
          <p:cNvPr id="25" name="Picture 9" descr="I:\2019\55 巴展\蔡光泽——黄理强、何旭峰展岛\存储\0212\2\组 535252 拷贝 7.png">
            <a:extLst>
              <a:ext uri="{FF2B5EF4-FFF2-40B4-BE49-F238E27FC236}">
                <a16:creationId xmlns:a16="http://schemas.microsoft.com/office/drawing/2014/main" id="{8870AE2A-0589-3E4E-A0EB-54D2C4CACA47}"/>
              </a:ext>
            </a:extLst>
          </p:cNvPr>
          <p:cNvPicPr>
            <a:picLocks noChangeAspect="1" noChangeArrowheads="1"/>
          </p:cNvPicPr>
          <p:nvPr/>
        </p:nvPicPr>
        <p:blipFill>
          <a:blip r:embed="rId2" cstate="print"/>
          <a:srcRect/>
          <a:stretch>
            <a:fillRect/>
          </a:stretch>
        </p:blipFill>
        <p:spPr bwMode="auto">
          <a:xfrm>
            <a:off x="8508656" y="4455909"/>
            <a:ext cx="412707" cy="275924"/>
          </a:xfrm>
          <a:prstGeom prst="rect">
            <a:avLst/>
          </a:prstGeom>
          <a:noFill/>
        </p:spPr>
      </p:pic>
      <p:pic>
        <p:nvPicPr>
          <p:cNvPr id="26" name="Picture 12" descr="I:\2019\55 巴展\蔡光泽——黄理强、何旭峰展岛\存储\0212\2\22ec085b7ee2ad056df379ca3a1148d598dcf18818558e-cHcXsV_fw658 拷贝 8.png">
            <a:extLst>
              <a:ext uri="{FF2B5EF4-FFF2-40B4-BE49-F238E27FC236}">
                <a16:creationId xmlns:a16="http://schemas.microsoft.com/office/drawing/2014/main" id="{E28746B1-FC6F-6D4E-A212-9C13F3046B2B}"/>
              </a:ext>
            </a:extLst>
          </p:cNvPr>
          <p:cNvPicPr>
            <a:picLocks noChangeAspect="1" noChangeArrowheads="1"/>
          </p:cNvPicPr>
          <p:nvPr/>
        </p:nvPicPr>
        <p:blipFill>
          <a:blip r:embed="rId5" cstate="print"/>
          <a:srcRect l="9838" t="26111" r="73625" b="71089"/>
          <a:stretch>
            <a:fillRect/>
          </a:stretch>
        </p:blipFill>
        <p:spPr bwMode="auto">
          <a:xfrm>
            <a:off x="485099" y="3374665"/>
            <a:ext cx="2015437" cy="191946"/>
          </a:xfrm>
          <a:prstGeom prst="rect">
            <a:avLst/>
          </a:prstGeom>
          <a:noFill/>
        </p:spPr>
      </p:pic>
      <p:pic>
        <p:nvPicPr>
          <p:cNvPr id="27" name="Picture 12" descr="I:\2019\55 巴展\蔡光泽——黄理强、何旭峰展岛\存储\0212\2\22ec085b7ee2ad056df379ca3a1148d598dcf18818558e-cHcXsV_fw658 拷贝 8.png">
            <a:extLst>
              <a:ext uri="{FF2B5EF4-FFF2-40B4-BE49-F238E27FC236}">
                <a16:creationId xmlns:a16="http://schemas.microsoft.com/office/drawing/2014/main" id="{B62D29E2-4C7B-4F40-9659-EF485B4DB56A}"/>
              </a:ext>
            </a:extLst>
          </p:cNvPr>
          <p:cNvPicPr>
            <a:picLocks noChangeAspect="1" noChangeArrowheads="1"/>
          </p:cNvPicPr>
          <p:nvPr/>
        </p:nvPicPr>
        <p:blipFill>
          <a:blip r:embed="rId5" cstate="print"/>
          <a:srcRect l="9838" t="26111" r="73625" b="71089"/>
          <a:stretch>
            <a:fillRect/>
          </a:stretch>
        </p:blipFill>
        <p:spPr bwMode="auto">
          <a:xfrm>
            <a:off x="7790048" y="4052834"/>
            <a:ext cx="2015437" cy="191946"/>
          </a:xfrm>
          <a:prstGeom prst="rect">
            <a:avLst/>
          </a:prstGeom>
          <a:noFill/>
        </p:spPr>
      </p:pic>
      <p:pic>
        <p:nvPicPr>
          <p:cNvPr id="28" name="Picture 12" descr="I:\2019\55 巴展\蔡光泽——黄理强、何旭峰展岛\存储\0212\2\22ec085b7ee2ad056df379ca3a1148d598dcf18818558e-cHcXsV_fw658 拷贝 8.png">
            <a:extLst>
              <a:ext uri="{FF2B5EF4-FFF2-40B4-BE49-F238E27FC236}">
                <a16:creationId xmlns:a16="http://schemas.microsoft.com/office/drawing/2014/main" id="{59E2E065-67BB-8243-8960-5DB6BEFE7B8A}"/>
              </a:ext>
            </a:extLst>
          </p:cNvPr>
          <p:cNvPicPr>
            <a:picLocks noChangeAspect="1" noChangeArrowheads="1"/>
          </p:cNvPicPr>
          <p:nvPr/>
        </p:nvPicPr>
        <p:blipFill>
          <a:blip r:embed="rId5" cstate="print"/>
          <a:srcRect l="9838" t="26111" r="73625" b="71089"/>
          <a:stretch>
            <a:fillRect/>
          </a:stretch>
        </p:blipFill>
        <p:spPr bwMode="auto">
          <a:xfrm>
            <a:off x="2802769" y="4051122"/>
            <a:ext cx="2015437" cy="191946"/>
          </a:xfrm>
          <a:prstGeom prst="rect">
            <a:avLst/>
          </a:prstGeom>
          <a:noFill/>
        </p:spPr>
      </p:pic>
      <p:grpSp>
        <p:nvGrpSpPr>
          <p:cNvPr id="29" name="组合 496">
            <a:extLst>
              <a:ext uri="{FF2B5EF4-FFF2-40B4-BE49-F238E27FC236}">
                <a16:creationId xmlns:a16="http://schemas.microsoft.com/office/drawing/2014/main" id="{12E0F65B-349F-B546-8C96-033D2547AB45}"/>
              </a:ext>
            </a:extLst>
          </p:cNvPr>
          <p:cNvGrpSpPr/>
          <p:nvPr/>
        </p:nvGrpSpPr>
        <p:grpSpPr>
          <a:xfrm>
            <a:off x="10020237" y="3478931"/>
            <a:ext cx="1654126" cy="943316"/>
            <a:chOff x="910960" y="5257494"/>
            <a:chExt cx="1654772" cy="943684"/>
          </a:xfrm>
        </p:grpSpPr>
        <p:pic>
          <p:nvPicPr>
            <p:cNvPr id="30" name="Picture 9" descr="I:\2019\55 巴展\蔡光泽——黄理强、何旭峰展岛\存储\0212\2\组 535252 拷贝 7.png">
              <a:extLst>
                <a:ext uri="{FF2B5EF4-FFF2-40B4-BE49-F238E27FC236}">
                  <a16:creationId xmlns:a16="http://schemas.microsoft.com/office/drawing/2014/main" id="{43BCB8E9-61E9-D741-A6EF-74C766A676D6}"/>
                </a:ext>
              </a:extLst>
            </p:cNvPr>
            <p:cNvPicPr>
              <a:picLocks noChangeAspect="1" noChangeArrowheads="1"/>
            </p:cNvPicPr>
            <p:nvPr/>
          </p:nvPicPr>
          <p:blipFill>
            <a:blip r:embed="rId2" cstate="print"/>
            <a:srcRect/>
            <a:stretch>
              <a:fillRect/>
            </a:stretch>
          </p:blipFill>
          <p:spPr bwMode="auto">
            <a:xfrm>
              <a:off x="1549753" y="5511666"/>
              <a:ext cx="412868" cy="276032"/>
            </a:xfrm>
            <a:prstGeom prst="rect">
              <a:avLst/>
            </a:prstGeom>
            <a:noFill/>
          </p:spPr>
        </p:pic>
        <p:sp>
          <p:nvSpPr>
            <p:cNvPr id="31" name="TextBox 25">
              <a:extLst>
                <a:ext uri="{FF2B5EF4-FFF2-40B4-BE49-F238E27FC236}">
                  <a16:creationId xmlns:a16="http://schemas.microsoft.com/office/drawing/2014/main" id="{52767B09-1680-ED43-A67C-2073C696E5E8}"/>
                </a:ext>
              </a:extLst>
            </p:cNvPr>
            <p:cNvSpPr txBox="1"/>
            <p:nvPr/>
          </p:nvSpPr>
          <p:spPr>
            <a:xfrm>
              <a:off x="910960" y="5770123"/>
              <a:ext cx="1654772" cy="431055"/>
            </a:xfrm>
            <a:prstGeom prst="rect">
              <a:avLst/>
            </a:prstGeom>
            <a:noFill/>
          </p:spPr>
          <p:txBody>
            <a:bodyPr wrap="square" rtlCol="0">
              <a:spAutoFit/>
            </a:bodyPr>
            <a:lstStyle/>
            <a:p>
              <a:pPr algn="ctr" defTabSz="1218682"/>
              <a:r>
                <a:rPr lang="en-US" altLang="zh-CN" sz="1100" dirty="0">
                  <a:solidFill>
                    <a:srgbClr val="00B050"/>
                  </a:solidFill>
                  <a:ea typeface="微软雅黑" panose="020B0503020204020204" pitchFamily="34" charset="-122"/>
                  <a:cs typeface="Arial" panose="020B0604020202020204" pitchFamily="34" charset="0"/>
                </a:rPr>
                <a:t>App Centric Data Management</a:t>
              </a:r>
            </a:p>
          </p:txBody>
        </p:sp>
        <p:sp>
          <p:nvSpPr>
            <p:cNvPr id="32" name="TextBox 30">
              <a:extLst>
                <a:ext uri="{FF2B5EF4-FFF2-40B4-BE49-F238E27FC236}">
                  <a16:creationId xmlns:a16="http://schemas.microsoft.com/office/drawing/2014/main" id="{51C343C8-CA6F-084D-80D9-B2EB008B96AB}"/>
                </a:ext>
              </a:extLst>
            </p:cNvPr>
            <p:cNvSpPr txBox="1"/>
            <p:nvPr/>
          </p:nvSpPr>
          <p:spPr>
            <a:xfrm>
              <a:off x="912281" y="5257494"/>
              <a:ext cx="1636023" cy="261712"/>
            </a:xfrm>
            <a:prstGeom prst="rect">
              <a:avLst/>
            </a:prstGeom>
            <a:noFill/>
          </p:spPr>
          <p:txBody>
            <a:bodyPr wrap="none" rtlCol="0">
              <a:spAutoFit/>
            </a:bodyPr>
            <a:lstStyle/>
            <a:p>
              <a:pPr algn="ctr" defTabSz="1218682"/>
              <a:r>
                <a:rPr lang="en-US" sz="1100" dirty="0">
                  <a:solidFill>
                    <a:srgbClr val="FF0000"/>
                  </a:solidFill>
                  <a:ea typeface="微软雅黑" panose="020B0503020204020204" pitchFamily="34" charset="-122"/>
                  <a:cs typeface="Arial" panose="020B0604020202020204" pitchFamily="34" charset="0"/>
                </a:rPr>
                <a:t>Compute Storage Silos</a:t>
              </a:r>
            </a:p>
          </p:txBody>
        </p:sp>
      </p:grpSp>
      <p:grpSp>
        <p:nvGrpSpPr>
          <p:cNvPr id="33" name="组合 500">
            <a:extLst>
              <a:ext uri="{FF2B5EF4-FFF2-40B4-BE49-F238E27FC236}">
                <a16:creationId xmlns:a16="http://schemas.microsoft.com/office/drawing/2014/main" id="{4EA28131-EA53-914A-8CFE-8F69F5C4C5DE}"/>
              </a:ext>
            </a:extLst>
          </p:cNvPr>
          <p:cNvGrpSpPr/>
          <p:nvPr/>
        </p:nvGrpSpPr>
        <p:grpSpPr>
          <a:xfrm>
            <a:off x="497009" y="3458693"/>
            <a:ext cx="1912779" cy="870765"/>
            <a:chOff x="2167481" y="5286232"/>
            <a:chExt cx="1913526" cy="1397720"/>
          </a:xfrm>
        </p:grpSpPr>
        <p:pic>
          <p:nvPicPr>
            <p:cNvPr id="34" name="Picture 9" descr="I:\2019\55 巴展\蔡光泽——黄理强、何旭峰展岛\存储\0212\2\组 535252 拷贝 7.png">
              <a:extLst>
                <a:ext uri="{FF2B5EF4-FFF2-40B4-BE49-F238E27FC236}">
                  <a16:creationId xmlns:a16="http://schemas.microsoft.com/office/drawing/2014/main" id="{07EC9E0B-3BB9-1D40-9981-2B4FFDC2BC7A}"/>
                </a:ext>
              </a:extLst>
            </p:cNvPr>
            <p:cNvPicPr>
              <a:picLocks noChangeAspect="1" noChangeArrowheads="1"/>
            </p:cNvPicPr>
            <p:nvPr/>
          </p:nvPicPr>
          <p:blipFill>
            <a:blip r:embed="rId2" cstate="print"/>
            <a:srcRect/>
            <a:stretch>
              <a:fillRect/>
            </a:stretch>
          </p:blipFill>
          <p:spPr bwMode="auto">
            <a:xfrm rot="21433720">
              <a:off x="2926031" y="5721631"/>
              <a:ext cx="412868" cy="276032"/>
            </a:xfrm>
            <a:prstGeom prst="rect">
              <a:avLst/>
            </a:prstGeom>
            <a:noFill/>
          </p:spPr>
        </p:pic>
        <p:sp>
          <p:nvSpPr>
            <p:cNvPr id="35" name="TextBox 25">
              <a:extLst>
                <a:ext uri="{FF2B5EF4-FFF2-40B4-BE49-F238E27FC236}">
                  <a16:creationId xmlns:a16="http://schemas.microsoft.com/office/drawing/2014/main" id="{C2344182-7625-3446-859E-AE90B71A7BFF}"/>
                </a:ext>
              </a:extLst>
            </p:cNvPr>
            <p:cNvSpPr txBox="1"/>
            <p:nvPr/>
          </p:nvSpPr>
          <p:spPr>
            <a:xfrm>
              <a:off x="2167481" y="5992308"/>
              <a:ext cx="1913526" cy="691644"/>
            </a:xfrm>
            <a:prstGeom prst="rect">
              <a:avLst/>
            </a:prstGeom>
            <a:noFill/>
          </p:spPr>
          <p:txBody>
            <a:bodyPr wrap="square" rtlCol="0">
              <a:spAutoFit/>
            </a:bodyPr>
            <a:lstStyle/>
            <a:p>
              <a:pPr algn="ctr" defTabSz="1218784">
                <a:defRPr/>
              </a:pPr>
              <a:r>
                <a:rPr lang="en-US" altLang="zh-CN" sz="1100" dirty="0">
                  <a:solidFill>
                    <a:srgbClr val="00B050"/>
                  </a:solidFill>
                  <a:ea typeface="等线" panose="02010600030101010101" pitchFamily="2" charset="-122"/>
                  <a:cs typeface="Arial" panose="020B0604020202020204" pitchFamily="34" charset="0"/>
                </a:rPr>
                <a:t>Data goes with App</a:t>
              </a:r>
            </a:p>
            <a:p>
              <a:pPr algn="ctr" defTabSz="1218784">
                <a:defRPr/>
              </a:pPr>
              <a:r>
                <a:rPr lang="en-US" altLang="zh-CN" sz="1100" dirty="0">
                  <a:solidFill>
                    <a:srgbClr val="00B050"/>
                  </a:solidFill>
                  <a:ea typeface="等线" panose="02010600030101010101" pitchFamily="2" charset="-122"/>
                  <a:cs typeface="Arial" panose="020B0604020202020204" pitchFamily="34" charset="0"/>
                </a:rPr>
                <a:t>Multi-Clouds</a:t>
              </a:r>
            </a:p>
          </p:txBody>
        </p:sp>
        <p:sp>
          <p:nvSpPr>
            <p:cNvPr id="36" name="TextBox 30">
              <a:extLst>
                <a:ext uri="{FF2B5EF4-FFF2-40B4-BE49-F238E27FC236}">
                  <a16:creationId xmlns:a16="http://schemas.microsoft.com/office/drawing/2014/main" id="{2E9BBECC-6656-CC49-8A76-0717C891C5A9}"/>
                </a:ext>
              </a:extLst>
            </p:cNvPr>
            <p:cNvSpPr txBox="1"/>
            <p:nvPr/>
          </p:nvSpPr>
          <p:spPr>
            <a:xfrm>
              <a:off x="3028246" y="5286232"/>
              <a:ext cx="184802" cy="444629"/>
            </a:xfrm>
            <a:prstGeom prst="rect">
              <a:avLst/>
            </a:prstGeom>
            <a:noFill/>
          </p:spPr>
          <p:txBody>
            <a:bodyPr wrap="none" rtlCol="0">
              <a:spAutoFit/>
            </a:bodyPr>
            <a:lstStyle>
              <a:defPPr>
                <a:defRPr lang="en-US"/>
              </a:defPPr>
              <a:lvl1pPr algn="ctr" defTabSz="1219170">
                <a:defRPr sz="1600" b="1">
                  <a:solidFill>
                    <a:prstClr val="white"/>
                  </a:solidFill>
                  <a:latin typeface="Arial" panose="020B0604020202020204" pitchFamily="34" charset="0"/>
                  <a:ea typeface="微软雅黑" panose="020B0503020204020204" pitchFamily="34" charset="-122"/>
                  <a:cs typeface="Huawei Sans" panose="020C0503030203020204" pitchFamily="34" charset="0"/>
                </a:defRPr>
              </a:lvl1pPr>
            </a:lstStyle>
            <a:p>
              <a:endParaRPr lang="en-US" sz="1200" b="0" dirty="0">
                <a:cs typeface="Arial" panose="020B0604020202020204" pitchFamily="34" charset="0"/>
              </a:endParaRPr>
            </a:p>
          </p:txBody>
        </p:sp>
      </p:grpSp>
      <p:sp>
        <p:nvSpPr>
          <p:cNvPr id="37" name="矩形 504">
            <a:extLst>
              <a:ext uri="{FF2B5EF4-FFF2-40B4-BE49-F238E27FC236}">
                <a16:creationId xmlns:a16="http://schemas.microsoft.com/office/drawing/2014/main" id="{0E02FB3B-F18E-FA4A-85C0-D704F4585988}"/>
              </a:ext>
            </a:extLst>
          </p:cNvPr>
          <p:cNvSpPr/>
          <p:nvPr/>
        </p:nvSpPr>
        <p:spPr>
          <a:xfrm>
            <a:off x="2827338" y="4669262"/>
            <a:ext cx="1878307" cy="261610"/>
          </a:xfrm>
          <a:prstGeom prst="rect">
            <a:avLst/>
          </a:prstGeom>
          <a:noFill/>
        </p:spPr>
        <p:txBody>
          <a:bodyPr wrap="square" rtlCol="0">
            <a:spAutoFit/>
          </a:bodyPr>
          <a:lstStyle/>
          <a:p>
            <a:pPr algn="ctr" defTabSz="1218784"/>
            <a:r>
              <a:rPr lang="en-US" altLang="zh-CN" sz="1100" dirty="0">
                <a:solidFill>
                  <a:srgbClr val="00B050"/>
                </a:solidFill>
                <a:ea typeface="等线" panose="02010600030101010101" pitchFamily="2" charset="-122"/>
                <a:cs typeface="Arial" panose="020B0604020202020204" pitchFamily="34" charset="0"/>
              </a:rPr>
              <a:t>%99.99999</a:t>
            </a:r>
          </a:p>
        </p:txBody>
      </p:sp>
      <p:sp>
        <p:nvSpPr>
          <p:cNvPr id="38" name="矩形 505">
            <a:extLst>
              <a:ext uri="{FF2B5EF4-FFF2-40B4-BE49-F238E27FC236}">
                <a16:creationId xmlns:a16="http://schemas.microsoft.com/office/drawing/2014/main" id="{D86A8AAB-6B77-D547-9861-408B8F199845}"/>
              </a:ext>
            </a:extLst>
          </p:cNvPr>
          <p:cNvSpPr/>
          <p:nvPr/>
        </p:nvSpPr>
        <p:spPr>
          <a:xfrm>
            <a:off x="2865398" y="4124231"/>
            <a:ext cx="1937276" cy="261508"/>
          </a:xfrm>
          <a:prstGeom prst="rect">
            <a:avLst/>
          </a:prstGeom>
        </p:spPr>
        <p:txBody>
          <a:bodyPr wrap="square">
            <a:spAutoFit/>
          </a:bodyPr>
          <a:lstStyle/>
          <a:p>
            <a:pPr algn="ctr"/>
            <a:r>
              <a:rPr lang="en-US" altLang="zh-CN" sz="1100" dirty="0">
                <a:solidFill>
                  <a:srgbClr val="FF0000"/>
                </a:solidFill>
                <a:ea typeface="微软雅黑" panose="020B0503020204020204" pitchFamily="34" charset="-122"/>
                <a:cs typeface="Arial" panose="020B0604020202020204" pitchFamily="34" charset="0"/>
              </a:rPr>
              <a:t>Commodity Storage</a:t>
            </a:r>
            <a:endParaRPr lang="zh-CN" altLang="en-US" sz="1100" dirty="0">
              <a:solidFill>
                <a:srgbClr val="FF0000"/>
              </a:solidFill>
              <a:ea typeface="微软雅黑" panose="020B0503020204020204" pitchFamily="34" charset="-122"/>
              <a:cs typeface="Arial" panose="020B0604020202020204" pitchFamily="34" charset="0"/>
            </a:endParaRPr>
          </a:p>
        </p:txBody>
      </p:sp>
      <p:sp>
        <p:nvSpPr>
          <p:cNvPr id="40" name="矩形 507">
            <a:extLst>
              <a:ext uri="{FF2B5EF4-FFF2-40B4-BE49-F238E27FC236}">
                <a16:creationId xmlns:a16="http://schemas.microsoft.com/office/drawing/2014/main" id="{C4049CC7-B7B4-A441-A67A-89660A2AC650}"/>
              </a:ext>
            </a:extLst>
          </p:cNvPr>
          <p:cNvSpPr/>
          <p:nvPr/>
        </p:nvSpPr>
        <p:spPr>
          <a:xfrm>
            <a:off x="8041979" y="4748415"/>
            <a:ext cx="1447832" cy="261610"/>
          </a:xfrm>
          <a:prstGeom prst="rect">
            <a:avLst/>
          </a:prstGeom>
        </p:spPr>
        <p:txBody>
          <a:bodyPr wrap="none">
            <a:spAutoFit/>
          </a:bodyPr>
          <a:lstStyle/>
          <a:p>
            <a:r>
              <a:rPr lang="en-US" altLang="zh-CN" sz="1100" dirty="0">
                <a:solidFill>
                  <a:srgbClr val="00B050"/>
                </a:solidFill>
                <a:ea typeface="微软雅黑" panose="020B0503020204020204" pitchFamily="34" charset="-122"/>
                <a:cs typeface="Arial" panose="020B0604020202020204" pitchFamily="34" charset="0"/>
              </a:rPr>
              <a:t>Enterprise, All Flash</a:t>
            </a:r>
            <a:endParaRPr lang="zh-CN" altLang="en-US" sz="1100" dirty="0">
              <a:solidFill>
                <a:srgbClr val="00B050"/>
              </a:solidFill>
              <a:ea typeface="微软雅黑" panose="020B0503020204020204" pitchFamily="34" charset="-122"/>
              <a:cs typeface="Arial" panose="020B0604020202020204" pitchFamily="34" charset="0"/>
            </a:endParaRPr>
          </a:p>
        </p:txBody>
      </p:sp>
      <p:pic>
        <p:nvPicPr>
          <p:cNvPr id="41" name="Picture 9">
            <a:extLst>
              <a:ext uri="{FF2B5EF4-FFF2-40B4-BE49-F238E27FC236}">
                <a16:creationId xmlns:a16="http://schemas.microsoft.com/office/drawing/2014/main" id="{0AD9D46A-CD90-F04A-B2E3-3669930D4176}"/>
              </a:ext>
            </a:extLst>
          </p:cNvPr>
          <p:cNvPicPr>
            <a:picLocks noChangeAspect="1" noChangeArrowheads="1"/>
          </p:cNvPicPr>
          <p:nvPr/>
        </p:nvPicPr>
        <p:blipFill>
          <a:blip r:embed="rId2" cstate="print"/>
          <a:srcRect/>
          <a:stretch>
            <a:fillRect/>
          </a:stretch>
        </p:blipFill>
        <p:spPr bwMode="auto">
          <a:xfrm>
            <a:off x="6050735" y="5124148"/>
            <a:ext cx="412707" cy="275924"/>
          </a:xfrm>
          <a:prstGeom prst="rect">
            <a:avLst/>
          </a:prstGeom>
          <a:noFill/>
        </p:spPr>
      </p:pic>
      <p:pic>
        <p:nvPicPr>
          <p:cNvPr id="42" name="Picture 12" descr="I:\2019\55 巴展\蔡光泽——黄理强、何旭峰展岛\存储\0212\2\22ec085b7ee2ad056df379ca3a1148d598dcf18818558e-cHcXsV_fw658 拷贝 8.png">
            <a:extLst>
              <a:ext uri="{FF2B5EF4-FFF2-40B4-BE49-F238E27FC236}">
                <a16:creationId xmlns:a16="http://schemas.microsoft.com/office/drawing/2014/main" id="{EDF81308-1FF7-CE40-88E8-9AF282C921FD}"/>
              </a:ext>
            </a:extLst>
          </p:cNvPr>
          <p:cNvPicPr>
            <a:picLocks noChangeAspect="1" noChangeArrowheads="1"/>
          </p:cNvPicPr>
          <p:nvPr/>
        </p:nvPicPr>
        <p:blipFill>
          <a:blip r:embed="rId5" cstate="print"/>
          <a:srcRect l="9838" t="26111" r="73625" b="71089"/>
          <a:stretch>
            <a:fillRect/>
          </a:stretch>
        </p:blipFill>
        <p:spPr bwMode="auto">
          <a:xfrm>
            <a:off x="5416505" y="4770846"/>
            <a:ext cx="2015437" cy="191946"/>
          </a:xfrm>
          <a:prstGeom prst="rect">
            <a:avLst/>
          </a:prstGeom>
          <a:noFill/>
        </p:spPr>
      </p:pic>
      <p:sp>
        <p:nvSpPr>
          <p:cNvPr id="43" name="矩形 510">
            <a:extLst>
              <a:ext uri="{FF2B5EF4-FFF2-40B4-BE49-F238E27FC236}">
                <a16:creationId xmlns:a16="http://schemas.microsoft.com/office/drawing/2014/main" id="{4B508564-43F2-D348-9ADF-80D7D707B293}"/>
              </a:ext>
            </a:extLst>
          </p:cNvPr>
          <p:cNvSpPr/>
          <p:nvPr/>
        </p:nvSpPr>
        <p:spPr>
          <a:xfrm>
            <a:off x="5581328" y="5344077"/>
            <a:ext cx="1511952" cy="600164"/>
          </a:xfrm>
          <a:prstGeom prst="rect">
            <a:avLst/>
          </a:prstGeom>
        </p:spPr>
        <p:txBody>
          <a:bodyPr wrap="none">
            <a:spAutoFit/>
          </a:bodyPr>
          <a:lstStyle/>
          <a:p>
            <a:pPr algn="ctr"/>
            <a:r>
              <a:rPr lang="en-US" altLang="zh-CN" sz="1100" dirty="0">
                <a:solidFill>
                  <a:srgbClr val="00B050"/>
                </a:solidFill>
                <a:ea typeface="微软雅黑" panose="020B0503020204020204" pitchFamily="34" charset="-122"/>
                <a:cs typeface="Arial" panose="020B0604020202020204" pitchFamily="34" charset="0"/>
              </a:rPr>
              <a:t>Automatic</a:t>
            </a:r>
          </a:p>
          <a:p>
            <a:pPr algn="ctr"/>
            <a:r>
              <a:rPr lang="en-US" altLang="zh-CN" sz="1100" dirty="0">
                <a:solidFill>
                  <a:srgbClr val="00B050"/>
                </a:solidFill>
                <a:ea typeface="微软雅黑" panose="020B0503020204020204" pitchFamily="34" charset="-122"/>
                <a:cs typeface="Arial" panose="020B0604020202020204" pitchFamily="34" charset="0"/>
              </a:rPr>
              <a:t>Consistency</a:t>
            </a:r>
          </a:p>
          <a:p>
            <a:pPr algn="ctr"/>
            <a:r>
              <a:rPr lang="en-US" altLang="zh-CN" sz="1100" dirty="0">
                <a:solidFill>
                  <a:srgbClr val="00B050"/>
                </a:solidFill>
                <a:ea typeface="微软雅黑" panose="020B0503020204020204" pitchFamily="34" charset="-122"/>
                <a:cs typeface="Arial" panose="020B0604020202020204" pitchFamily="34" charset="0"/>
              </a:rPr>
              <a:t>RPO=0, RTO in mins</a:t>
            </a:r>
            <a:endParaRPr lang="zh-CN" altLang="en-US" sz="1100" dirty="0">
              <a:solidFill>
                <a:srgbClr val="00B050"/>
              </a:solidFill>
              <a:ea typeface="微软雅黑" panose="020B0503020204020204" pitchFamily="34" charset="-122"/>
              <a:cs typeface="Arial" panose="020B0604020202020204" pitchFamily="34" charset="0"/>
            </a:endParaRPr>
          </a:p>
        </p:txBody>
      </p:sp>
      <p:sp>
        <p:nvSpPr>
          <p:cNvPr id="44" name="矩形 511">
            <a:extLst>
              <a:ext uri="{FF2B5EF4-FFF2-40B4-BE49-F238E27FC236}">
                <a16:creationId xmlns:a16="http://schemas.microsoft.com/office/drawing/2014/main" id="{86D0A0E5-B321-E14C-A80A-A6E2E703EF4E}"/>
              </a:ext>
            </a:extLst>
          </p:cNvPr>
          <p:cNvSpPr/>
          <p:nvPr/>
        </p:nvSpPr>
        <p:spPr>
          <a:xfrm>
            <a:off x="5304035" y="4832038"/>
            <a:ext cx="1937276" cy="430887"/>
          </a:xfrm>
          <a:prstGeom prst="rect">
            <a:avLst/>
          </a:prstGeom>
        </p:spPr>
        <p:txBody>
          <a:bodyPr wrap="square">
            <a:spAutoFit/>
          </a:bodyPr>
          <a:lstStyle/>
          <a:p>
            <a:pPr algn="ctr"/>
            <a:r>
              <a:rPr lang="en-US" altLang="zh-CN" sz="1100" dirty="0">
                <a:solidFill>
                  <a:srgbClr val="FF0000"/>
                </a:solidFill>
                <a:ea typeface="微软雅黑" panose="020B0503020204020204" pitchFamily="34" charset="-122"/>
                <a:cs typeface="Arial" panose="020B0604020202020204" pitchFamily="34" charset="0"/>
              </a:rPr>
              <a:t>Manual Recovery</a:t>
            </a:r>
          </a:p>
          <a:p>
            <a:pPr algn="ctr"/>
            <a:r>
              <a:rPr lang="en-US" altLang="zh-CN" sz="1100" dirty="0">
                <a:solidFill>
                  <a:srgbClr val="FF0000"/>
                </a:solidFill>
                <a:ea typeface="微软雅黑" panose="020B0503020204020204" pitchFamily="34" charset="-122"/>
                <a:cs typeface="Arial" panose="020B0604020202020204" pitchFamily="34" charset="0"/>
              </a:rPr>
              <a:t>Large RTO RPO</a:t>
            </a:r>
            <a:endParaRPr lang="zh-CN" altLang="en-US" sz="1100" dirty="0">
              <a:solidFill>
                <a:srgbClr val="FF0000"/>
              </a:solidFill>
              <a:ea typeface="微软雅黑" panose="020B0503020204020204" pitchFamily="34" charset="-122"/>
              <a:cs typeface="Arial" panose="020B0604020202020204" pitchFamily="34" charset="0"/>
            </a:endParaRPr>
          </a:p>
        </p:txBody>
      </p:sp>
      <p:sp>
        <p:nvSpPr>
          <p:cNvPr id="45" name="TextBox 22">
            <a:extLst>
              <a:ext uri="{FF2B5EF4-FFF2-40B4-BE49-F238E27FC236}">
                <a16:creationId xmlns:a16="http://schemas.microsoft.com/office/drawing/2014/main" id="{FC76BF80-60B8-B248-9BD6-8025CF7D9F97}"/>
              </a:ext>
            </a:extLst>
          </p:cNvPr>
          <p:cNvSpPr txBox="1"/>
          <p:nvPr/>
        </p:nvSpPr>
        <p:spPr>
          <a:xfrm>
            <a:off x="5063767" y="4407780"/>
            <a:ext cx="2453977" cy="522964"/>
          </a:xfrm>
          <a:prstGeom prst="rect">
            <a:avLst/>
          </a:prstGeom>
          <a:noFill/>
        </p:spPr>
        <p:txBody>
          <a:bodyPr wrap="square" rtlCol="0">
            <a:spAutoFit/>
          </a:bodyPr>
          <a:lstStyle>
            <a:defPPr>
              <a:defRPr lang="en-US"/>
            </a:defPPr>
            <a:lvl1pPr algn="ctr" defTabSz="1218682">
              <a:defRPr sz="1399" b="1">
                <a:solidFill>
                  <a:srgbClr val="FFE04A"/>
                </a:solidFill>
                <a:ea typeface="微软雅黑" panose="020B0503020204020204" pitchFamily="34" charset="-122"/>
                <a:cs typeface="Arial" panose="020B0604020202020204" pitchFamily="34" charset="0"/>
              </a:defRPr>
            </a:lvl1pPr>
          </a:lstStyle>
          <a:p>
            <a:r>
              <a:rPr lang="en-US" altLang="zh-CN" dirty="0">
                <a:solidFill>
                  <a:schemeClr val="tx2"/>
                </a:solidFill>
              </a:rPr>
              <a:t>Redefine QoS</a:t>
            </a:r>
          </a:p>
          <a:p>
            <a:r>
              <a:rPr lang="en-US" altLang="zh-CN" dirty="0">
                <a:solidFill>
                  <a:schemeClr val="tx2"/>
                </a:solidFill>
              </a:rPr>
              <a:t> </a:t>
            </a:r>
            <a:endParaRPr lang="zh-CN" altLang="en-US" dirty="0">
              <a:solidFill>
                <a:schemeClr val="tx2"/>
              </a:solidFill>
            </a:endParaRPr>
          </a:p>
        </p:txBody>
      </p:sp>
      <p:sp>
        <p:nvSpPr>
          <p:cNvPr id="46" name="TextBox 20">
            <a:extLst>
              <a:ext uri="{FF2B5EF4-FFF2-40B4-BE49-F238E27FC236}">
                <a16:creationId xmlns:a16="http://schemas.microsoft.com/office/drawing/2014/main" id="{A64795D9-F6C1-7D4D-A3C3-ACD3BC2D93A8}"/>
              </a:ext>
            </a:extLst>
          </p:cNvPr>
          <p:cNvSpPr txBox="1"/>
          <p:nvPr/>
        </p:nvSpPr>
        <p:spPr>
          <a:xfrm>
            <a:off x="10119238" y="2734474"/>
            <a:ext cx="1430648" cy="738279"/>
          </a:xfrm>
          <a:prstGeom prst="rect">
            <a:avLst/>
          </a:prstGeom>
          <a:noFill/>
        </p:spPr>
        <p:txBody>
          <a:bodyPr wrap="square" rtlCol="0">
            <a:spAutoFit/>
          </a:bodyPr>
          <a:lstStyle>
            <a:defPPr>
              <a:defRPr lang="en-US"/>
            </a:defPPr>
            <a:lvl1pPr algn="ctr" defTabSz="1218682">
              <a:defRPr sz="1399" b="1">
                <a:solidFill>
                  <a:srgbClr val="FFE04A"/>
                </a:solidFill>
                <a:ea typeface="微软雅黑" panose="020B0503020204020204" pitchFamily="34" charset="-122"/>
                <a:cs typeface="Arial" panose="020B0604020202020204" pitchFamily="34" charset="0"/>
              </a:defRPr>
            </a:lvl1pPr>
          </a:lstStyle>
          <a:p>
            <a:r>
              <a:rPr lang="en-US" altLang="zh-CN" dirty="0">
                <a:solidFill>
                  <a:schemeClr val="tx2"/>
                </a:solidFill>
              </a:rPr>
              <a:t>Redefine</a:t>
            </a:r>
          </a:p>
          <a:p>
            <a:r>
              <a:rPr lang="en-US" altLang="zh-CN" dirty="0">
                <a:solidFill>
                  <a:schemeClr val="tx2"/>
                </a:solidFill>
              </a:rPr>
              <a:t>Data Management</a:t>
            </a:r>
            <a:endParaRPr lang="zh-CN" altLang="en-US" dirty="0">
              <a:solidFill>
                <a:schemeClr val="tx2"/>
              </a:solidFill>
            </a:endParaRPr>
          </a:p>
        </p:txBody>
      </p:sp>
      <p:pic>
        <p:nvPicPr>
          <p:cNvPr id="47" name="Picture 12" descr="I:\2019\55 巴展\蔡光泽——黄理强、何旭峰展岛\存储\0212\2\22ec085b7ee2ad056df379ca3a1148d598dcf18818558e-cHcXsV_fw658 拷贝 8.png">
            <a:extLst>
              <a:ext uri="{FF2B5EF4-FFF2-40B4-BE49-F238E27FC236}">
                <a16:creationId xmlns:a16="http://schemas.microsoft.com/office/drawing/2014/main" id="{3DBA1D3F-2C05-5F4E-B90D-B783C40132C8}"/>
              </a:ext>
            </a:extLst>
          </p:cNvPr>
          <p:cNvPicPr>
            <a:picLocks noChangeAspect="1" noChangeArrowheads="1"/>
          </p:cNvPicPr>
          <p:nvPr/>
        </p:nvPicPr>
        <p:blipFill>
          <a:blip r:embed="rId5" cstate="print"/>
          <a:srcRect l="9838" t="26111" r="73625" b="71089"/>
          <a:stretch>
            <a:fillRect/>
          </a:stretch>
        </p:blipFill>
        <p:spPr bwMode="auto">
          <a:xfrm>
            <a:off x="9912965" y="3374665"/>
            <a:ext cx="2015437" cy="191946"/>
          </a:xfrm>
          <a:prstGeom prst="rect">
            <a:avLst/>
          </a:prstGeom>
          <a:noFill/>
        </p:spPr>
      </p:pic>
      <p:sp>
        <p:nvSpPr>
          <p:cNvPr id="48" name="Title 1">
            <a:extLst>
              <a:ext uri="{FF2B5EF4-FFF2-40B4-BE49-F238E27FC236}">
                <a16:creationId xmlns:a16="http://schemas.microsoft.com/office/drawing/2014/main" id="{C99F17AD-A336-E946-865B-0DF1AAF8459C}"/>
              </a:ext>
            </a:extLst>
          </p:cNvPr>
          <p:cNvSpPr txBox="1">
            <a:spLocks/>
          </p:cNvSpPr>
          <p:nvPr/>
        </p:nvSpPr>
        <p:spPr>
          <a:xfrm>
            <a:off x="2093912" y="743241"/>
            <a:ext cx="8360728" cy="664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kumimoji="1" lang="en-US" sz="2000" b="1" dirty="0">
                <a:solidFill>
                  <a:srgbClr val="1B1C1D"/>
                </a:solidFill>
                <a:latin typeface="Arial" panose="020B0604020202020204" pitchFamily="34" charset="0"/>
                <a:ea typeface="Microsoft YaHei" panose="020B0503020204020204" pitchFamily="34" charset="-122"/>
                <a:cs typeface="+mn-cs"/>
              </a:rPr>
              <a:t>Redefine Kubernetes Mission Critical App Disaster Recovery</a:t>
            </a:r>
          </a:p>
        </p:txBody>
      </p:sp>
      <p:sp>
        <p:nvSpPr>
          <p:cNvPr id="50" name="矩形 505">
            <a:extLst>
              <a:ext uri="{FF2B5EF4-FFF2-40B4-BE49-F238E27FC236}">
                <a16:creationId xmlns:a16="http://schemas.microsoft.com/office/drawing/2014/main" id="{1E603C58-17B9-DF44-9E09-CD1EAC4F1A6D}"/>
              </a:ext>
            </a:extLst>
          </p:cNvPr>
          <p:cNvSpPr/>
          <p:nvPr/>
        </p:nvSpPr>
        <p:spPr>
          <a:xfrm>
            <a:off x="7781291" y="4112314"/>
            <a:ext cx="1937276" cy="261508"/>
          </a:xfrm>
          <a:prstGeom prst="rect">
            <a:avLst/>
          </a:prstGeom>
        </p:spPr>
        <p:txBody>
          <a:bodyPr wrap="square">
            <a:spAutoFit/>
          </a:bodyPr>
          <a:lstStyle/>
          <a:p>
            <a:pPr algn="ctr"/>
            <a:r>
              <a:rPr lang="en-US" altLang="zh-CN" sz="1100" dirty="0">
                <a:solidFill>
                  <a:srgbClr val="FF0000"/>
                </a:solidFill>
                <a:ea typeface="微软雅黑" panose="020B0503020204020204" pitchFamily="34" charset="-122"/>
                <a:cs typeface="Arial" panose="020B0604020202020204" pitchFamily="34" charset="0"/>
              </a:rPr>
              <a:t>Commodity Storage</a:t>
            </a:r>
            <a:endParaRPr lang="zh-CN" altLang="en-US" sz="1100" dirty="0">
              <a:solidFill>
                <a:srgbClr val="FF0000"/>
              </a:solidFill>
              <a:ea typeface="微软雅黑" panose="020B0503020204020204" pitchFamily="34" charset="-122"/>
              <a:cs typeface="Arial" panose="020B0604020202020204" pitchFamily="34" charset="0"/>
            </a:endParaRPr>
          </a:p>
        </p:txBody>
      </p:sp>
      <p:sp>
        <p:nvSpPr>
          <p:cNvPr id="51" name="矩形 505">
            <a:extLst>
              <a:ext uri="{FF2B5EF4-FFF2-40B4-BE49-F238E27FC236}">
                <a16:creationId xmlns:a16="http://schemas.microsoft.com/office/drawing/2014/main" id="{494184C8-36A0-BD41-898E-5025000C457A}"/>
              </a:ext>
            </a:extLst>
          </p:cNvPr>
          <p:cNvSpPr/>
          <p:nvPr/>
        </p:nvSpPr>
        <p:spPr>
          <a:xfrm>
            <a:off x="522369" y="3431706"/>
            <a:ext cx="1937276" cy="261508"/>
          </a:xfrm>
          <a:prstGeom prst="rect">
            <a:avLst/>
          </a:prstGeom>
        </p:spPr>
        <p:txBody>
          <a:bodyPr wrap="square">
            <a:spAutoFit/>
          </a:bodyPr>
          <a:lstStyle/>
          <a:p>
            <a:pPr algn="ctr"/>
            <a:r>
              <a:rPr lang="en-US" altLang="zh-CN" sz="1100" dirty="0">
                <a:solidFill>
                  <a:srgbClr val="FF0000"/>
                </a:solidFill>
                <a:ea typeface="微软雅黑" panose="020B0503020204020204" pitchFamily="34" charset="-122"/>
                <a:cs typeface="Arial" panose="020B0604020202020204" pitchFamily="34" charset="0"/>
              </a:rPr>
              <a:t>App Data Separate</a:t>
            </a:r>
            <a:endParaRPr lang="zh-CN" altLang="en-US" sz="1100" dirty="0">
              <a:solidFill>
                <a:srgbClr val="FF0000"/>
              </a:solidFill>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796456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1CC61-311E-B34B-8FD1-D1905523A1EC}"/>
              </a:ext>
            </a:extLst>
          </p:cNvPr>
          <p:cNvSpPr>
            <a:spLocks noGrp="1"/>
          </p:cNvSpPr>
          <p:nvPr>
            <p:ph type="title"/>
          </p:nvPr>
        </p:nvSpPr>
        <p:spPr>
          <a:xfrm>
            <a:off x="142844" y="33299"/>
            <a:ext cx="10515600" cy="467525"/>
          </a:xfrm>
        </p:spPr>
        <p:txBody>
          <a:bodyPr>
            <a:normAutofit/>
          </a:bodyPr>
          <a:lstStyle/>
          <a:p>
            <a:r>
              <a:rPr kumimoji="1" lang="en-US" sz="2200" b="1" dirty="0">
                <a:solidFill>
                  <a:srgbClr val="1B1C1D"/>
                </a:solidFill>
                <a:latin typeface="Arial" panose="020B0604020202020204" pitchFamily="34" charset="0"/>
                <a:ea typeface="Microsoft YaHei" panose="020B0503020204020204" pitchFamily="34" charset="-122"/>
                <a:cs typeface="+mn-cs"/>
              </a:rPr>
              <a:t>DR Solution</a:t>
            </a:r>
          </a:p>
        </p:txBody>
      </p:sp>
      <p:sp>
        <p:nvSpPr>
          <p:cNvPr id="5" name="Slide Number Placeholder 4">
            <a:extLst>
              <a:ext uri="{FF2B5EF4-FFF2-40B4-BE49-F238E27FC236}">
                <a16:creationId xmlns:a16="http://schemas.microsoft.com/office/drawing/2014/main" id="{156895CF-24D8-4A44-B5BF-F439EB08F9DF}"/>
              </a:ext>
            </a:extLst>
          </p:cNvPr>
          <p:cNvSpPr>
            <a:spLocks noGrp="1"/>
          </p:cNvSpPr>
          <p:nvPr>
            <p:ph type="sldNum" sz="quarter" idx="12"/>
          </p:nvPr>
        </p:nvSpPr>
        <p:spPr/>
        <p:txBody>
          <a:bodyPr/>
          <a:lstStyle/>
          <a:p>
            <a:fld id="{3B917CB5-27BD-4ECA-9D86-80D4B900A204}" type="slidenum">
              <a:rPr lang="en-US" smtClean="0"/>
              <a:t>17</a:t>
            </a:fld>
            <a:endParaRPr lang="en-US"/>
          </a:p>
        </p:txBody>
      </p:sp>
      <p:grpSp>
        <p:nvGrpSpPr>
          <p:cNvPr id="42" name="Group 41">
            <a:extLst>
              <a:ext uri="{FF2B5EF4-FFF2-40B4-BE49-F238E27FC236}">
                <a16:creationId xmlns:a16="http://schemas.microsoft.com/office/drawing/2014/main" id="{CF68A10A-9D34-534A-A999-E9C861414955}"/>
              </a:ext>
            </a:extLst>
          </p:cNvPr>
          <p:cNvGrpSpPr/>
          <p:nvPr/>
        </p:nvGrpSpPr>
        <p:grpSpPr>
          <a:xfrm>
            <a:off x="2488192" y="5052511"/>
            <a:ext cx="1687616" cy="1040644"/>
            <a:chOff x="2179754" y="5301234"/>
            <a:chExt cx="1687616" cy="1040644"/>
          </a:xfrm>
        </p:grpSpPr>
        <p:sp>
          <p:nvSpPr>
            <p:cNvPr id="30" name="矩形 66">
              <a:extLst>
                <a:ext uri="{FF2B5EF4-FFF2-40B4-BE49-F238E27FC236}">
                  <a16:creationId xmlns:a16="http://schemas.microsoft.com/office/drawing/2014/main" id="{B3270D12-E178-D34A-818D-DB5B0393D5A6}"/>
                </a:ext>
              </a:extLst>
            </p:cNvPr>
            <p:cNvSpPr/>
            <p:nvPr/>
          </p:nvSpPr>
          <p:spPr>
            <a:xfrm>
              <a:off x="2179754" y="5301234"/>
              <a:ext cx="1687616" cy="1040644"/>
            </a:xfrm>
            <a:prstGeom prst="rect">
              <a:avLst/>
            </a:prstGeom>
            <a:solidFill>
              <a:schemeClr val="accent5">
                <a:lumMod val="10000"/>
                <a:lumOff val="9000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nvGrpSpPr>
            <p:cNvPr id="36" name="Group 35">
              <a:extLst>
                <a:ext uri="{FF2B5EF4-FFF2-40B4-BE49-F238E27FC236}">
                  <a16:creationId xmlns:a16="http://schemas.microsoft.com/office/drawing/2014/main" id="{EC009096-AD92-9B4C-B9F7-2046C07A1C9D}"/>
                </a:ext>
              </a:extLst>
            </p:cNvPr>
            <p:cNvGrpSpPr/>
            <p:nvPr/>
          </p:nvGrpSpPr>
          <p:grpSpPr>
            <a:xfrm>
              <a:off x="2329291" y="5301234"/>
              <a:ext cx="1388542" cy="783243"/>
              <a:chOff x="6272752" y="5250007"/>
              <a:chExt cx="1388542" cy="783243"/>
            </a:xfrm>
          </p:grpSpPr>
          <p:sp>
            <p:nvSpPr>
              <p:cNvPr id="29" name="圆角矩形 76">
                <a:extLst>
                  <a:ext uri="{FF2B5EF4-FFF2-40B4-BE49-F238E27FC236}">
                    <a16:creationId xmlns:a16="http://schemas.microsoft.com/office/drawing/2014/main" id="{B60E40E2-39A2-D440-9ABC-6462E9650ED0}"/>
                  </a:ext>
                </a:extLst>
              </p:cNvPr>
              <p:cNvSpPr/>
              <p:nvPr/>
            </p:nvSpPr>
            <p:spPr>
              <a:xfrm>
                <a:off x="6272752" y="5727868"/>
                <a:ext cx="614080" cy="299880"/>
              </a:xfrm>
              <a:prstGeom prst="roundRect">
                <a:avLst/>
              </a:prstGeom>
              <a:solidFill>
                <a:srgbClr val="FFFFFF"/>
              </a:solidFill>
              <a:ln w="19050" cap="flat" cmpd="sng" algn="ctr">
                <a:solidFill>
                  <a:schemeClr val="accent1"/>
                </a:solidFill>
                <a:prstDash val="solid"/>
              </a:ln>
              <a:effectLst/>
            </p:spPr>
            <p:txBody>
              <a:bodyPr lIns="0" tIns="0" rIns="0" bIns="0" rtlCol="0" anchor="ctr"/>
              <a:lstStyle/>
              <a:p>
                <a:pPr algn="ctr">
                  <a:defRPr/>
                </a:pPr>
                <a:r>
                  <a:rPr lang="en-US" altLang="zh-CN" sz="900" b="1" kern="0" dirty="0">
                    <a:solidFill>
                      <a:srgbClr val="C00000"/>
                    </a:solidFill>
                    <a:latin typeface="Arial"/>
                    <a:ea typeface="宋体"/>
                  </a:rPr>
                  <a:t>PV</a:t>
                </a:r>
              </a:p>
              <a:p>
                <a:pPr algn="ctr">
                  <a:defRPr/>
                </a:pPr>
                <a:r>
                  <a:rPr lang="en-US" altLang="zh-CN" sz="900" b="1" kern="0" dirty="0">
                    <a:solidFill>
                      <a:srgbClr val="C00000"/>
                    </a:solidFill>
                    <a:latin typeface="Arial"/>
                    <a:ea typeface="宋体"/>
                  </a:rPr>
                  <a:t>Volume</a:t>
                </a:r>
                <a:endParaRPr lang="zh-CN" altLang="en-US" sz="900" b="1" kern="0" dirty="0">
                  <a:solidFill>
                    <a:srgbClr val="C00000"/>
                  </a:solidFill>
                  <a:latin typeface="Arial"/>
                  <a:ea typeface="宋体"/>
                </a:endParaRPr>
              </a:p>
            </p:txBody>
          </p:sp>
          <p:sp>
            <p:nvSpPr>
              <p:cNvPr id="31" name="文本框 65">
                <a:extLst>
                  <a:ext uri="{FF2B5EF4-FFF2-40B4-BE49-F238E27FC236}">
                    <a16:creationId xmlns:a16="http://schemas.microsoft.com/office/drawing/2014/main" id="{A6126FBA-D1E2-3A4B-80BF-0512BCDD1493}"/>
                  </a:ext>
                </a:extLst>
              </p:cNvPr>
              <p:cNvSpPr txBox="1"/>
              <p:nvPr/>
            </p:nvSpPr>
            <p:spPr>
              <a:xfrm>
                <a:off x="6272752" y="5250007"/>
                <a:ext cx="1388542" cy="408317"/>
              </a:xfrm>
              <a:prstGeom prst="rect">
                <a:avLst/>
              </a:prstGeom>
              <a:noFill/>
            </p:spPr>
            <p:txBody>
              <a:bodyPr wrap="square" rtlCol="0">
                <a:spAutoFit/>
              </a:bodyPr>
              <a:lstStyle/>
              <a:p>
                <a:pPr algn="ctr">
                  <a:lnSpc>
                    <a:spcPts val="3000"/>
                  </a:lnSpc>
                </a:pPr>
                <a:r>
                  <a:rPr lang="en-US" altLang="zh-CN" sz="900" b="1">
                    <a:latin typeface="Microsoft YaHei" panose="020B0503020204020204" pitchFamily="34" charset="-122"/>
                    <a:ea typeface="Microsoft YaHei" panose="020B0503020204020204" pitchFamily="34" charset="-122"/>
                  </a:rPr>
                  <a:t>Storage System</a:t>
                </a:r>
                <a:endParaRPr lang="zh-CN" altLang="en-US" sz="900" b="1">
                  <a:latin typeface="Microsoft YaHei" panose="020B0503020204020204" pitchFamily="34" charset="-122"/>
                  <a:ea typeface="Microsoft YaHei" panose="020B0503020204020204" pitchFamily="34" charset="-122"/>
                </a:endParaRPr>
              </a:p>
            </p:txBody>
          </p:sp>
          <p:sp>
            <p:nvSpPr>
              <p:cNvPr id="34" name="圆角矩形 76">
                <a:extLst>
                  <a:ext uri="{FF2B5EF4-FFF2-40B4-BE49-F238E27FC236}">
                    <a16:creationId xmlns:a16="http://schemas.microsoft.com/office/drawing/2014/main" id="{43E70C80-3F63-B242-A6B2-E634FDE6A83F}"/>
                  </a:ext>
                </a:extLst>
              </p:cNvPr>
              <p:cNvSpPr/>
              <p:nvPr/>
            </p:nvSpPr>
            <p:spPr>
              <a:xfrm>
                <a:off x="7018805" y="5733370"/>
                <a:ext cx="614080" cy="299880"/>
              </a:xfrm>
              <a:prstGeom prst="roundRect">
                <a:avLst/>
              </a:prstGeom>
              <a:solidFill>
                <a:srgbClr val="FFFFFF"/>
              </a:solidFill>
              <a:ln w="19050" cap="flat" cmpd="sng" algn="ctr">
                <a:solidFill>
                  <a:schemeClr val="accent1"/>
                </a:solidFill>
                <a:prstDash val="solid"/>
              </a:ln>
              <a:effectLst/>
            </p:spPr>
            <p:txBody>
              <a:bodyPr lIns="0" tIns="0" rIns="0" bIns="0" rtlCol="0" anchor="ctr"/>
              <a:lstStyle/>
              <a:p>
                <a:pPr algn="ctr">
                  <a:defRPr/>
                </a:pPr>
                <a:r>
                  <a:rPr lang="en-US" altLang="zh-CN" sz="900" b="1" kern="0" dirty="0">
                    <a:solidFill>
                      <a:srgbClr val="C00000"/>
                    </a:solidFill>
                    <a:latin typeface="Arial"/>
                    <a:ea typeface="宋体"/>
                  </a:rPr>
                  <a:t>PV Volume</a:t>
                </a:r>
                <a:endParaRPr lang="zh-CN" altLang="en-US" sz="900" b="1" kern="0" dirty="0">
                  <a:solidFill>
                    <a:srgbClr val="C00000"/>
                  </a:solidFill>
                  <a:latin typeface="Arial"/>
                  <a:ea typeface="宋体"/>
                </a:endParaRPr>
              </a:p>
            </p:txBody>
          </p:sp>
        </p:grpSp>
      </p:grpSp>
      <p:grpSp>
        <p:nvGrpSpPr>
          <p:cNvPr id="56" name="Group 55">
            <a:extLst>
              <a:ext uri="{FF2B5EF4-FFF2-40B4-BE49-F238E27FC236}">
                <a16:creationId xmlns:a16="http://schemas.microsoft.com/office/drawing/2014/main" id="{E4BD2E24-10E3-EB4D-BDCE-1D43318C3254}"/>
              </a:ext>
            </a:extLst>
          </p:cNvPr>
          <p:cNvGrpSpPr/>
          <p:nvPr/>
        </p:nvGrpSpPr>
        <p:grpSpPr>
          <a:xfrm>
            <a:off x="8521808" y="5029943"/>
            <a:ext cx="1687616" cy="1040644"/>
            <a:chOff x="2179754" y="5301234"/>
            <a:chExt cx="1687616" cy="1040644"/>
          </a:xfrm>
        </p:grpSpPr>
        <p:sp>
          <p:nvSpPr>
            <p:cNvPr id="57" name="矩形 66">
              <a:extLst>
                <a:ext uri="{FF2B5EF4-FFF2-40B4-BE49-F238E27FC236}">
                  <a16:creationId xmlns:a16="http://schemas.microsoft.com/office/drawing/2014/main" id="{B69232B8-D3ED-8545-BBE1-82A201CA93C6}"/>
                </a:ext>
              </a:extLst>
            </p:cNvPr>
            <p:cNvSpPr/>
            <p:nvPr/>
          </p:nvSpPr>
          <p:spPr>
            <a:xfrm>
              <a:off x="2179754" y="5301234"/>
              <a:ext cx="1687616" cy="1040644"/>
            </a:xfrm>
            <a:prstGeom prst="rect">
              <a:avLst/>
            </a:prstGeom>
            <a:solidFill>
              <a:schemeClr val="accent5">
                <a:lumMod val="10000"/>
                <a:lumOff val="90000"/>
              </a:schemeClr>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nvGrpSpPr>
            <p:cNvPr id="58" name="Group 57">
              <a:extLst>
                <a:ext uri="{FF2B5EF4-FFF2-40B4-BE49-F238E27FC236}">
                  <a16:creationId xmlns:a16="http://schemas.microsoft.com/office/drawing/2014/main" id="{59E3724D-CD29-C54A-9CD7-D844444F55AA}"/>
                </a:ext>
              </a:extLst>
            </p:cNvPr>
            <p:cNvGrpSpPr/>
            <p:nvPr/>
          </p:nvGrpSpPr>
          <p:grpSpPr>
            <a:xfrm>
              <a:off x="2329291" y="5301234"/>
              <a:ext cx="1388542" cy="783243"/>
              <a:chOff x="6272752" y="5250007"/>
              <a:chExt cx="1388542" cy="783243"/>
            </a:xfrm>
          </p:grpSpPr>
          <p:sp>
            <p:nvSpPr>
              <p:cNvPr id="59" name="圆角矩形 76">
                <a:extLst>
                  <a:ext uri="{FF2B5EF4-FFF2-40B4-BE49-F238E27FC236}">
                    <a16:creationId xmlns:a16="http://schemas.microsoft.com/office/drawing/2014/main" id="{92AF59E9-B1CA-0C47-B348-9A95E07A65A2}"/>
                  </a:ext>
                </a:extLst>
              </p:cNvPr>
              <p:cNvSpPr/>
              <p:nvPr/>
            </p:nvSpPr>
            <p:spPr>
              <a:xfrm>
                <a:off x="6272752" y="5727868"/>
                <a:ext cx="614080" cy="299880"/>
              </a:xfrm>
              <a:prstGeom prst="roundRect">
                <a:avLst/>
              </a:prstGeom>
              <a:solidFill>
                <a:srgbClr val="FFFFFF"/>
              </a:solidFill>
              <a:ln w="19050" cap="flat" cmpd="sng" algn="ctr">
                <a:solidFill>
                  <a:schemeClr val="accent1"/>
                </a:solidFill>
                <a:prstDash val="solid"/>
              </a:ln>
              <a:effectLst/>
            </p:spPr>
            <p:txBody>
              <a:bodyPr lIns="0" tIns="0" rIns="0" bIns="0" rtlCol="0" anchor="ctr"/>
              <a:lstStyle/>
              <a:p>
                <a:pPr algn="ctr">
                  <a:defRPr/>
                </a:pPr>
                <a:r>
                  <a:rPr lang="en-US" altLang="zh-CN" sz="900" b="1" kern="0" dirty="0">
                    <a:solidFill>
                      <a:srgbClr val="C00000"/>
                    </a:solidFill>
                    <a:latin typeface="Arial"/>
                    <a:ea typeface="宋体"/>
                  </a:rPr>
                  <a:t>PV</a:t>
                </a:r>
              </a:p>
              <a:p>
                <a:pPr algn="ctr">
                  <a:defRPr/>
                </a:pPr>
                <a:r>
                  <a:rPr lang="en-US" altLang="zh-CN" sz="900" b="1" kern="0" dirty="0">
                    <a:solidFill>
                      <a:srgbClr val="C00000"/>
                    </a:solidFill>
                    <a:latin typeface="Arial"/>
                    <a:ea typeface="宋体"/>
                  </a:rPr>
                  <a:t>Volume</a:t>
                </a:r>
                <a:endParaRPr lang="zh-CN" altLang="en-US" sz="900" b="1" kern="0" dirty="0">
                  <a:solidFill>
                    <a:srgbClr val="C00000"/>
                  </a:solidFill>
                  <a:latin typeface="Arial"/>
                  <a:ea typeface="宋体"/>
                </a:endParaRPr>
              </a:p>
            </p:txBody>
          </p:sp>
          <p:sp>
            <p:nvSpPr>
              <p:cNvPr id="60" name="文本框 65">
                <a:extLst>
                  <a:ext uri="{FF2B5EF4-FFF2-40B4-BE49-F238E27FC236}">
                    <a16:creationId xmlns:a16="http://schemas.microsoft.com/office/drawing/2014/main" id="{5CD5926B-F8A9-9543-9B9A-AB4D097AC7BF}"/>
                  </a:ext>
                </a:extLst>
              </p:cNvPr>
              <p:cNvSpPr txBox="1"/>
              <p:nvPr/>
            </p:nvSpPr>
            <p:spPr>
              <a:xfrm>
                <a:off x="6272752" y="5250007"/>
                <a:ext cx="1388542" cy="408317"/>
              </a:xfrm>
              <a:prstGeom prst="rect">
                <a:avLst/>
              </a:prstGeom>
              <a:noFill/>
            </p:spPr>
            <p:txBody>
              <a:bodyPr wrap="square" rtlCol="0">
                <a:spAutoFit/>
              </a:bodyPr>
              <a:lstStyle/>
              <a:p>
                <a:pPr algn="ctr">
                  <a:lnSpc>
                    <a:spcPts val="3000"/>
                  </a:lnSpc>
                </a:pPr>
                <a:r>
                  <a:rPr lang="en-US" altLang="zh-CN" sz="900" b="1">
                    <a:latin typeface="Microsoft YaHei" panose="020B0503020204020204" pitchFamily="34" charset="-122"/>
                    <a:ea typeface="Microsoft YaHei" panose="020B0503020204020204" pitchFamily="34" charset="-122"/>
                  </a:rPr>
                  <a:t>Storage System</a:t>
                </a:r>
                <a:endParaRPr lang="zh-CN" altLang="en-US" sz="900" b="1">
                  <a:latin typeface="Microsoft YaHei" panose="020B0503020204020204" pitchFamily="34" charset="-122"/>
                  <a:ea typeface="Microsoft YaHei" panose="020B0503020204020204" pitchFamily="34" charset="-122"/>
                </a:endParaRPr>
              </a:p>
            </p:txBody>
          </p:sp>
          <p:sp>
            <p:nvSpPr>
              <p:cNvPr id="61" name="圆角矩形 76">
                <a:extLst>
                  <a:ext uri="{FF2B5EF4-FFF2-40B4-BE49-F238E27FC236}">
                    <a16:creationId xmlns:a16="http://schemas.microsoft.com/office/drawing/2014/main" id="{24A0C9B7-5C92-C84E-BF4E-C6EB6B07C657}"/>
                  </a:ext>
                </a:extLst>
              </p:cNvPr>
              <p:cNvSpPr/>
              <p:nvPr/>
            </p:nvSpPr>
            <p:spPr>
              <a:xfrm>
                <a:off x="7018805" y="5733370"/>
                <a:ext cx="614080" cy="299880"/>
              </a:xfrm>
              <a:prstGeom prst="roundRect">
                <a:avLst/>
              </a:prstGeom>
              <a:solidFill>
                <a:srgbClr val="FFFFFF"/>
              </a:solidFill>
              <a:ln w="19050" cap="flat" cmpd="sng" algn="ctr">
                <a:solidFill>
                  <a:schemeClr val="accent1"/>
                </a:solidFill>
                <a:prstDash val="solid"/>
              </a:ln>
              <a:effectLst/>
            </p:spPr>
            <p:txBody>
              <a:bodyPr lIns="0" tIns="0" rIns="0" bIns="0" rtlCol="0" anchor="ctr"/>
              <a:lstStyle/>
              <a:p>
                <a:pPr algn="ctr">
                  <a:defRPr/>
                </a:pPr>
                <a:r>
                  <a:rPr lang="en-US" altLang="zh-CN" sz="900" b="1" kern="0">
                    <a:solidFill>
                      <a:srgbClr val="C00000"/>
                    </a:solidFill>
                    <a:latin typeface="Arial"/>
                    <a:ea typeface="宋体"/>
                  </a:rPr>
                  <a:t>PV Volume</a:t>
                </a:r>
                <a:endParaRPr lang="zh-CN" altLang="en-US" sz="900" b="1" kern="0">
                  <a:solidFill>
                    <a:srgbClr val="C00000"/>
                  </a:solidFill>
                  <a:latin typeface="Arial"/>
                  <a:ea typeface="宋体"/>
                </a:endParaRPr>
              </a:p>
            </p:txBody>
          </p:sp>
        </p:grpSp>
      </p:grpSp>
      <p:sp>
        <p:nvSpPr>
          <p:cNvPr id="88" name="上下箭头 19">
            <a:extLst>
              <a:ext uri="{FF2B5EF4-FFF2-40B4-BE49-F238E27FC236}">
                <a16:creationId xmlns:a16="http://schemas.microsoft.com/office/drawing/2014/main" id="{B2322C77-C12A-A541-93F3-CE4ECFA55D52}"/>
              </a:ext>
            </a:extLst>
          </p:cNvPr>
          <p:cNvSpPr/>
          <p:nvPr/>
        </p:nvSpPr>
        <p:spPr>
          <a:xfrm rot="5400000">
            <a:off x="6180388" y="3355946"/>
            <a:ext cx="346652" cy="4579238"/>
          </a:xfrm>
          <a:prstGeom prst="upDownArrow">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9" name="矩形 187">
            <a:extLst>
              <a:ext uri="{FF2B5EF4-FFF2-40B4-BE49-F238E27FC236}">
                <a16:creationId xmlns:a16="http://schemas.microsoft.com/office/drawing/2014/main" id="{3786E2C1-18DD-974E-A620-8ADA46BA00CC}"/>
              </a:ext>
            </a:extLst>
          </p:cNvPr>
          <p:cNvSpPr/>
          <p:nvPr/>
        </p:nvSpPr>
        <p:spPr bwMode="auto">
          <a:xfrm>
            <a:off x="5610015" y="5448833"/>
            <a:ext cx="1415057" cy="453189"/>
          </a:xfrm>
          <a:prstGeom prst="rect">
            <a:avLst/>
          </a:prstGeom>
          <a:solidFill>
            <a:srgbClr val="C6F3FF"/>
          </a:solidFill>
          <a:ln w="9525" cap="flat" cmpd="sng" algn="ctr">
            <a:solidFill>
              <a:schemeClr val="bg1">
                <a:lumMod val="50000"/>
              </a:schemeClr>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algn="ctr" fontAlgn="base">
              <a:spcBef>
                <a:spcPct val="0"/>
              </a:spcBef>
              <a:spcAft>
                <a:spcPct val="0"/>
              </a:spcAft>
            </a:pPr>
            <a:r>
              <a:rPr lang="en-US" altLang="zh-CN" sz="1200" b="1">
                <a:solidFill>
                  <a:schemeClr val="bg2">
                    <a:lumMod val="10000"/>
                  </a:schemeClr>
                </a:solidFill>
              </a:rPr>
              <a:t>Storage Replication</a:t>
            </a:r>
            <a:endParaRPr lang="en-US" altLang="zh-CN" sz="900" b="1">
              <a:solidFill>
                <a:schemeClr val="bg2">
                  <a:lumMod val="10000"/>
                </a:schemeClr>
              </a:solidFill>
            </a:endParaRPr>
          </a:p>
        </p:txBody>
      </p:sp>
      <p:sp>
        <p:nvSpPr>
          <p:cNvPr id="66" name="矩形 187">
            <a:extLst>
              <a:ext uri="{FF2B5EF4-FFF2-40B4-BE49-F238E27FC236}">
                <a16:creationId xmlns:a16="http://schemas.microsoft.com/office/drawing/2014/main" id="{B67CA688-8626-0B45-9823-25433106D5C6}"/>
              </a:ext>
            </a:extLst>
          </p:cNvPr>
          <p:cNvSpPr/>
          <p:nvPr/>
        </p:nvSpPr>
        <p:spPr bwMode="auto">
          <a:xfrm>
            <a:off x="719264" y="5393803"/>
            <a:ext cx="1415057" cy="592050"/>
          </a:xfrm>
          <a:prstGeom prst="rect">
            <a:avLst/>
          </a:prstGeom>
          <a:solidFill>
            <a:srgbClr val="C6F3FF"/>
          </a:solidFill>
          <a:ln w="9525" cap="flat" cmpd="sng" algn="ctr">
            <a:solidFill>
              <a:schemeClr val="bg1">
                <a:lumMod val="50000"/>
              </a:schemeClr>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algn="ctr" fontAlgn="base">
              <a:spcBef>
                <a:spcPct val="0"/>
              </a:spcBef>
              <a:spcAft>
                <a:spcPct val="0"/>
              </a:spcAft>
            </a:pPr>
            <a:endParaRPr lang="en-US" altLang="zh-CN" sz="900" b="1" dirty="0">
              <a:solidFill>
                <a:schemeClr val="bg2">
                  <a:lumMod val="10000"/>
                </a:schemeClr>
              </a:solidFill>
            </a:endParaRPr>
          </a:p>
          <a:p>
            <a:pPr algn="ctr" fontAlgn="base">
              <a:spcBef>
                <a:spcPct val="0"/>
              </a:spcBef>
              <a:spcAft>
                <a:spcPct val="0"/>
              </a:spcAft>
            </a:pPr>
            <a:r>
              <a:rPr lang="en-US" altLang="zh-CN" sz="1200" b="1" dirty="0">
                <a:solidFill>
                  <a:schemeClr val="bg2">
                    <a:lumMod val="10000"/>
                  </a:schemeClr>
                </a:solidFill>
              </a:rPr>
              <a:t>CLI &amp; GUI Control</a:t>
            </a:r>
            <a:endParaRPr lang="zh-CN" altLang="en-US" sz="1200" b="1" dirty="0">
              <a:solidFill>
                <a:schemeClr val="bg2">
                  <a:lumMod val="10000"/>
                </a:schemeClr>
              </a:solidFill>
            </a:endParaRPr>
          </a:p>
        </p:txBody>
      </p:sp>
      <p:sp>
        <p:nvSpPr>
          <p:cNvPr id="74" name="上下箭头 19">
            <a:extLst>
              <a:ext uri="{FF2B5EF4-FFF2-40B4-BE49-F238E27FC236}">
                <a16:creationId xmlns:a16="http://schemas.microsoft.com/office/drawing/2014/main" id="{506DA1A8-41B4-4242-B3E3-1518D3DE77D6}"/>
              </a:ext>
            </a:extLst>
          </p:cNvPr>
          <p:cNvSpPr/>
          <p:nvPr/>
        </p:nvSpPr>
        <p:spPr>
          <a:xfrm rot="17472737">
            <a:off x="6328840" y="2204050"/>
            <a:ext cx="324254" cy="4414467"/>
          </a:xfrm>
          <a:prstGeom prst="upDownArrow">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5" name="上下箭头 19">
            <a:extLst>
              <a:ext uri="{FF2B5EF4-FFF2-40B4-BE49-F238E27FC236}">
                <a16:creationId xmlns:a16="http://schemas.microsoft.com/office/drawing/2014/main" id="{65BF3C6D-7366-D844-919A-9637325B4F6E}"/>
              </a:ext>
            </a:extLst>
          </p:cNvPr>
          <p:cNvSpPr/>
          <p:nvPr/>
        </p:nvSpPr>
        <p:spPr>
          <a:xfrm rot="16200000">
            <a:off x="6145178" y="2333816"/>
            <a:ext cx="404425" cy="1108999"/>
          </a:xfrm>
          <a:prstGeom prst="upDownArrow">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上下箭头 19">
            <a:extLst>
              <a:ext uri="{FF2B5EF4-FFF2-40B4-BE49-F238E27FC236}">
                <a16:creationId xmlns:a16="http://schemas.microsoft.com/office/drawing/2014/main" id="{E4C8025A-1535-8D49-AAB9-E647B3DB7BD2}"/>
              </a:ext>
            </a:extLst>
          </p:cNvPr>
          <p:cNvSpPr/>
          <p:nvPr/>
        </p:nvSpPr>
        <p:spPr>
          <a:xfrm>
            <a:off x="8756211" y="3433056"/>
            <a:ext cx="404425" cy="1683257"/>
          </a:xfrm>
          <a:prstGeom prst="upDownArrow">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9" name="矩形 9">
            <a:extLst>
              <a:ext uri="{FF2B5EF4-FFF2-40B4-BE49-F238E27FC236}">
                <a16:creationId xmlns:a16="http://schemas.microsoft.com/office/drawing/2014/main" id="{E6F04610-45FA-0647-84EC-367730136638}"/>
              </a:ext>
            </a:extLst>
          </p:cNvPr>
          <p:cNvSpPr/>
          <p:nvPr/>
        </p:nvSpPr>
        <p:spPr>
          <a:xfrm>
            <a:off x="8619672" y="4101871"/>
            <a:ext cx="664044" cy="282718"/>
          </a:xfrm>
          <a:prstGeom prst="rect">
            <a:avLst/>
          </a:prstGeom>
          <a:solidFill>
            <a:srgbClr val="C5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2"/>
                </a:solidFill>
              </a:rPr>
              <a:t>CSI</a:t>
            </a:r>
            <a:endParaRPr lang="zh-CN" altLang="en-US" sz="1100" b="1" dirty="0">
              <a:solidFill>
                <a:schemeClr val="tx2"/>
              </a:solidFill>
            </a:endParaRPr>
          </a:p>
        </p:txBody>
      </p:sp>
      <p:sp>
        <p:nvSpPr>
          <p:cNvPr id="72" name="上下箭头 19">
            <a:extLst>
              <a:ext uri="{FF2B5EF4-FFF2-40B4-BE49-F238E27FC236}">
                <a16:creationId xmlns:a16="http://schemas.microsoft.com/office/drawing/2014/main" id="{BEAA588E-94CA-564F-9B36-9EA8C3E5042F}"/>
              </a:ext>
            </a:extLst>
          </p:cNvPr>
          <p:cNvSpPr/>
          <p:nvPr/>
        </p:nvSpPr>
        <p:spPr>
          <a:xfrm>
            <a:off x="9729661" y="3429000"/>
            <a:ext cx="404425" cy="1683257"/>
          </a:xfrm>
          <a:prstGeom prst="upDownArrow">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3" name="矩形 9">
            <a:extLst>
              <a:ext uri="{FF2B5EF4-FFF2-40B4-BE49-F238E27FC236}">
                <a16:creationId xmlns:a16="http://schemas.microsoft.com/office/drawing/2014/main" id="{BAFED4B9-7FA1-5E47-9A8D-3DC3C5DD7795}"/>
              </a:ext>
            </a:extLst>
          </p:cNvPr>
          <p:cNvSpPr/>
          <p:nvPr/>
        </p:nvSpPr>
        <p:spPr>
          <a:xfrm>
            <a:off x="9599851" y="4101871"/>
            <a:ext cx="664044" cy="282718"/>
          </a:xfrm>
          <a:prstGeom prst="rect">
            <a:avLst/>
          </a:prstGeom>
          <a:solidFill>
            <a:srgbClr val="C5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2"/>
                </a:solidFill>
              </a:rPr>
              <a:t>REST</a:t>
            </a:r>
            <a:endParaRPr lang="zh-CN" altLang="en-US" sz="1100" b="1" dirty="0">
              <a:solidFill>
                <a:schemeClr val="tx2"/>
              </a:solidFill>
            </a:endParaRPr>
          </a:p>
        </p:txBody>
      </p:sp>
      <p:sp>
        <p:nvSpPr>
          <p:cNvPr id="86" name="上下箭头 19">
            <a:extLst>
              <a:ext uri="{FF2B5EF4-FFF2-40B4-BE49-F238E27FC236}">
                <a16:creationId xmlns:a16="http://schemas.microsoft.com/office/drawing/2014/main" id="{33F50EC2-4102-0240-9436-4A0BB10E75E4}"/>
              </a:ext>
            </a:extLst>
          </p:cNvPr>
          <p:cNvSpPr/>
          <p:nvPr/>
        </p:nvSpPr>
        <p:spPr>
          <a:xfrm>
            <a:off x="2624731" y="3453204"/>
            <a:ext cx="404425" cy="1683257"/>
          </a:xfrm>
          <a:prstGeom prst="upDownArrow">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7" name="矩形 9">
            <a:extLst>
              <a:ext uri="{FF2B5EF4-FFF2-40B4-BE49-F238E27FC236}">
                <a16:creationId xmlns:a16="http://schemas.microsoft.com/office/drawing/2014/main" id="{9AE7CBF4-B0D8-1A47-B30C-33C9181BA865}"/>
              </a:ext>
            </a:extLst>
          </p:cNvPr>
          <p:cNvSpPr/>
          <p:nvPr/>
        </p:nvSpPr>
        <p:spPr>
          <a:xfrm>
            <a:off x="2488192" y="4122019"/>
            <a:ext cx="664044" cy="282718"/>
          </a:xfrm>
          <a:prstGeom prst="rect">
            <a:avLst/>
          </a:prstGeom>
          <a:solidFill>
            <a:srgbClr val="C5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2"/>
                </a:solidFill>
              </a:rPr>
              <a:t>CSI</a:t>
            </a:r>
            <a:endParaRPr lang="zh-CN" altLang="en-US" sz="1100" b="1" dirty="0">
              <a:solidFill>
                <a:schemeClr val="tx2"/>
              </a:solidFill>
            </a:endParaRPr>
          </a:p>
        </p:txBody>
      </p:sp>
      <p:sp>
        <p:nvSpPr>
          <p:cNvPr id="96" name="上下箭头 19">
            <a:extLst>
              <a:ext uri="{FF2B5EF4-FFF2-40B4-BE49-F238E27FC236}">
                <a16:creationId xmlns:a16="http://schemas.microsoft.com/office/drawing/2014/main" id="{54FCC8B6-6A66-5646-B311-F4AC30E6A904}"/>
              </a:ext>
            </a:extLst>
          </p:cNvPr>
          <p:cNvSpPr/>
          <p:nvPr/>
        </p:nvSpPr>
        <p:spPr>
          <a:xfrm>
            <a:off x="3598181" y="3449148"/>
            <a:ext cx="404425" cy="1683257"/>
          </a:xfrm>
          <a:prstGeom prst="upDownArrow">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97" name="矩形 9">
            <a:extLst>
              <a:ext uri="{FF2B5EF4-FFF2-40B4-BE49-F238E27FC236}">
                <a16:creationId xmlns:a16="http://schemas.microsoft.com/office/drawing/2014/main" id="{ED4B3555-D1D6-6C45-8CB8-7F0B223B4032}"/>
              </a:ext>
            </a:extLst>
          </p:cNvPr>
          <p:cNvSpPr/>
          <p:nvPr/>
        </p:nvSpPr>
        <p:spPr>
          <a:xfrm>
            <a:off x="3468371" y="4122019"/>
            <a:ext cx="664044" cy="282718"/>
          </a:xfrm>
          <a:prstGeom prst="rect">
            <a:avLst/>
          </a:prstGeom>
          <a:solidFill>
            <a:srgbClr val="C5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2"/>
                </a:solidFill>
              </a:rPr>
              <a:t>REST</a:t>
            </a:r>
            <a:endParaRPr lang="zh-CN" altLang="en-US" sz="1100" b="1" dirty="0">
              <a:solidFill>
                <a:schemeClr val="tx2"/>
              </a:solidFill>
            </a:endParaRPr>
          </a:p>
        </p:txBody>
      </p:sp>
      <p:sp>
        <p:nvSpPr>
          <p:cNvPr id="98" name="上下箭头 19">
            <a:extLst>
              <a:ext uri="{FF2B5EF4-FFF2-40B4-BE49-F238E27FC236}">
                <a16:creationId xmlns:a16="http://schemas.microsoft.com/office/drawing/2014/main" id="{C20B571D-53A5-F44C-8D66-106403ED60AA}"/>
              </a:ext>
            </a:extLst>
          </p:cNvPr>
          <p:cNvSpPr/>
          <p:nvPr/>
        </p:nvSpPr>
        <p:spPr>
          <a:xfrm rot="14797649">
            <a:off x="5925696" y="2307780"/>
            <a:ext cx="339416" cy="4225944"/>
          </a:xfrm>
          <a:prstGeom prst="upDownArrow">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5" name="矩形 9">
            <a:extLst>
              <a:ext uri="{FF2B5EF4-FFF2-40B4-BE49-F238E27FC236}">
                <a16:creationId xmlns:a16="http://schemas.microsoft.com/office/drawing/2014/main" id="{09CAF9BB-3246-0D4A-B874-365CBAE88E6E}"/>
              </a:ext>
            </a:extLst>
          </p:cNvPr>
          <p:cNvSpPr/>
          <p:nvPr/>
        </p:nvSpPr>
        <p:spPr>
          <a:xfrm>
            <a:off x="5949024" y="4205208"/>
            <a:ext cx="664044" cy="282718"/>
          </a:xfrm>
          <a:prstGeom prst="rect">
            <a:avLst/>
          </a:prstGeom>
          <a:solidFill>
            <a:srgbClr val="C5C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2"/>
                </a:solidFill>
              </a:rPr>
              <a:t>REST</a:t>
            </a:r>
            <a:endParaRPr lang="zh-CN" altLang="en-US" sz="1100" b="1" dirty="0">
              <a:solidFill>
                <a:schemeClr val="tx2"/>
              </a:solidFill>
            </a:endParaRPr>
          </a:p>
        </p:txBody>
      </p:sp>
      <p:pic>
        <p:nvPicPr>
          <p:cNvPr id="50" name="构架2(2).ai" descr="构架2(2).ai">
            <a:extLst>
              <a:ext uri="{FF2B5EF4-FFF2-40B4-BE49-F238E27FC236}">
                <a16:creationId xmlns:a16="http://schemas.microsoft.com/office/drawing/2014/main" id="{F3EF94CE-DE23-4D88-B173-F3E440B382B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228317" y="583183"/>
            <a:ext cx="4564574" cy="2891062"/>
          </a:xfrm>
          <a:prstGeom prst="rect">
            <a:avLst/>
          </a:prstGeom>
          <a:ln w="12700">
            <a:miter lim="400000"/>
          </a:ln>
        </p:spPr>
      </p:pic>
      <p:sp>
        <p:nvSpPr>
          <p:cNvPr id="51" name="Cloud Mesh">
            <a:extLst>
              <a:ext uri="{FF2B5EF4-FFF2-40B4-BE49-F238E27FC236}">
                <a16:creationId xmlns:a16="http://schemas.microsoft.com/office/drawing/2014/main" id="{271161CA-4FFD-49C6-8626-5A233884A76F}"/>
              </a:ext>
            </a:extLst>
          </p:cNvPr>
          <p:cNvSpPr txBox="1"/>
          <p:nvPr/>
        </p:nvSpPr>
        <p:spPr>
          <a:xfrm>
            <a:off x="1467863" y="1140449"/>
            <a:ext cx="2745727" cy="3051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lvl1pPr defTabSz="914400">
              <a:lnSpc>
                <a:spcPct val="80000"/>
              </a:lnSpc>
              <a:defRPr sz="2300" b="1">
                <a:solidFill>
                  <a:srgbClr val="212428"/>
                </a:solidFill>
              </a:defRPr>
            </a:lvl1pPr>
          </a:lstStyle>
          <a:p>
            <a:pPr defTabSz="457200" hangingPunct="0"/>
            <a:r>
              <a:rPr sz="1150" kern="0" dirty="0">
                <a:latin typeface="Helvetica"/>
                <a:sym typeface="Helvetica"/>
              </a:rPr>
              <a:t>Cloud Mesh</a:t>
            </a:r>
          </a:p>
        </p:txBody>
      </p:sp>
      <p:sp>
        <p:nvSpPr>
          <p:cNvPr id="52" name="Cloud Engine">
            <a:extLst>
              <a:ext uri="{FF2B5EF4-FFF2-40B4-BE49-F238E27FC236}">
                <a16:creationId xmlns:a16="http://schemas.microsoft.com/office/drawing/2014/main" id="{8D5BF55C-4F58-4B00-AF58-5CF29535520C}"/>
              </a:ext>
            </a:extLst>
          </p:cNvPr>
          <p:cNvSpPr txBox="1"/>
          <p:nvPr/>
        </p:nvSpPr>
        <p:spPr>
          <a:xfrm>
            <a:off x="1419762" y="3174189"/>
            <a:ext cx="4481068" cy="23916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lnSpc>
                <a:spcPct val="80000"/>
              </a:lnSpc>
              <a:defRPr sz="2300" b="1">
                <a:solidFill>
                  <a:srgbClr val="212428"/>
                </a:solidFill>
              </a:defRPr>
            </a:lvl1pPr>
          </a:lstStyle>
          <a:p>
            <a:pPr defTabSz="457200" hangingPunct="0"/>
            <a:r>
              <a:rPr sz="1150" kern="0" dirty="0">
                <a:latin typeface="Helvetica"/>
                <a:sym typeface="Helvetica"/>
              </a:rPr>
              <a:t>Cloud Engine</a:t>
            </a:r>
          </a:p>
        </p:txBody>
      </p:sp>
      <p:grpSp>
        <p:nvGrpSpPr>
          <p:cNvPr id="7" name="Group 6">
            <a:extLst>
              <a:ext uri="{FF2B5EF4-FFF2-40B4-BE49-F238E27FC236}">
                <a16:creationId xmlns:a16="http://schemas.microsoft.com/office/drawing/2014/main" id="{98C6F9DB-FF82-4E5A-B704-A166479752B4}"/>
              </a:ext>
            </a:extLst>
          </p:cNvPr>
          <p:cNvGrpSpPr/>
          <p:nvPr/>
        </p:nvGrpSpPr>
        <p:grpSpPr>
          <a:xfrm>
            <a:off x="3241968" y="1101650"/>
            <a:ext cx="1293463" cy="247920"/>
            <a:chOff x="3378645" y="1361512"/>
            <a:chExt cx="1293463" cy="247920"/>
          </a:xfrm>
        </p:grpSpPr>
        <p:pic>
          <p:nvPicPr>
            <p:cNvPr id="69" name="API.png" descr="API.png">
              <a:extLst>
                <a:ext uri="{FF2B5EF4-FFF2-40B4-BE49-F238E27FC236}">
                  <a16:creationId xmlns:a16="http://schemas.microsoft.com/office/drawing/2014/main" id="{441D1DBF-79D9-41C8-AF1D-9803F24BF7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8645" y="1361512"/>
              <a:ext cx="247920" cy="247920"/>
            </a:xfrm>
            <a:prstGeom prst="rect">
              <a:avLst/>
            </a:prstGeom>
            <a:ln w="12700">
              <a:miter lim="400000"/>
            </a:ln>
          </p:spPr>
        </p:pic>
        <p:pic>
          <p:nvPicPr>
            <p:cNvPr id="70" name="API.png" descr="API.png">
              <a:extLst>
                <a:ext uri="{FF2B5EF4-FFF2-40B4-BE49-F238E27FC236}">
                  <a16:creationId xmlns:a16="http://schemas.microsoft.com/office/drawing/2014/main" id="{65710B99-D79C-45D5-88AE-FC44A71134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7159" y="1361512"/>
              <a:ext cx="247920" cy="247920"/>
            </a:xfrm>
            <a:prstGeom prst="rect">
              <a:avLst/>
            </a:prstGeom>
            <a:ln w="12700">
              <a:miter lim="400000"/>
            </a:ln>
          </p:spPr>
        </p:pic>
        <p:pic>
          <p:nvPicPr>
            <p:cNvPr id="90" name="API.png" descr="API.png">
              <a:extLst>
                <a:ext uri="{FF2B5EF4-FFF2-40B4-BE49-F238E27FC236}">
                  <a16:creationId xmlns:a16="http://schemas.microsoft.com/office/drawing/2014/main" id="{B3C904DB-0D1E-4B53-BAE9-A262437ECD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5674" y="1361512"/>
              <a:ext cx="247920" cy="247920"/>
            </a:xfrm>
            <a:prstGeom prst="rect">
              <a:avLst/>
            </a:prstGeom>
            <a:ln w="12700">
              <a:miter lim="400000"/>
            </a:ln>
          </p:spPr>
        </p:pic>
        <p:pic>
          <p:nvPicPr>
            <p:cNvPr id="91" name="API.png" descr="API.png">
              <a:extLst>
                <a:ext uri="{FF2B5EF4-FFF2-40B4-BE49-F238E27FC236}">
                  <a16:creationId xmlns:a16="http://schemas.microsoft.com/office/drawing/2014/main" id="{EFDD6B76-23E4-47FF-A79D-F6D203AE17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24188" y="1361512"/>
              <a:ext cx="247920" cy="247920"/>
            </a:xfrm>
            <a:prstGeom prst="rect">
              <a:avLst/>
            </a:prstGeom>
            <a:ln w="12700">
              <a:miter lim="400000"/>
            </a:ln>
          </p:spPr>
        </p:pic>
      </p:grpSp>
      <p:sp>
        <p:nvSpPr>
          <p:cNvPr id="10" name="矩形 181">
            <a:extLst>
              <a:ext uri="{FF2B5EF4-FFF2-40B4-BE49-F238E27FC236}">
                <a16:creationId xmlns:a16="http://schemas.microsoft.com/office/drawing/2014/main" id="{FFB8ACA4-469C-104D-99BC-53CFE57E71A0}"/>
              </a:ext>
            </a:extLst>
          </p:cNvPr>
          <p:cNvSpPr/>
          <p:nvPr/>
        </p:nvSpPr>
        <p:spPr bwMode="auto">
          <a:xfrm>
            <a:off x="2086761" y="1906836"/>
            <a:ext cx="1165048" cy="572452"/>
          </a:xfrm>
          <a:prstGeom prst="rect">
            <a:avLst/>
          </a:prstGeom>
          <a:solidFill>
            <a:srgbClr val="C5CDEF"/>
          </a:solidFill>
          <a:ln w="9525" cap="flat" cmpd="sng" algn="ctr">
            <a:solidFill>
              <a:schemeClr val="bg1">
                <a:lumMod val="50000"/>
              </a:schemeClr>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algn="ctr" fontAlgn="base">
              <a:spcBef>
                <a:spcPct val="0"/>
              </a:spcBef>
              <a:spcAft>
                <a:spcPct val="0"/>
              </a:spcAft>
            </a:pPr>
            <a:r>
              <a:rPr lang="en-US" altLang="zh-CN" sz="1600" b="1" dirty="0">
                <a:solidFill>
                  <a:schemeClr val="tx2"/>
                </a:solidFill>
              </a:rPr>
              <a:t>APP K8S CFG</a:t>
            </a:r>
            <a:endParaRPr lang="zh-CN" altLang="en-US" sz="1100" b="1" dirty="0">
              <a:solidFill>
                <a:schemeClr val="tx2"/>
              </a:solidFill>
            </a:endParaRPr>
          </a:p>
        </p:txBody>
      </p:sp>
      <p:sp>
        <p:nvSpPr>
          <p:cNvPr id="71" name="矩形 181">
            <a:extLst>
              <a:ext uri="{FF2B5EF4-FFF2-40B4-BE49-F238E27FC236}">
                <a16:creationId xmlns:a16="http://schemas.microsoft.com/office/drawing/2014/main" id="{3C7D5B4B-D4A2-B54D-A3D6-F3CC2287CD8B}"/>
              </a:ext>
            </a:extLst>
          </p:cNvPr>
          <p:cNvSpPr/>
          <p:nvPr/>
        </p:nvSpPr>
        <p:spPr bwMode="auto">
          <a:xfrm>
            <a:off x="3365928" y="1908284"/>
            <a:ext cx="1277865" cy="572452"/>
          </a:xfrm>
          <a:prstGeom prst="rect">
            <a:avLst/>
          </a:prstGeom>
          <a:solidFill>
            <a:srgbClr val="C5CDEF"/>
          </a:solidFill>
          <a:ln w="9525" cap="flat" cmpd="sng" algn="ctr">
            <a:solidFill>
              <a:schemeClr val="bg1">
                <a:lumMod val="50000"/>
              </a:schemeClr>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algn="ctr" fontAlgn="base">
              <a:spcBef>
                <a:spcPct val="0"/>
              </a:spcBef>
              <a:spcAft>
                <a:spcPct val="0"/>
              </a:spcAft>
            </a:pPr>
            <a:r>
              <a:rPr lang="en-US" altLang="zh-CN" sz="1600" b="1" dirty="0">
                <a:solidFill>
                  <a:schemeClr val="tx2"/>
                </a:solidFill>
              </a:rPr>
              <a:t>APP </a:t>
            </a:r>
          </a:p>
          <a:p>
            <a:pPr algn="ctr" fontAlgn="base">
              <a:spcBef>
                <a:spcPct val="0"/>
              </a:spcBef>
              <a:spcAft>
                <a:spcPct val="0"/>
              </a:spcAft>
            </a:pPr>
            <a:r>
              <a:rPr lang="en-US" altLang="zh-CN" sz="1600" b="1" dirty="0">
                <a:solidFill>
                  <a:schemeClr val="tx2"/>
                </a:solidFill>
              </a:rPr>
              <a:t>DATA</a:t>
            </a:r>
            <a:endParaRPr lang="zh-CN" altLang="en-US" sz="1100" b="1" dirty="0">
              <a:solidFill>
                <a:schemeClr val="tx2"/>
              </a:solidFill>
            </a:endParaRPr>
          </a:p>
        </p:txBody>
      </p:sp>
      <p:grpSp>
        <p:nvGrpSpPr>
          <p:cNvPr id="11" name="Group 10">
            <a:extLst>
              <a:ext uri="{FF2B5EF4-FFF2-40B4-BE49-F238E27FC236}">
                <a16:creationId xmlns:a16="http://schemas.microsoft.com/office/drawing/2014/main" id="{1F1E753A-F35F-4C2E-8FAF-3BF0B4ACDF36}"/>
              </a:ext>
            </a:extLst>
          </p:cNvPr>
          <p:cNvGrpSpPr/>
          <p:nvPr/>
        </p:nvGrpSpPr>
        <p:grpSpPr>
          <a:xfrm>
            <a:off x="6901890" y="565455"/>
            <a:ext cx="4672513" cy="2891062"/>
            <a:chOff x="6372077" y="926021"/>
            <a:chExt cx="4672513" cy="2891062"/>
          </a:xfrm>
        </p:grpSpPr>
        <p:pic>
          <p:nvPicPr>
            <p:cNvPr id="101" name="构架2(2).ai" descr="构架2(2).ai">
              <a:extLst>
                <a:ext uri="{FF2B5EF4-FFF2-40B4-BE49-F238E27FC236}">
                  <a16:creationId xmlns:a16="http://schemas.microsoft.com/office/drawing/2014/main" id="{398B2396-715B-4D44-BBB7-2D3C9E02862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72077" y="926021"/>
              <a:ext cx="4564574" cy="2891062"/>
            </a:xfrm>
            <a:prstGeom prst="rect">
              <a:avLst/>
            </a:prstGeom>
            <a:ln w="12700">
              <a:miter lim="400000"/>
            </a:ln>
          </p:spPr>
        </p:pic>
        <p:sp>
          <p:nvSpPr>
            <p:cNvPr id="102" name="Cloud Mesh">
              <a:extLst>
                <a:ext uri="{FF2B5EF4-FFF2-40B4-BE49-F238E27FC236}">
                  <a16:creationId xmlns:a16="http://schemas.microsoft.com/office/drawing/2014/main" id="{0B19385F-B8CA-4F47-A418-CF1DD7D9C026}"/>
                </a:ext>
              </a:extLst>
            </p:cNvPr>
            <p:cNvSpPr txBox="1"/>
            <p:nvPr/>
          </p:nvSpPr>
          <p:spPr>
            <a:xfrm>
              <a:off x="6611623" y="1483287"/>
              <a:ext cx="2745727" cy="3051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lvl1pPr defTabSz="914400">
                <a:lnSpc>
                  <a:spcPct val="80000"/>
                </a:lnSpc>
                <a:defRPr sz="2300" b="1">
                  <a:solidFill>
                    <a:srgbClr val="212428"/>
                  </a:solidFill>
                </a:defRPr>
              </a:lvl1pPr>
            </a:lstStyle>
            <a:p>
              <a:pPr defTabSz="457200" hangingPunct="0"/>
              <a:r>
                <a:rPr sz="1150" kern="0" dirty="0">
                  <a:latin typeface="Helvetica"/>
                  <a:sym typeface="Helvetica"/>
                </a:rPr>
                <a:t>Cloud Mesh</a:t>
              </a:r>
            </a:p>
          </p:txBody>
        </p:sp>
        <p:sp>
          <p:nvSpPr>
            <p:cNvPr id="103" name="Cloud Engine">
              <a:extLst>
                <a:ext uri="{FF2B5EF4-FFF2-40B4-BE49-F238E27FC236}">
                  <a16:creationId xmlns:a16="http://schemas.microsoft.com/office/drawing/2014/main" id="{D6711599-E129-40F9-A723-E9D5FE53298F}"/>
                </a:ext>
              </a:extLst>
            </p:cNvPr>
            <p:cNvSpPr txBox="1"/>
            <p:nvPr/>
          </p:nvSpPr>
          <p:spPr>
            <a:xfrm>
              <a:off x="6563522" y="3517027"/>
              <a:ext cx="4481068" cy="23916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lnSpc>
                  <a:spcPct val="80000"/>
                </a:lnSpc>
                <a:defRPr sz="2300" b="1">
                  <a:solidFill>
                    <a:srgbClr val="212428"/>
                  </a:solidFill>
                </a:defRPr>
              </a:lvl1pPr>
            </a:lstStyle>
            <a:p>
              <a:pPr defTabSz="457200" hangingPunct="0"/>
              <a:r>
                <a:rPr sz="1150" kern="0" dirty="0">
                  <a:latin typeface="Helvetica"/>
                  <a:sym typeface="Helvetica"/>
                </a:rPr>
                <a:t>Cloud Engine</a:t>
              </a:r>
            </a:p>
          </p:txBody>
        </p:sp>
        <p:grpSp>
          <p:nvGrpSpPr>
            <p:cNvPr id="104" name="Group 103">
              <a:extLst>
                <a:ext uri="{FF2B5EF4-FFF2-40B4-BE49-F238E27FC236}">
                  <a16:creationId xmlns:a16="http://schemas.microsoft.com/office/drawing/2014/main" id="{651D035F-FCA9-47BF-8114-86E480A5F93B}"/>
                </a:ext>
              </a:extLst>
            </p:cNvPr>
            <p:cNvGrpSpPr/>
            <p:nvPr/>
          </p:nvGrpSpPr>
          <p:grpSpPr>
            <a:xfrm>
              <a:off x="8385728" y="1444488"/>
              <a:ext cx="1293463" cy="247920"/>
              <a:chOff x="3378645" y="1361512"/>
              <a:chExt cx="1293463" cy="247920"/>
            </a:xfrm>
          </p:grpSpPr>
          <p:pic>
            <p:nvPicPr>
              <p:cNvPr id="105" name="API.png" descr="API.png">
                <a:extLst>
                  <a:ext uri="{FF2B5EF4-FFF2-40B4-BE49-F238E27FC236}">
                    <a16:creationId xmlns:a16="http://schemas.microsoft.com/office/drawing/2014/main" id="{7FC0807B-C1BB-4133-865C-D8165963D1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8645" y="1361512"/>
                <a:ext cx="247920" cy="247920"/>
              </a:xfrm>
              <a:prstGeom prst="rect">
                <a:avLst/>
              </a:prstGeom>
              <a:ln w="12700">
                <a:miter lim="400000"/>
              </a:ln>
            </p:spPr>
          </p:pic>
          <p:pic>
            <p:nvPicPr>
              <p:cNvPr id="106" name="API.png" descr="API.png">
                <a:extLst>
                  <a:ext uri="{FF2B5EF4-FFF2-40B4-BE49-F238E27FC236}">
                    <a16:creationId xmlns:a16="http://schemas.microsoft.com/office/drawing/2014/main" id="{5C1571F0-754E-40ED-AD06-68C6ED06067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7159" y="1361512"/>
                <a:ext cx="247920" cy="247920"/>
              </a:xfrm>
              <a:prstGeom prst="rect">
                <a:avLst/>
              </a:prstGeom>
              <a:ln w="12700">
                <a:miter lim="400000"/>
              </a:ln>
            </p:spPr>
          </p:pic>
          <p:pic>
            <p:nvPicPr>
              <p:cNvPr id="107" name="API.png" descr="API.png">
                <a:extLst>
                  <a:ext uri="{FF2B5EF4-FFF2-40B4-BE49-F238E27FC236}">
                    <a16:creationId xmlns:a16="http://schemas.microsoft.com/office/drawing/2014/main" id="{28965A16-B652-48AE-A495-AA4BCE7AC8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5674" y="1361512"/>
                <a:ext cx="247920" cy="247920"/>
              </a:xfrm>
              <a:prstGeom prst="rect">
                <a:avLst/>
              </a:prstGeom>
              <a:ln w="12700">
                <a:miter lim="400000"/>
              </a:ln>
            </p:spPr>
          </p:pic>
          <p:pic>
            <p:nvPicPr>
              <p:cNvPr id="108" name="API.png" descr="API.png">
                <a:extLst>
                  <a:ext uri="{FF2B5EF4-FFF2-40B4-BE49-F238E27FC236}">
                    <a16:creationId xmlns:a16="http://schemas.microsoft.com/office/drawing/2014/main" id="{B4638C90-DFA2-4AB9-8046-F6C68BA0F7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24188" y="1361512"/>
                <a:ext cx="247920" cy="247920"/>
              </a:xfrm>
              <a:prstGeom prst="rect">
                <a:avLst/>
              </a:prstGeom>
              <a:ln w="12700">
                <a:miter lim="400000"/>
              </a:ln>
            </p:spPr>
          </p:pic>
        </p:grpSp>
        <p:sp>
          <p:nvSpPr>
            <p:cNvPr id="109" name="矩形 181">
              <a:extLst>
                <a:ext uri="{FF2B5EF4-FFF2-40B4-BE49-F238E27FC236}">
                  <a16:creationId xmlns:a16="http://schemas.microsoft.com/office/drawing/2014/main" id="{7196FD24-D309-4A77-9366-DA5FA95554D0}"/>
                </a:ext>
              </a:extLst>
            </p:cNvPr>
            <p:cNvSpPr/>
            <p:nvPr/>
          </p:nvSpPr>
          <p:spPr bwMode="auto">
            <a:xfrm>
              <a:off x="7230521" y="2249674"/>
              <a:ext cx="1165048" cy="572452"/>
            </a:xfrm>
            <a:prstGeom prst="rect">
              <a:avLst/>
            </a:prstGeom>
            <a:solidFill>
              <a:srgbClr val="C5CDEF"/>
            </a:solidFill>
            <a:ln w="9525" cap="flat" cmpd="sng" algn="ctr">
              <a:solidFill>
                <a:schemeClr val="bg1">
                  <a:lumMod val="50000"/>
                </a:schemeClr>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algn="ctr" fontAlgn="base">
                <a:spcBef>
                  <a:spcPct val="0"/>
                </a:spcBef>
                <a:spcAft>
                  <a:spcPct val="0"/>
                </a:spcAft>
              </a:pPr>
              <a:r>
                <a:rPr lang="en-US" altLang="zh-CN" sz="1600" b="1" dirty="0">
                  <a:solidFill>
                    <a:schemeClr val="tx2"/>
                  </a:solidFill>
                </a:rPr>
                <a:t>APP K8S CFG</a:t>
              </a:r>
              <a:endParaRPr lang="zh-CN" altLang="en-US" sz="1100" b="1" dirty="0">
                <a:solidFill>
                  <a:schemeClr val="tx2"/>
                </a:solidFill>
              </a:endParaRPr>
            </a:p>
          </p:txBody>
        </p:sp>
        <p:sp>
          <p:nvSpPr>
            <p:cNvPr id="110" name="矩形 181">
              <a:extLst>
                <a:ext uri="{FF2B5EF4-FFF2-40B4-BE49-F238E27FC236}">
                  <a16:creationId xmlns:a16="http://schemas.microsoft.com/office/drawing/2014/main" id="{AB5E36FC-1AC7-4D0F-871C-6EE95886AE5C}"/>
                </a:ext>
              </a:extLst>
            </p:cNvPr>
            <p:cNvSpPr/>
            <p:nvPr/>
          </p:nvSpPr>
          <p:spPr bwMode="auto">
            <a:xfrm>
              <a:off x="8509688" y="2251122"/>
              <a:ext cx="1277865" cy="572452"/>
            </a:xfrm>
            <a:prstGeom prst="rect">
              <a:avLst/>
            </a:prstGeom>
            <a:solidFill>
              <a:srgbClr val="C5CDEF"/>
            </a:solidFill>
            <a:ln w="9525" cap="flat" cmpd="sng" algn="ctr">
              <a:solidFill>
                <a:schemeClr val="bg1">
                  <a:lumMod val="50000"/>
                </a:schemeClr>
              </a:solidFill>
              <a:prstDash val="solid"/>
              <a:round/>
              <a:headEnd type="none" w="med" len="med"/>
              <a:tailEnd type="none" w="med" len="med"/>
            </a:ln>
            <a:effectLst/>
          </p:spPr>
          <p:txBody>
            <a:bodyPr vert="horz" wrap="square" lIns="121948" tIns="60974" rIns="121948" bIns="60974" numCol="1" rtlCol="0" anchor="t" anchorCtr="0" compatLnSpc="1">
              <a:prstTxWarp prst="textNoShape">
                <a:avLst/>
              </a:prstTxWarp>
            </a:bodyPr>
            <a:lstStyle/>
            <a:p>
              <a:pPr algn="ctr" fontAlgn="base">
                <a:spcBef>
                  <a:spcPct val="0"/>
                </a:spcBef>
                <a:spcAft>
                  <a:spcPct val="0"/>
                </a:spcAft>
              </a:pPr>
              <a:r>
                <a:rPr lang="en-US" altLang="zh-CN" sz="1600" b="1" dirty="0">
                  <a:solidFill>
                    <a:schemeClr val="tx2"/>
                  </a:solidFill>
                </a:rPr>
                <a:t>APP </a:t>
              </a:r>
            </a:p>
            <a:p>
              <a:pPr algn="ctr" fontAlgn="base">
                <a:spcBef>
                  <a:spcPct val="0"/>
                </a:spcBef>
                <a:spcAft>
                  <a:spcPct val="0"/>
                </a:spcAft>
              </a:pPr>
              <a:r>
                <a:rPr lang="en-US" altLang="zh-CN" sz="1600" b="1" dirty="0">
                  <a:solidFill>
                    <a:schemeClr val="tx2"/>
                  </a:solidFill>
                </a:rPr>
                <a:t>DATA</a:t>
              </a:r>
              <a:endParaRPr lang="zh-CN" altLang="en-US" sz="1100" b="1" dirty="0">
                <a:solidFill>
                  <a:schemeClr val="tx2"/>
                </a:solidFill>
              </a:endParaRPr>
            </a:p>
          </p:txBody>
        </p:sp>
      </p:grpSp>
    </p:spTree>
    <p:extLst>
      <p:ext uri="{BB962C8B-B14F-4D97-AF65-F5344CB8AC3E}">
        <p14:creationId xmlns:p14="http://schemas.microsoft.com/office/powerpoint/2010/main" val="353634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a:extLst>
              <a:ext uri="{FF2B5EF4-FFF2-40B4-BE49-F238E27FC236}">
                <a16:creationId xmlns:a16="http://schemas.microsoft.com/office/drawing/2014/main" id="{AED7F865-606D-4C1D-A81C-E567D8EA96F2}"/>
              </a:ext>
            </a:extLst>
          </p:cNvPr>
          <p:cNvSpPr>
            <a:spLocks noGrp="1"/>
          </p:cNvSpPr>
          <p:nvPr>
            <p:ph type="title"/>
          </p:nvPr>
        </p:nvSpPr>
        <p:spPr/>
        <p:txBody>
          <a:bodyPr/>
          <a:lstStyle/>
          <a:p>
            <a:r>
              <a:rPr lang="en-US" dirty="0"/>
              <a:t>Two DC Deployment</a:t>
            </a:r>
          </a:p>
        </p:txBody>
      </p:sp>
      <p:sp>
        <p:nvSpPr>
          <p:cNvPr id="3" name="Slide Number Placeholder 2">
            <a:extLst>
              <a:ext uri="{FF2B5EF4-FFF2-40B4-BE49-F238E27FC236}">
                <a16:creationId xmlns:a16="http://schemas.microsoft.com/office/drawing/2014/main" id="{A374F02D-75C4-4A83-B6DB-D3E4C39B2988}"/>
              </a:ext>
            </a:extLst>
          </p:cNvPr>
          <p:cNvSpPr>
            <a:spLocks noGrp="1"/>
          </p:cNvSpPr>
          <p:nvPr>
            <p:ph type="sldNum" sz="quarter" idx="12"/>
          </p:nvPr>
        </p:nvSpPr>
        <p:spPr/>
        <p:txBody>
          <a:bodyPr/>
          <a:lstStyle/>
          <a:p>
            <a:fld id="{3B917CB5-27BD-4ECA-9D86-80D4B900A204}" type="slidenum">
              <a:rPr lang="en-US" smtClean="0"/>
              <a:t>18</a:t>
            </a:fld>
            <a:endParaRPr lang="en-US"/>
          </a:p>
        </p:txBody>
      </p:sp>
      <p:pic>
        <p:nvPicPr>
          <p:cNvPr id="69" name="Picture 68">
            <a:extLst>
              <a:ext uri="{FF2B5EF4-FFF2-40B4-BE49-F238E27FC236}">
                <a16:creationId xmlns:a16="http://schemas.microsoft.com/office/drawing/2014/main" id="{856FC0C3-DA34-4EBB-9FE5-140CC3255B25}"/>
              </a:ext>
            </a:extLst>
          </p:cNvPr>
          <p:cNvPicPr>
            <a:picLocks noChangeAspect="1"/>
          </p:cNvPicPr>
          <p:nvPr/>
        </p:nvPicPr>
        <p:blipFill>
          <a:blip r:embed="rId2"/>
          <a:stretch>
            <a:fillRect/>
          </a:stretch>
        </p:blipFill>
        <p:spPr>
          <a:xfrm>
            <a:off x="2771539" y="3177017"/>
            <a:ext cx="619361" cy="1319924"/>
          </a:xfrm>
          <a:prstGeom prst="rect">
            <a:avLst/>
          </a:prstGeom>
        </p:spPr>
      </p:pic>
      <p:pic>
        <p:nvPicPr>
          <p:cNvPr id="9" name="Picture 8">
            <a:extLst>
              <a:ext uri="{FF2B5EF4-FFF2-40B4-BE49-F238E27FC236}">
                <a16:creationId xmlns:a16="http://schemas.microsoft.com/office/drawing/2014/main" id="{BDBD6771-1DA4-4654-9EF1-895CC08742B7}"/>
              </a:ext>
            </a:extLst>
          </p:cNvPr>
          <p:cNvPicPr>
            <a:picLocks noChangeAspect="1"/>
          </p:cNvPicPr>
          <p:nvPr/>
        </p:nvPicPr>
        <p:blipFill>
          <a:blip r:embed="rId2"/>
          <a:stretch>
            <a:fillRect/>
          </a:stretch>
        </p:blipFill>
        <p:spPr>
          <a:xfrm>
            <a:off x="7795260" y="3147173"/>
            <a:ext cx="619361" cy="1319923"/>
          </a:xfrm>
          <a:prstGeom prst="rect">
            <a:avLst/>
          </a:prstGeom>
        </p:spPr>
      </p:pic>
      <p:grpSp>
        <p:nvGrpSpPr>
          <p:cNvPr id="10" name="组合 38">
            <a:extLst>
              <a:ext uri="{FF2B5EF4-FFF2-40B4-BE49-F238E27FC236}">
                <a16:creationId xmlns:a16="http://schemas.microsoft.com/office/drawing/2014/main" id="{C213046D-CB39-4041-B858-1611C2C7EF79}"/>
              </a:ext>
            </a:extLst>
          </p:cNvPr>
          <p:cNvGrpSpPr/>
          <p:nvPr/>
        </p:nvGrpSpPr>
        <p:grpSpPr>
          <a:xfrm>
            <a:off x="3481736" y="2956842"/>
            <a:ext cx="1044755" cy="850292"/>
            <a:chOff x="881129" y="3076234"/>
            <a:chExt cx="1045163" cy="935686"/>
          </a:xfrm>
          <a:solidFill>
            <a:schemeClr val="accent3">
              <a:lumMod val="90000"/>
            </a:schemeClr>
          </a:solidFill>
        </p:grpSpPr>
        <p:sp>
          <p:nvSpPr>
            <p:cNvPr id="11" name="Freeform 21">
              <a:extLst>
                <a:ext uri="{FF2B5EF4-FFF2-40B4-BE49-F238E27FC236}">
                  <a16:creationId xmlns:a16="http://schemas.microsoft.com/office/drawing/2014/main" id="{9EA2371B-12F2-44D1-9729-720CD57B5C85}"/>
                </a:ext>
              </a:extLst>
            </p:cNvPr>
            <p:cNvSpPr>
              <a:spLocks/>
            </p:cNvSpPr>
            <p:nvPr/>
          </p:nvSpPr>
          <p:spPr bwMode="auto">
            <a:xfrm>
              <a:off x="1212383" y="3076234"/>
              <a:ext cx="351243" cy="294870"/>
            </a:xfrm>
            <a:custGeom>
              <a:avLst/>
              <a:gdLst/>
              <a:ahLst/>
              <a:cxnLst>
                <a:cxn ang="0">
                  <a:pos x="5412" y="4928"/>
                </a:cxn>
                <a:cxn ang="0">
                  <a:pos x="4048" y="3256"/>
                </a:cxn>
                <a:cxn ang="0">
                  <a:pos x="3080" y="2024"/>
                </a:cxn>
                <a:cxn ang="0">
                  <a:pos x="3080" y="0"/>
                </a:cxn>
                <a:cxn ang="0">
                  <a:pos x="2376" y="0"/>
                </a:cxn>
                <a:cxn ang="0">
                  <a:pos x="2376" y="1980"/>
                </a:cxn>
                <a:cxn ang="0">
                  <a:pos x="1320" y="3256"/>
                </a:cxn>
                <a:cxn ang="0">
                  <a:pos x="0" y="4928"/>
                </a:cxn>
                <a:cxn ang="0">
                  <a:pos x="2684" y="4928"/>
                </a:cxn>
                <a:cxn ang="0">
                  <a:pos x="5412" y="4928"/>
                </a:cxn>
              </a:cxnLst>
              <a:rect l="0" t="0" r="r" b="b"/>
              <a:pathLst>
                <a:path w="5412" h="4928">
                  <a:moveTo>
                    <a:pt x="5412" y="4928"/>
                  </a:moveTo>
                  <a:lnTo>
                    <a:pt x="4048" y="3256"/>
                  </a:lnTo>
                  <a:lnTo>
                    <a:pt x="3080" y="2024"/>
                  </a:lnTo>
                  <a:lnTo>
                    <a:pt x="3080" y="0"/>
                  </a:lnTo>
                  <a:lnTo>
                    <a:pt x="2376" y="0"/>
                  </a:lnTo>
                  <a:lnTo>
                    <a:pt x="2376" y="1980"/>
                  </a:lnTo>
                  <a:lnTo>
                    <a:pt x="1320" y="3256"/>
                  </a:lnTo>
                  <a:lnTo>
                    <a:pt x="0" y="4928"/>
                  </a:lnTo>
                  <a:lnTo>
                    <a:pt x="2684" y="4928"/>
                  </a:lnTo>
                  <a:lnTo>
                    <a:pt x="5412" y="4928"/>
                  </a:lnTo>
                  <a:close/>
                </a:path>
              </a:pathLst>
            </a:custGeom>
            <a:grpFill/>
            <a:ln w="9525">
              <a:noFill/>
              <a:round/>
              <a:headEnd/>
              <a:tailEnd/>
            </a:ln>
          </p:spPr>
          <p:txBody>
            <a:bodyPr vert="horz" wrap="square" lIns="121872" tIns="60936" rIns="121872" bIns="60936" numCol="1" anchor="t" anchorCtr="0" compatLnSpc="1">
              <a:prstTxWarp prst="textNoShape">
                <a:avLst/>
              </a:prstTxWarp>
            </a:bodyPr>
            <a:lstStyle/>
            <a:p>
              <a:pPr defTabSz="1535441"/>
              <a:endParaRPr lang="zh-CN" altLang="en-US" sz="1200" dirty="0">
                <a:solidFill>
                  <a:prstClr val="black"/>
                </a:solidFill>
                <a:cs typeface="+mn-ea"/>
                <a:sym typeface="+mn-lt"/>
              </a:endParaRPr>
            </a:p>
          </p:txBody>
        </p:sp>
        <p:sp>
          <p:nvSpPr>
            <p:cNvPr id="12" name="Freeform 22">
              <a:extLst>
                <a:ext uri="{FF2B5EF4-FFF2-40B4-BE49-F238E27FC236}">
                  <a16:creationId xmlns:a16="http://schemas.microsoft.com/office/drawing/2014/main" id="{6347B397-4F4D-4F6B-938D-44ADB720392C}"/>
                </a:ext>
              </a:extLst>
            </p:cNvPr>
            <p:cNvSpPr>
              <a:spLocks noEditPoints="1"/>
            </p:cNvSpPr>
            <p:nvPr/>
          </p:nvSpPr>
          <p:spPr bwMode="auto">
            <a:xfrm>
              <a:off x="881129" y="3353728"/>
              <a:ext cx="1045163" cy="658192"/>
            </a:xfrm>
            <a:custGeom>
              <a:avLst/>
              <a:gdLst/>
              <a:ahLst/>
              <a:cxnLst>
                <a:cxn ang="0">
                  <a:pos x="11836" y="2420"/>
                </a:cxn>
                <a:cxn ang="0">
                  <a:pos x="10780" y="528"/>
                </a:cxn>
                <a:cxn ang="0">
                  <a:pos x="3784" y="9724"/>
                </a:cxn>
                <a:cxn ang="0">
                  <a:pos x="0" y="11000"/>
                </a:cxn>
                <a:cxn ang="0">
                  <a:pos x="14388" y="9724"/>
                </a:cxn>
                <a:cxn ang="0">
                  <a:pos x="528" y="5544"/>
                </a:cxn>
                <a:cxn ang="0">
                  <a:pos x="1056" y="3960"/>
                </a:cxn>
                <a:cxn ang="0">
                  <a:pos x="1056" y="3344"/>
                </a:cxn>
                <a:cxn ang="0">
                  <a:pos x="1320" y="7260"/>
                </a:cxn>
                <a:cxn ang="0">
                  <a:pos x="1804" y="7260"/>
                </a:cxn>
                <a:cxn ang="0">
                  <a:pos x="1320" y="5544"/>
                </a:cxn>
                <a:cxn ang="0">
                  <a:pos x="1804" y="5060"/>
                </a:cxn>
                <a:cxn ang="0">
                  <a:pos x="1804" y="4444"/>
                </a:cxn>
                <a:cxn ang="0">
                  <a:pos x="2112" y="6160"/>
                </a:cxn>
                <a:cxn ang="0">
                  <a:pos x="2640" y="6160"/>
                </a:cxn>
                <a:cxn ang="0">
                  <a:pos x="2112" y="3344"/>
                </a:cxn>
                <a:cxn ang="0">
                  <a:pos x="3432" y="7260"/>
                </a:cxn>
                <a:cxn ang="0">
                  <a:pos x="3432" y="6644"/>
                </a:cxn>
                <a:cxn ang="0">
                  <a:pos x="2904" y="5060"/>
                </a:cxn>
                <a:cxn ang="0">
                  <a:pos x="3432" y="5060"/>
                </a:cxn>
                <a:cxn ang="0">
                  <a:pos x="2904" y="3344"/>
                </a:cxn>
                <a:cxn ang="0">
                  <a:pos x="6336" y="8096"/>
                </a:cxn>
                <a:cxn ang="0">
                  <a:pos x="6336" y="7084"/>
                </a:cxn>
                <a:cxn ang="0">
                  <a:pos x="5544" y="6336"/>
                </a:cxn>
                <a:cxn ang="0">
                  <a:pos x="6336" y="6336"/>
                </a:cxn>
                <a:cxn ang="0">
                  <a:pos x="5544" y="3476"/>
                </a:cxn>
                <a:cxn ang="0">
                  <a:pos x="6336" y="2684"/>
                </a:cxn>
                <a:cxn ang="0">
                  <a:pos x="6336" y="1672"/>
                </a:cxn>
                <a:cxn ang="0">
                  <a:pos x="6820" y="4488"/>
                </a:cxn>
                <a:cxn ang="0">
                  <a:pos x="7612" y="4488"/>
                </a:cxn>
                <a:cxn ang="0">
                  <a:pos x="8008" y="7084"/>
                </a:cxn>
                <a:cxn ang="0">
                  <a:pos x="8844" y="4488"/>
                </a:cxn>
                <a:cxn ang="0">
                  <a:pos x="8844" y="3476"/>
                </a:cxn>
                <a:cxn ang="0">
                  <a:pos x="8008" y="2684"/>
                </a:cxn>
                <a:cxn ang="0">
                  <a:pos x="8844" y="2684"/>
                </a:cxn>
                <a:cxn ang="0">
                  <a:pos x="9240" y="5324"/>
                </a:cxn>
                <a:cxn ang="0">
                  <a:pos x="10076" y="4488"/>
                </a:cxn>
                <a:cxn ang="0">
                  <a:pos x="10076" y="3476"/>
                </a:cxn>
                <a:cxn ang="0">
                  <a:pos x="9240" y="2684"/>
                </a:cxn>
                <a:cxn ang="0">
                  <a:pos x="10076" y="2684"/>
                </a:cxn>
                <a:cxn ang="0">
                  <a:pos x="12276" y="7084"/>
                </a:cxn>
                <a:cxn ang="0">
                  <a:pos x="12892" y="6512"/>
                </a:cxn>
                <a:cxn ang="0">
                  <a:pos x="12892" y="5720"/>
                </a:cxn>
                <a:cxn ang="0">
                  <a:pos x="12276" y="3784"/>
                </a:cxn>
                <a:cxn ang="0">
                  <a:pos x="12892" y="3784"/>
                </a:cxn>
                <a:cxn ang="0">
                  <a:pos x="13244" y="4356"/>
                </a:cxn>
                <a:cxn ang="0">
                  <a:pos x="13860" y="3784"/>
                </a:cxn>
                <a:cxn ang="0">
                  <a:pos x="13860" y="2992"/>
                </a:cxn>
              </a:cxnLst>
              <a:rect l="0" t="0" r="r" b="b"/>
              <a:pathLst>
                <a:path w="16104" h="11000">
                  <a:moveTo>
                    <a:pt x="14388" y="9724"/>
                  </a:moveTo>
                  <a:lnTo>
                    <a:pt x="14388" y="2420"/>
                  </a:lnTo>
                  <a:lnTo>
                    <a:pt x="11836" y="2420"/>
                  </a:lnTo>
                  <a:lnTo>
                    <a:pt x="11836" y="9724"/>
                  </a:lnTo>
                  <a:lnTo>
                    <a:pt x="10780" y="9724"/>
                  </a:lnTo>
                  <a:lnTo>
                    <a:pt x="10780" y="528"/>
                  </a:lnTo>
                  <a:lnTo>
                    <a:pt x="4884" y="528"/>
                  </a:lnTo>
                  <a:lnTo>
                    <a:pt x="4884" y="9724"/>
                  </a:lnTo>
                  <a:lnTo>
                    <a:pt x="3784" y="9724"/>
                  </a:lnTo>
                  <a:lnTo>
                    <a:pt x="3784" y="2156"/>
                  </a:lnTo>
                  <a:lnTo>
                    <a:pt x="0" y="0"/>
                  </a:lnTo>
                  <a:lnTo>
                    <a:pt x="0" y="11000"/>
                  </a:lnTo>
                  <a:lnTo>
                    <a:pt x="16104" y="11000"/>
                  </a:lnTo>
                  <a:lnTo>
                    <a:pt x="16104" y="9724"/>
                  </a:lnTo>
                  <a:lnTo>
                    <a:pt x="14388" y="9724"/>
                  </a:lnTo>
                  <a:close/>
                  <a:moveTo>
                    <a:pt x="1056" y="6160"/>
                  </a:moveTo>
                  <a:lnTo>
                    <a:pt x="528" y="6160"/>
                  </a:lnTo>
                  <a:lnTo>
                    <a:pt x="528" y="5544"/>
                  </a:lnTo>
                  <a:lnTo>
                    <a:pt x="1056" y="5544"/>
                  </a:lnTo>
                  <a:lnTo>
                    <a:pt x="1056" y="6160"/>
                  </a:lnTo>
                  <a:close/>
                  <a:moveTo>
                    <a:pt x="1056" y="3960"/>
                  </a:moveTo>
                  <a:lnTo>
                    <a:pt x="528" y="3960"/>
                  </a:lnTo>
                  <a:lnTo>
                    <a:pt x="528" y="3344"/>
                  </a:lnTo>
                  <a:lnTo>
                    <a:pt x="1056" y="3344"/>
                  </a:lnTo>
                  <a:lnTo>
                    <a:pt x="1056" y="3960"/>
                  </a:lnTo>
                  <a:close/>
                  <a:moveTo>
                    <a:pt x="1804" y="7260"/>
                  </a:moveTo>
                  <a:lnTo>
                    <a:pt x="1320" y="7260"/>
                  </a:lnTo>
                  <a:lnTo>
                    <a:pt x="1320" y="6644"/>
                  </a:lnTo>
                  <a:lnTo>
                    <a:pt x="1804" y="6644"/>
                  </a:lnTo>
                  <a:lnTo>
                    <a:pt x="1804" y="7260"/>
                  </a:lnTo>
                  <a:close/>
                  <a:moveTo>
                    <a:pt x="1804" y="6160"/>
                  </a:moveTo>
                  <a:lnTo>
                    <a:pt x="1320" y="6160"/>
                  </a:lnTo>
                  <a:lnTo>
                    <a:pt x="1320" y="5544"/>
                  </a:lnTo>
                  <a:lnTo>
                    <a:pt x="1804" y="5544"/>
                  </a:lnTo>
                  <a:lnTo>
                    <a:pt x="1804" y="6160"/>
                  </a:lnTo>
                  <a:close/>
                  <a:moveTo>
                    <a:pt x="1804" y="5060"/>
                  </a:moveTo>
                  <a:lnTo>
                    <a:pt x="1320" y="5060"/>
                  </a:lnTo>
                  <a:lnTo>
                    <a:pt x="1320" y="4444"/>
                  </a:lnTo>
                  <a:lnTo>
                    <a:pt x="1804" y="4444"/>
                  </a:lnTo>
                  <a:lnTo>
                    <a:pt x="1804" y="5060"/>
                  </a:lnTo>
                  <a:close/>
                  <a:moveTo>
                    <a:pt x="2640" y="6160"/>
                  </a:moveTo>
                  <a:lnTo>
                    <a:pt x="2112" y="6160"/>
                  </a:lnTo>
                  <a:lnTo>
                    <a:pt x="2112" y="5544"/>
                  </a:lnTo>
                  <a:lnTo>
                    <a:pt x="2640" y="5544"/>
                  </a:lnTo>
                  <a:lnTo>
                    <a:pt x="2640" y="6160"/>
                  </a:lnTo>
                  <a:close/>
                  <a:moveTo>
                    <a:pt x="2640" y="3960"/>
                  </a:moveTo>
                  <a:lnTo>
                    <a:pt x="2112" y="3960"/>
                  </a:lnTo>
                  <a:lnTo>
                    <a:pt x="2112" y="3344"/>
                  </a:lnTo>
                  <a:lnTo>
                    <a:pt x="2640" y="3344"/>
                  </a:lnTo>
                  <a:lnTo>
                    <a:pt x="2640" y="3960"/>
                  </a:lnTo>
                  <a:close/>
                  <a:moveTo>
                    <a:pt x="3432" y="7260"/>
                  </a:moveTo>
                  <a:lnTo>
                    <a:pt x="2904" y="7260"/>
                  </a:lnTo>
                  <a:lnTo>
                    <a:pt x="2904" y="6644"/>
                  </a:lnTo>
                  <a:lnTo>
                    <a:pt x="3432" y="6644"/>
                  </a:lnTo>
                  <a:lnTo>
                    <a:pt x="3432" y="7260"/>
                  </a:lnTo>
                  <a:close/>
                  <a:moveTo>
                    <a:pt x="3432" y="5060"/>
                  </a:moveTo>
                  <a:lnTo>
                    <a:pt x="2904" y="5060"/>
                  </a:lnTo>
                  <a:lnTo>
                    <a:pt x="2904" y="4444"/>
                  </a:lnTo>
                  <a:lnTo>
                    <a:pt x="3432" y="4444"/>
                  </a:lnTo>
                  <a:lnTo>
                    <a:pt x="3432" y="5060"/>
                  </a:lnTo>
                  <a:close/>
                  <a:moveTo>
                    <a:pt x="3432" y="3960"/>
                  </a:moveTo>
                  <a:lnTo>
                    <a:pt x="2904" y="3960"/>
                  </a:lnTo>
                  <a:lnTo>
                    <a:pt x="2904" y="3344"/>
                  </a:lnTo>
                  <a:lnTo>
                    <a:pt x="3432" y="3344"/>
                  </a:lnTo>
                  <a:lnTo>
                    <a:pt x="3432" y="3960"/>
                  </a:lnTo>
                  <a:close/>
                  <a:moveTo>
                    <a:pt x="6336" y="8096"/>
                  </a:moveTo>
                  <a:lnTo>
                    <a:pt x="5544" y="8096"/>
                  </a:lnTo>
                  <a:lnTo>
                    <a:pt x="5544" y="7084"/>
                  </a:lnTo>
                  <a:lnTo>
                    <a:pt x="6336" y="7084"/>
                  </a:lnTo>
                  <a:lnTo>
                    <a:pt x="6336" y="8096"/>
                  </a:lnTo>
                  <a:close/>
                  <a:moveTo>
                    <a:pt x="6336" y="6336"/>
                  </a:moveTo>
                  <a:lnTo>
                    <a:pt x="5544" y="6336"/>
                  </a:lnTo>
                  <a:lnTo>
                    <a:pt x="5544" y="5324"/>
                  </a:lnTo>
                  <a:lnTo>
                    <a:pt x="6336" y="5324"/>
                  </a:lnTo>
                  <a:lnTo>
                    <a:pt x="6336" y="6336"/>
                  </a:lnTo>
                  <a:close/>
                  <a:moveTo>
                    <a:pt x="6336" y="4488"/>
                  </a:moveTo>
                  <a:lnTo>
                    <a:pt x="5544" y="4488"/>
                  </a:lnTo>
                  <a:lnTo>
                    <a:pt x="5544" y="3476"/>
                  </a:lnTo>
                  <a:lnTo>
                    <a:pt x="6336" y="3476"/>
                  </a:lnTo>
                  <a:lnTo>
                    <a:pt x="6336" y="4488"/>
                  </a:lnTo>
                  <a:close/>
                  <a:moveTo>
                    <a:pt x="6336" y="2684"/>
                  </a:moveTo>
                  <a:lnTo>
                    <a:pt x="5544" y="2684"/>
                  </a:lnTo>
                  <a:lnTo>
                    <a:pt x="5544" y="1672"/>
                  </a:lnTo>
                  <a:lnTo>
                    <a:pt x="6336" y="1672"/>
                  </a:lnTo>
                  <a:lnTo>
                    <a:pt x="6336" y="2684"/>
                  </a:lnTo>
                  <a:close/>
                  <a:moveTo>
                    <a:pt x="7612" y="4488"/>
                  </a:moveTo>
                  <a:lnTo>
                    <a:pt x="6820" y="4488"/>
                  </a:lnTo>
                  <a:lnTo>
                    <a:pt x="6820" y="3476"/>
                  </a:lnTo>
                  <a:lnTo>
                    <a:pt x="7612" y="3476"/>
                  </a:lnTo>
                  <a:lnTo>
                    <a:pt x="7612" y="4488"/>
                  </a:lnTo>
                  <a:close/>
                  <a:moveTo>
                    <a:pt x="8844" y="8096"/>
                  </a:moveTo>
                  <a:lnTo>
                    <a:pt x="8008" y="8096"/>
                  </a:lnTo>
                  <a:lnTo>
                    <a:pt x="8008" y="7084"/>
                  </a:lnTo>
                  <a:lnTo>
                    <a:pt x="8844" y="7084"/>
                  </a:lnTo>
                  <a:lnTo>
                    <a:pt x="8844" y="8096"/>
                  </a:lnTo>
                  <a:close/>
                  <a:moveTo>
                    <a:pt x="8844" y="4488"/>
                  </a:moveTo>
                  <a:lnTo>
                    <a:pt x="8008" y="4488"/>
                  </a:lnTo>
                  <a:lnTo>
                    <a:pt x="8008" y="3476"/>
                  </a:lnTo>
                  <a:lnTo>
                    <a:pt x="8844" y="3476"/>
                  </a:lnTo>
                  <a:lnTo>
                    <a:pt x="8844" y="4488"/>
                  </a:lnTo>
                  <a:close/>
                  <a:moveTo>
                    <a:pt x="8844" y="2684"/>
                  </a:moveTo>
                  <a:lnTo>
                    <a:pt x="8008" y="2684"/>
                  </a:lnTo>
                  <a:lnTo>
                    <a:pt x="8008" y="1672"/>
                  </a:lnTo>
                  <a:lnTo>
                    <a:pt x="8844" y="1672"/>
                  </a:lnTo>
                  <a:lnTo>
                    <a:pt x="8844" y="2684"/>
                  </a:lnTo>
                  <a:close/>
                  <a:moveTo>
                    <a:pt x="10076" y="6336"/>
                  </a:moveTo>
                  <a:lnTo>
                    <a:pt x="9240" y="6336"/>
                  </a:lnTo>
                  <a:lnTo>
                    <a:pt x="9240" y="5324"/>
                  </a:lnTo>
                  <a:lnTo>
                    <a:pt x="10076" y="5324"/>
                  </a:lnTo>
                  <a:lnTo>
                    <a:pt x="10076" y="6336"/>
                  </a:lnTo>
                  <a:close/>
                  <a:moveTo>
                    <a:pt x="10076" y="4488"/>
                  </a:moveTo>
                  <a:lnTo>
                    <a:pt x="9240" y="4488"/>
                  </a:lnTo>
                  <a:lnTo>
                    <a:pt x="9240" y="3476"/>
                  </a:lnTo>
                  <a:lnTo>
                    <a:pt x="10076" y="3476"/>
                  </a:lnTo>
                  <a:lnTo>
                    <a:pt x="10076" y="4488"/>
                  </a:lnTo>
                  <a:close/>
                  <a:moveTo>
                    <a:pt x="10076" y="2684"/>
                  </a:moveTo>
                  <a:lnTo>
                    <a:pt x="9240" y="2684"/>
                  </a:lnTo>
                  <a:lnTo>
                    <a:pt x="9240" y="1672"/>
                  </a:lnTo>
                  <a:lnTo>
                    <a:pt x="10076" y="1672"/>
                  </a:lnTo>
                  <a:lnTo>
                    <a:pt x="10076" y="2684"/>
                  </a:lnTo>
                  <a:close/>
                  <a:moveTo>
                    <a:pt x="12892" y="7832"/>
                  </a:moveTo>
                  <a:lnTo>
                    <a:pt x="12276" y="7832"/>
                  </a:lnTo>
                  <a:lnTo>
                    <a:pt x="12276" y="7084"/>
                  </a:lnTo>
                  <a:lnTo>
                    <a:pt x="12892" y="7084"/>
                  </a:lnTo>
                  <a:lnTo>
                    <a:pt x="12892" y="7832"/>
                  </a:lnTo>
                  <a:close/>
                  <a:moveTo>
                    <a:pt x="12892" y="6512"/>
                  </a:moveTo>
                  <a:lnTo>
                    <a:pt x="12276" y="6512"/>
                  </a:lnTo>
                  <a:lnTo>
                    <a:pt x="12276" y="5720"/>
                  </a:lnTo>
                  <a:lnTo>
                    <a:pt x="12892" y="5720"/>
                  </a:lnTo>
                  <a:lnTo>
                    <a:pt x="12892" y="6512"/>
                  </a:lnTo>
                  <a:close/>
                  <a:moveTo>
                    <a:pt x="12892" y="3784"/>
                  </a:moveTo>
                  <a:lnTo>
                    <a:pt x="12276" y="3784"/>
                  </a:lnTo>
                  <a:lnTo>
                    <a:pt x="12276" y="2992"/>
                  </a:lnTo>
                  <a:lnTo>
                    <a:pt x="12892" y="2992"/>
                  </a:lnTo>
                  <a:lnTo>
                    <a:pt x="12892" y="3784"/>
                  </a:lnTo>
                  <a:close/>
                  <a:moveTo>
                    <a:pt x="13860" y="5104"/>
                  </a:moveTo>
                  <a:lnTo>
                    <a:pt x="13244" y="5104"/>
                  </a:lnTo>
                  <a:lnTo>
                    <a:pt x="13244" y="4356"/>
                  </a:lnTo>
                  <a:lnTo>
                    <a:pt x="13860" y="4356"/>
                  </a:lnTo>
                  <a:lnTo>
                    <a:pt x="13860" y="5104"/>
                  </a:lnTo>
                  <a:close/>
                  <a:moveTo>
                    <a:pt x="13860" y="3784"/>
                  </a:moveTo>
                  <a:lnTo>
                    <a:pt x="13244" y="3784"/>
                  </a:lnTo>
                  <a:lnTo>
                    <a:pt x="13244" y="2992"/>
                  </a:lnTo>
                  <a:lnTo>
                    <a:pt x="13860" y="2992"/>
                  </a:lnTo>
                  <a:lnTo>
                    <a:pt x="13860" y="3784"/>
                  </a:lnTo>
                  <a:close/>
                </a:path>
              </a:pathLst>
            </a:custGeom>
            <a:grpFill/>
            <a:ln w="9525">
              <a:noFill/>
              <a:round/>
              <a:headEnd/>
              <a:tailEnd/>
            </a:ln>
          </p:spPr>
          <p:txBody>
            <a:bodyPr vert="horz" wrap="square" lIns="121872" tIns="60936" rIns="121872" bIns="60936" numCol="1" anchor="t" anchorCtr="0" compatLnSpc="1">
              <a:prstTxWarp prst="textNoShape">
                <a:avLst/>
              </a:prstTxWarp>
            </a:bodyPr>
            <a:lstStyle/>
            <a:p>
              <a:pPr defTabSz="1535441"/>
              <a:endParaRPr lang="zh-CN" altLang="en-US" sz="1200" dirty="0">
                <a:solidFill>
                  <a:prstClr val="black"/>
                </a:solidFill>
                <a:cs typeface="+mn-ea"/>
                <a:sym typeface="+mn-lt"/>
              </a:endParaRPr>
            </a:p>
          </p:txBody>
        </p:sp>
      </p:grpSp>
      <p:grpSp>
        <p:nvGrpSpPr>
          <p:cNvPr id="13" name="组合 38">
            <a:extLst>
              <a:ext uri="{FF2B5EF4-FFF2-40B4-BE49-F238E27FC236}">
                <a16:creationId xmlns:a16="http://schemas.microsoft.com/office/drawing/2014/main" id="{5A722371-E477-43BC-A5C2-D1149B7E8EC0}"/>
              </a:ext>
            </a:extLst>
          </p:cNvPr>
          <p:cNvGrpSpPr/>
          <p:nvPr/>
        </p:nvGrpSpPr>
        <p:grpSpPr>
          <a:xfrm>
            <a:off x="8469995" y="2956842"/>
            <a:ext cx="1044755" cy="850292"/>
            <a:chOff x="881129" y="3076234"/>
            <a:chExt cx="1045163" cy="935686"/>
          </a:xfrm>
          <a:solidFill>
            <a:schemeClr val="accent3">
              <a:lumMod val="90000"/>
            </a:schemeClr>
          </a:solidFill>
        </p:grpSpPr>
        <p:sp>
          <p:nvSpPr>
            <p:cNvPr id="14" name="Freeform 21">
              <a:extLst>
                <a:ext uri="{FF2B5EF4-FFF2-40B4-BE49-F238E27FC236}">
                  <a16:creationId xmlns:a16="http://schemas.microsoft.com/office/drawing/2014/main" id="{CC5F47F7-811C-4D55-AE72-1F210B150762}"/>
                </a:ext>
              </a:extLst>
            </p:cNvPr>
            <p:cNvSpPr>
              <a:spLocks/>
            </p:cNvSpPr>
            <p:nvPr/>
          </p:nvSpPr>
          <p:spPr bwMode="auto">
            <a:xfrm>
              <a:off x="1212383" y="3076234"/>
              <a:ext cx="351243" cy="294870"/>
            </a:xfrm>
            <a:custGeom>
              <a:avLst/>
              <a:gdLst/>
              <a:ahLst/>
              <a:cxnLst>
                <a:cxn ang="0">
                  <a:pos x="5412" y="4928"/>
                </a:cxn>
                <a:cxn ang="0">
                  <a:pos x="4048" y="3256"/>
                </a:cxn>
                <a:cxn ang="0">
                  <a:pos x="3080" y="2024"/>
                </a:cxn>
                <a:cxn ang="0">
                  <a:pos x="3080" y="0"/>
                </a:cxn>
                <a:cxn ang="0">
                  <a:pos x="2376" y="0"/>
                </a:cxn>
                <a:cxn ang="0">
                  <a:pos x="2376" y="1980"/>
                </a:cxn>
                <a:cxn ang="0">
                  <a:pos x="1320" y="3256"/>
                </a:cxn>
                <a:cxn ang="0">
                  <a:pos x="0" y="4928"/>
                </a:cxn>
                <a:cxn ang="0">
                  <a:pos x="2684" y="4928"/>
                </a:cxn>
                <a:cxn ang="0">
                  <a:pos x="5412" y="4928"/>
                </a:cxn>
              </a:cxnLst>
              <a:rect l="0" t="0" r="r" b="b"/>
              <a:pathLst>
                <a:path w="5412" h="4928">
                  <a:moveTo>
                    <a:pt x="5412" y="4928"/>
                  </a:moveTo>
                  <a:lnTo>
                    <a:pt x="4048" y="3256"/>
                  </a:lnTo>
                  <a:lnTo>
                    <a:pt x="3080" y="2024"/>
                  </a:lnTo>
                  <a:lnTo>
                    <a:pt x="3080" y="0"/>
                  </a:lnTo>
                  <a:lnTo>
                    <a:pt x="2376" y="0"/>
                  </a:lnTo>
                  <a:lnTo>
                    <a:pt x="2376" y="1980"/>
                  </a:lnTo>
                  <a:lnTo>
                    <a:pt x="1320" y="3256"/>
                  </a:lnTo>
                  <a:lnTo>
                    <a:pt x="0" y="4928"/>
                  </a:lnTo>
                  <a:lnTo>
                    <a:pt x="2684" y="4928"/>
                  </a:lnTo>
                  <a:lnTo>
                    <a:pt x="5412" y="4928"/>
                  </a:lnTo>
                  <a:close/>
                </a:path>
              </a:pathLst>
            </a:custGeom>
            <a:grpFill/>
            <a:ln w="9525">
              <a:noFill/>
              <a:round/>
              <a:headEnd/>
              <a:tailEnd/>
            </a:ln>
          </p:spPr>
          <p:txBody>
            <a:bodyPr vert="horz" wrap="square" lIns="121872" tIns="60936" rIns="121872" bIns="60936" numCol="1" anchor="t" anchorCtr="0" compatLnSpc="1">
              <a:prstTxWarp prst="textNoShape">
                <a:avLst/>
              </a:prstTxWarp>
            </a:bodyPr>
            <a:lstStyle/>
            <a:p>
              <a:pPr defTabSz="1535441"/>
              <a:endParaRPr lang="zh-CN" altLang="en-US" sz="1200" dirty="0">
                <a:solidFill>
                  <a:prstClr val="black"/>
                </a:solidFill>
                <a:cs typeface="+mn-ea"/>
                <a:sym typeface="+mn-lt"/>
              </a:endParaRPr>
            </a:p>
          </p:txBody>
        </p:sp>
        <p:sp>
          <p:nvSpPr>
            <p:cNvPr id="15" name="Freeform 22">
              <a:extLst>
                <a:ext uri="{FF2B5EF4-FFF2-40B4-BE49-F238E27FC236}">
                  <a16:creationId xmlns:a16="http://schemas.microsoft.com/office/drawing/2014/main" id="{D83D863D-DDDF-4331-B978-B8D88610C64F}"/>
                </a:ext>
              </a:extLst>
            </p:cNvPr>
            <p:cNvSpPr>
              <a:spLocks noEditPoints="1"/>
            </p:cNvSpPr>
            <p:nvPr/>
          </p:nvSpPr>
          <p:spPr bwMode="auto">
            <a:xfrm>
              <a:off x="881129" y="3353728"/>
              <a:ext cx="1045163" cy="658192"/>
            </a:xfrm>
            <a:custGeom>
              <a:avLst/>
              <a:gdLst/>
              <a:ahLst/>
              <a:cxnLst>
                <a:cxn ang="0">
                  <a:pos x="11836" y="2420"/>
                </a:cxn>
                <a:cxn ang="0">
                  <a:pos x="10780" y="528"/>
                </a:cxn>
                <a:cxn ang="0">
                  <a:pos x="3784" y="9724"/>
                </a:cxn>
                <a:cxn ang="0">
                  <a:pos x="0" y="11000"/>
                </a:cxn>
                <a:cxn ang="0">
                  <a:pos x="14388" y="9724"/>
                </a:cxn>
                <a:cxn ang="0">
                  <a:pos x="528" y="5544"/>
                </a:cxn>
                <a:cxn ang="0">
                  <a:pos x="1056" y="3960"/>
                </a:cxn>
                <a:cxn ang="0">
                  <a:pos x="1056" y="3344"/>
                </a:cxn>
                <a:cxn ang="0">
                  <a:pos x="1320" y="7260"/>
                </a:cxn>
                <a:cxn ang="0">
                  <a:pos x="1804" y="7260"/>
                </a:cxn>
                <a:cxn ang="0">
                  <a:pos x="1320" y="5544"/>
                </a:cxn>
                <a:cxn ang="0">
                  <a:pos x="1804" y="5060"/>
                </a:cxn>
                <a:cxn ang="0">
                  <a:pos x="1804" y="4444"/>
                </a:cxn>
                <a:cxn ang="0">
                  <a:pos x="2112" y="6160"/>
                </a:cxn>
                <a:cxn ang="0">
                  <a:pos x="2640" y="6160"/>
                </a:cxn>
                <a:cxn ang="0">
                  <a:pos x="2112" y="3344"/>
                </a:cxn>
                <a:cxn ang="0">
                  <a:pos x="3432" y="7260"/>
                </a:cxn>
                <a:cxn ang="0">
                  <a:pos x="3432" y="6644"/>
                </a:cxn>
                <a:cxn ang="0">
                  <a:pos x="2904" y="5060"/>
                </a:cxn>
                <a:cxn ang="0">
                  <a:pos x="3432" y="5060"/>
                </a:cxn>
                <a:cxn ang="0">
                  <a:pos x="2904" y="3344"/>
                </a:cxn>
                <a:cxn ang="0">
                  <a:pos x="6336" y="8096"/>
                </a:cxn>
                <a:cxn ang="0">
                  <a:pos x="6336" y="7084"/>
                </a:cxn>
                <a:cxn ang="0">
                  <a:pos x="5544" y="6336"/>
                </a:cxn>
                <a:cxn ang="0">
                  <a:pos x="6336" y="6336"/>
                </a:cxn>
                <a:cxn ang="0">
                  <a:pos x="5544" y="3476"/>
                </a:cxn>
                <a:cxn ang="0">
                  <a:pos x="6336" y="2684"/>
                </a:cxn>
                <a:cxn ang="0">
                  <a:pos x="6336" y="1672"/>
                </a:cxn>
                <a:cxn ang="0">
                  <a:pos x="6820" y="4488"/>
                </a:cxn>
                <a:cxn ang="0">
                  <a:pos x="7612" y="4488"/>
                </a:cxn>
                <a:cxn ang="0">
                  <a:pos x="8008" y="7084"/>
                </a:cxn>
                <a:cxn ang="0">
                  <a:pos x="8844" y="4488"/>
                </a:cxn>
                <a:cxn ang="0">
                  <a:pos x="8844" y="3476"/>
                </a:cxn>
                <a:cxn ang="0">
                  <a:pos x="8008" y="2684"/>
                </a:cxn>
                <a:cxn ang="0">
                  <a:pos x="8844" y="2684"/>
                </a:cxn>
                <a:cxn ang="0">
                  <a:pos x="9240" y="5324"/>
                </a:cxn>
                <a:cxn ang="0">
                  <a:pos x="10076" y="4488"/>
                </a:cxn>
                <a:cxn ang="0">
                  <a:pos x="10076" y="3476"/>
                </a:cxn>
                <a:cxn ang="0">
                  <a:pos x="9240" y="2684"/>
                </a:cxn>
                <a:cxn ang="0">
                  <a:pos x="10076" y="2684"/>
                </a:cxn>
                <a:cxn ang="0">
                  <a:pos x="12276" y="7084"/>
                </a:cxn>
                <a:cxn ang="0">
                  <a:pos x="12892" y="6512"/>
                </a:cxn>
                <a:cxn ang="0">
                  <a:pos x="12892" y="5720"/>
                </a:cxn>
                <a:cxn ang="0">
                  <a:pos x="12276" y="3784"/>
                </a:cxn>
                <a:cxn ang="0">
                  <a:pos x="12892" y="3784"/>
                </a:cxn>
                <a:cxn ang="0">
                  <a:pos x="13244" y="4356"/>
                </a:cxn>
                <a:cxn ang="0">
                  <a:pos x="13860" y="3784"/>
                </a:cxn>
                <a:cxn ang="0">
                  <a:pos x="13860" y="2992"/>
                </a:cxn>
              </a:cxnLst>
              <a:rect l="0" t="0" r="r" b="b"/>
              <a:pathLst>
                <a:path w="16104" h="11000">
                  <a:moveTo>
                    <a:pt x="14388" y="9724"/>
                  </a:moveTo>
                  <a:lnTo>
                    <a:pt x="14388" y="2420"/>
                  </a:lnTo>
                  <a:lnTo>
                    <a:pt x="11836" y="2420"/>
                  </a:lnTo>
                  <a:lnTo>
                    <a:pt x="11836" y="9724"/>
                  </a:lnTo>
                  <a:lnTo>
                    <a:pt x="10780" y="9724"/>
                  </a:lnTo>
                  <a:lnTo>
                    <a:pt x="10780" y="528"/>
                  </a:lnTo>
                  <a:lnTo>
                    <a:pt x="4884" y="528"/>
                  </a:lnTo>
                  <a:lnTo>
                    <a:pt x="4884" y="9724"/>
                  </a:lnTo>
                  <a:lnTo>
                    <a:pt x="3784" y="9724"/>
                  </a:lnTo>
                  <a:lnTo>
                    <a:pt x="3784" y="2156"/>
                  </a:lnTo>
                  <a:lnTo>
                    <a:pt x="0" y="0"/>
                  </a:lnTo>
                  <a:lnTo>
                    <a:pt x="0" y="11000"/>
                  </a:lnTo>
                  <a:lnTo>
                    <a:pt x="16104" y="11000"/>
                  </a:lnTo>
                  <a:lnTo>
                    <a:pt x="16104" y="9724"/>
                  </a:lnTo>
                  <a:lnTo>
                    <a:pt x="14388" y="9724"/>
                  </a:lnTo>
                  <a:close/>
                  <a:moveTo>
                    <a:pt x="1056" y="6160"/>
                  </a:moveTo>
                  <a:lnTo>
                    <a:pt x="528" y="6160"/>
                  </a:lnTo>
                  <a:lnTo>
                    <a:pt x="528" y="5544"/>
                  </a:lnTo>
                  <a:lnTo>
                    <a:pt x="1056" y="5544"/>
                  </a:lnTo>
                  <a:lnTo>
                    <a:pt x="1056" y="6160"/>
                  </a:lnTo>
                  <a:close/>
                  <a:moveTo>
                    <a:pt x="1056" y="3960"/>
                  </a:moveTo>
                  <a:lnTo>
                    <a:pt x="528" y="3960"/>
                  </a:lnTo>
                  <a:lnTo>
                    <a:pt x="528" y="3344"/>
                  </a:lnTo>
                  <a:lnTo>
                    <a:pt x="1056" y="3344"/>
                  </a:lnTo>
                  <a:lnTo>
                    <a:pt x="1056" y="3960"/>
                  </a:lnTo>
                  <a:close/>
                  <a:moveTo>
                    <a:pt x="1804" y="7260"/>
                  </a:moveTo>
                  <a:lnTo>
                    <a:pt x="1320" y="7260"/>
                  </a:lnTo>
                  <a:lnTo>
                    <a:pt x="1320" y="6644"/>
                  </a:lnTo>
                  <a:lnTo>
                    <a:pt x="1804" y="6644"/>
                  </a:lnTo>
                  <a:lnTo>
                    <a:pt x="1804" y="7260"/>
                  </a:lnTo>
                  <a:close/>
                  <a:moveTo>
                    <a:pt x="1804" y="6160"/>
                  </a:moveTo>
                  <a:lnTo>
                    <a:pt x="1320" y="6160"/>
                  </a:lnTo>
                  <a:lnTo>
                    <a:pt x="1320" y="5544"/>
                  </a:lnTo>
                  <a:lnTo>
                    <a:pt x="1804" y="5544"/>
                  </a:lnTo>
                  <a:lnTo>
                    <a:pt x="1804" y="6160"/>
                  </a:lnTo>
                  <a:close/>
                  <a:moveTo>
                    <a:pt x="1804" y="5060"/>
                  </a:moveTo>
                  <a:lnTo>
                    <a:pt x="1320" y="5060"/>
                  </a:lnTo>
                  <a:lnTo>
                    <a:pt x="1320" y="4444"/>
                  </a:lnTo>
                  <a:lnTo>
                    <a:pt x="1804" y="4444"/>
                  </a:lnTo>
                  <a:lnTo>
                    <a:pt x="1804" y="5060"/>
                  </a:lnTo>
                  <a:close/>
                  <a:moveTo>
                    <a:pt x="2640" y="6160"/>
                  </a:moveTo>
                  <a:lnTo>
                    <a:pt x="2112" y="6160"/>
                  </a:lnTo>
                  <a:lnTo>
                    <a:pt x="2112" y="5544"/>
                  </a:lnTo>
                  <a:lnTo>
                    <a:pt x="2640" y="5544"/>
                  </a:lnTo>
                  <a:lnTo>
                    <a:pt x="2640" y="6160"/>
                  </a:lnTo>
                  <a:close/>
                  <a:moveTo>
                    <a:pt x="2640" y="3960"/>
                  </a:moveTo>
                  <a:lnTo>
                    <a:pt x="2112" y="3960"/>
                  </a:lnTo>
                  <a:lnTo>
                    <a:pt x="2112" y="3344"/>
                  </a:lnTo>
                  <a:lnTo>
                    <a:pt x="2640" y="3344"/>
                  </a:lnTo>
                  <a:lnTo>
                    <a:pt x="2640" y="3960"/>
                  </a:lnTo>
                  <a:close/>
                  <a:moveTo>
                    <a:pt x="3432" y="7260"/>
                  </a:moveTo>
                  <a:lnTo>
                    <a:pt x="2904" y="7260"/>
                  </a:lnTo>
                  <a:lnTo>
                    <a:pt x="2904" y="6644"/>
                  </a:lnTo>
                  <a:lnTo>
                    <a:pt x="3432" y="6644"/>
                  </a:lnTo>
                  <a:lnTo>
                    <a:pt x="3432" y="7260"/>
                  </a:lnTo>
                  <a:close/>
                  <a:moveTo>
                    <a:pt x="3432" y="5060"/>
                  </a:moveTo>
                  <a:lnTo>
                    <a:pt x="2904" y="5060"/>
                  </a:lnTo>
                  <a:lnTo>
                    <a:pt x="2904" y="4444"/>
                  </a:lnTo>
                  <a:lnTo>
                    <a:pt x="3432" y="4444"/>
                  </a:lnTo>
                  <a:lnTo>
                    <a:pt x="3432" y="5060"/>
                  </a:lnTo>
                  <a:close/>
                  <a:moveTo>
                    <a:pt x="3432" y="3960"/>
                  </a:moveTo>
                  <a:lnTo>
                    <a:pt x="2904" y="3960"/>
                  </a:lnTo>
                  <a:lnTo>
                    <a:pt x="2904" y="3344"/>
                  </a:lnTo>
                  <a:lnTo>
                    <a:pt x="3432" y="3344"/>
                  </a:lnTo>
                  <a:lnTo>
                    <a:pt x="3432" y="3960"/>
                  </a:lnTo>
                  <a:close/>
                  <a:moveTo>
                    <a:pt x="6336" y="8096"/>
                  </a:moveTo>
                  <a:lnTo>
                    <a:pt x="5544" y="8096"/>
                  </a:lnTo>
                  <a:lnTo>
                    <a:pt x="5544" y="7084"/>
                  </a:lnTo>
                  <a:lnTo>
                    <a:pt x="6336" y="7084"/>
                  </a:lnTo>
                  <a:lnTo>
                    <a:pt x="6336" y="8096"/>
                  </a:lnTo>
                  <a:close/>
                  <a:moveTo>
                    <a:pt x="6336" y="6336"/>
                  </a:moveTo>
                  <a:lnTo>
                    <a:pt x="5544" y="6336"/>
                  </a:lnTo>
                  <a:lnTo>
                    <a:pt x="5544" y="5324"/>
                  </a:lnTo>
                  <a:lnTo>
                    <a:pt x="6336" y="5324"/>
                  </a:lnTo>
                  <a:lnTo>
                    <a:pt x="6336" y="6336"/>
                  </a:lnTo>
                  <a:close/>
                  <a:moveTo>
                    <a:pt x="6336" y="4488"/>
                  </a:moveTo>
                  <a:lnTo>
                    <a:pt x="5544" y="4488"/>
                  </a:lnTo>
                  <a:lnTo>
                    <a:pt x="5544" y="3476"/>
                  </a:lnTo>
                  <a:lnTo>
                    <a:pt x="6336" y="3476"/>
                  </a:lnTo>
                  <a:lnTo>
                    <a:pt x="6336" y="4488"/>
                  </a:lnTo>
                  <a:close/>
                  <a:moveTo>
                    <a:pt x="6336" y="2684"/>
                  </a:moveTo>
                  <a:lnTo>
                    <a:pt x="5544" y="2684"/>
                  </a:lnTo>
                  <a:lnTo>
                    <a:pt x="5544" y="1672"/>
                  </a:lnTo>
                  <a:lnTo>
                    <a:pt x="6336" y="1672"/>
                  </a:lnTo>
                  <a:lnTo>
                    <a:pt x="6336" y="2684"/>
                  </a:lnTo>
                  <a:close/>
                  <a:moveTo>
                    <a:pt x="7612" y="4488"/>
                  </a:moveTo>
                  <a:lnTo>
                    <a:pt x="6820" y="4488"/>
                  </a:lnTo>
                  <a:lnTo>
                    <a:pt x="6820" y="3476"/>
                  </a:lnTo>
                  <a:lnTo>
                    <a:pt x="7612" y="3476"/>
                  </a:lnTo>
                  <a:lnTo>
                    <a:pt x="7612" y="4488"/>
                  </a:lnTo>
                  <a:close/>
                  <a:moveTo>
                    <a:pt x="8844" y="8096"/>
                  </a:moveTo>
                  <a:lnTo>
                    <a:pt x="8008" y="8096"/>
                  </a:lnTo>
                  <a:lnTo>
                    <a:pt x="8008" y="7084"/>
                  </a:lnTo>
                  <a:lnTo>
                    <a:pt x="8844" y="7084"/>
                  </a:lnTo>
                  <a:lnTo>
                    <a:pt x="8844" y="8096"/>
                  </a:lnTo>
                  <a:close/>
                  <a:moveTo>
                    <a:pt x="8844" y="4488"/>
                  </a:moveTo>
                  <a:lnTo>
                    <a:pt x="8008" y="4488"/>
                  </a:lnTo>
                  <a:lnTo>
                    <a:pt x="8008" y="3476"/>
                  </a:lnTo>
                  <a:lnTo>
                    <a:pt x="8844" y="3476"/>
                  </a:lnTo>
                  <a:lnTo>
                    <a:pt x="8844" y="4488"/>
                  </a:lnTo>
                  <a:close/>
                  <a:moveTo>
                    <a:pt x="8844" y="2684"/>
                  </a:moveTo>
                  <a:lnTo>
                    <a:pt x="8008" y="2684"/>
                  </a:lnTo>
                  <a:lnTo>
                    <a:pt x="8008" y="1672"/>
                  </a:lnTo>
                  <a:lnTo>
                    <a:pt x="8844" y="1672"/>
                  </a:lnTo>
                  <a:lnTo>
                    <a:pt x="8844" y="2684"/>
                  </a:lnTo>
                  <a:close/>
                  <a:moveTo>
                    <a:pt x="10076" y="6336"/>
                  </a:moveTo>
                  <a:lnTo>
                    <a:pt x="9240" y="6336"/>
                  </a:lnTo>
                  <a:lnTo>
                    <a:pt x="9240" y="5324"/>
                  </a:lnTo>
                  <a:lnTo>
                    <a:pt x="10076" y="5324"/>
                  </a:lnTo>
                  <a:lnTo>
                    <a:pt x="10076" y="6336"/>
                  </a:lnTo>
                  <a:close/>
                  <a:moveTo>
                    <a:pt x="10076" y="4488"/>
                  </a:moveTo>
                  <a:lnTo>
                    <a:pt x="9240" y="4488"/>
                  </a:lnTo>
                  <a:lnTo>
                    <a:pt x="9240" y="3476"/>
                  </a:lnTo>
                  <a:lnTo>
                    <a:pt x="10076" y="3476"/>
                  </a:lnTo>
                  <a:lnTo>
                    <a:pt x="10076" y="4488"/>
                  </a:lnTo>
                  <a:close/>
                  <a:moveTo>
                    <a:pt x="10076" y="2684"/>
                  </a:moveTo>
                  <a:lnTo>
                    <a:pt x="9240" y="2684"/>
                  </a:lnTo>
                  <a:lnTo>
                    <a:pt x="9240" y="1672"/>
                  </a:lnTo>
                  <a:lnTo>
                    <a:pt x="10076" y="1672"/>
                  </a:lnTo>
                  <a:lnTo>
                    <a:pt x="10076" y="2684"/>
                  </a:lnTo>
                  <a:close/>
                  <a:moveTo>
                    <a:pt x="12892" y="7832"/>
                  </a:moveTo>
                  <a:lnTo>
                    <a:pt x="12276" y="7832"/>
                  </a:lnTo>
                  <a:lnTo>
                    <a:pt x="12276" y="7084"/>
                  </a:lnTo>
                  <a:lnTo>
                    <a:pt x="12892" y="7084"/>
                  </a:lnTo>
                  <a:lnTo>
                    <a:pt x="12892" y="7832"/>
                  </a:lnTo>
                  <a:close/>
                  <a:moveTo>
                    <a:pt x="12892" y="6512"/>
                  </a:moveTo>
                  <a:lnTo>
                    <a:pt x="12276" y="6512"/>
                  </a:lnTo>
                  <a:lnTo>
                    <a:pt x="12276" y="5720"/>
                  </a:lnTo>
                  <a:lnTo>
                    <a:pt x="12892" y="5720"/>
                  </a:lnTo>
                  <a:lnTo>
                    <a:pt x="12892" y="6512"/>
                  </a:lnTo>
                  <a:close/>
                  <a:moveTo>
                    <a:pt x="12892" y="3784"/>
                  </a:moveTo>
                  <a:lnTo>
                    <a:pt x="12276" y="3784"/>
                  </a:lnTo>
                  <a:lnTo>
                    <a:pt x="12276" y="2992"/>
                  </a:lnTo>
                  <a:lnTo>
                    <a:pt x="12892" y="2992"/>
                  </a:lnTo>
                  <a:lnTo>
                    <a:pt x="12892" y="3784"/>
                  </a:lnTo>
                  <a:close/>
                  <a:moveTo>
                    <a:pt x="13860" y="5104"/>
                  </a:moveTo>
                  <a:lnTo>
                    <a:pt x="13244" y="5104"/>
                  </a:lnTo>
                  <a:lnTo>
                    <a:pt x="13244" y="4356"/>
                  </a:lnTo>
                  <a:lnTo>
                    <a:pt x="13860" y="4356"/>
                  </a:lnTo>
                  <a:lnTo>
                    <a:pt x="13860" y="5104"/>
                  </a:lnTo>
                  <a:close/>
                  <a:moveTo>
                    <a:pt x="13860" y="3784"/>
                  </a:moveTo>
                  <a:lnTo>
                    <a:pt x="13244" y="3784"/>
                  </a:lnTo>
                  <a:lnTo>
                    <a:pt x="13244" y="2992"/>
                  </a:lnTo>
                  <a:lnTo>
                    <a:pt x="13860" y="2992"/>
                  </a:lnTo>
                  <a:lnTo>
                    <a:pt x="13860" y="3784"/>
                  </a:lnTo>
                  <a:close/>
                </a:path>
              </a:pathLst>
            </a:custGeom>
            <a:grpFill/>
            <a:ln w="9525">
              <a:noFill/>
              <a:round/>
              <a:headEnd/>
              <a:tailEnd/>
            </a:ln>
          </p:spPr>
          <p:txBody>
            <a:bodyPr vert="horz" wrap="square" lIns="121872" tIns="60936" rIns="121872" bIns="60936" numCol="1" anchor="t" anchorCtr="0" compatLnSpc="1">
              <a:prstTxWarp prst="textNoShape">
                <a:avLst/>
              </a:prstTxWarp>
            </a:bodyPr>
            <a:lstStyle/>
            <a:p>
              <a:pPr defTabSz="1535441"/>
              <a:endParaRPr lang="zh-CN" altLang="en-US" sz="1200" dirty="0">
                <a:solidFill>
                  <a:prstClr val="black"/>
                </a:solidFill>
                <a:cs typeface="+mn-ea"/>
                <a:sym typeface="+mn-lt"/>
              </a:endParaRPr>
            </a:p>
          </p:txBody>
        </p:sp>
      </p:grpSp>
      <p:sp>
        <p:nvSpPr>
          <p:cNvPr id="16" name="弧形 434">
            <a:extLst>
              <a:ext uri="{FF2B5EF4-FFF2-40B4-BE49-F238E27FC236}">
                <a16:creationId xmlns:a16="http://schemas.microsoft.com/office/drawing/2014/main" id="{727000D1-B00A-4457-8D8E-91381F623F9F}"/>
              </a:ext>
            </a:extLst>
          </p:cNvPr>
          <p:cNvSpPr/>
          <p:nvPr/>
        </p:nvSpPr>
        <p:spPr bwMode="auto">
          <a:xfrm flipV="1">
            <a:off x="2048714" y="3539964"/>
            <a:ext cx="7560106" cy="792762"/>
          </a:xfrm>
          <a:prstGeom prst="arc">
            <a:avLst>
              <a:gd name="adj1" fmla="val 11206495"/>
              <a:gd name="adj2" fmla="val 21031119"/>
            </a:avLst>
          </a:prstGeom>
          <a:noFill/>
          <a:ln w="12700">
            <a:solidFill>
              <a:srgbClr val="0070C0"/>
            </a:solidFill>
            <a:prstDash val="dash"/>
            <a:miter lim="800000"/>
            <a:headEnd type="triangle" w="med" len="med"/>
            <a:tailEnd type="triangle" w="med" len="med"/>
          </a:ln>
        </p:spPr>
        <p:txBody>
          <a:bodyPr vert="horz" wrap="square" lIns="121864" tIns="60932" rIns="121864" bIns="60932" numCol="1" rtlCol="0" anchor="t" anchorCtr="0" compatLnSpc="1">
            <a:prstTxWarp prst="textNoShape">
              <a:avLst/>
            </a:prstTxWarp>
            <a:noAutofit/>
          </a:bodyPr>
          <a:lstStyle/>
          <a:p>
            <a:pPr defTabSz="1218601" fontAlgn="ctr">
              <a:spcBef>
                <a:spcPct val="0"/>
              </a:spcBef>
              <a:spcAft>
                <a:spcPct val="0"/>
              </a:spcAft>
              <a:buClr>
                <a:srgbClr val="CC9900"/>
              </a:buClr>
              <a:buFont typeface="Wingdings" pitchFamily="2" charset="2"/>
              <a:buChar char="n"/>
            </a:pPr>
            <a:endParaRPr lang="en-US" altLang="zh-CN" sz="1799" dirty="0">
              <a:solidFill>
                <a:srgbClr val="000000"/>
              </a:solidFill>
              <a:latin typeface="Arial" panose="020B0604020202020204" pitchFamily="34" charset="0"/>
              <a:ea typeface="微软雅黑" panose="020B0503020204020204" pitchFamily="34" charset="-122"/>
            </a:endParaRPr>
          </a:p>
        </p:txBody>
      </p:sp>
      <p:sp>
        <p:nvSpPr>
          <p:cNvPr id="17" name="1161804529">
            <a:extLst>
              <a:ext uri="{FF2B5EF4-FFF2-40B4-BE49-F238E27FC236}">
                <a16:creationId xmlns:a16="http://schemas.microsoft.com/office/drawing/2014/main" id="{C57DB129-BA5E-4A3C-BB90-B156F6B284B8}"/>
              </a:ext>
            </a:extLst>
          </p:cNvPr>
          <p:cNvSpPr/>
          <p:nvPr/>
        </p:nvSpPr>
        <p:spPr>
          <a:xfrm>
            <a:off x="1707942" y="4571688"/>
            <a:ext cx="2456025" cy="307657"/>
          </a:xfrm>
          <a:prstGeom prst="rect">
            <a:avLst/>
          </a:prstGeom>
        </p:spPr>
        <p:txBody>
          <a:bodyPr wrap="square">
            <a:spAutoFit/>
          </a:bodyPr>
          <a:lstStyle/>
          <a:p>
            <a:pPr algn="ctr"/>
            <a:r>
              <a:rPr lang="zh-CN" altLang="en-US" sz="1399" b="1" dirty="0">
                <a:solidFill>
                  <a:srgbClr val="595957"/>
                </a:solidFill>
                <a:ea typeface="微软雅黑" panose="020B0503020204020204" pitchFamily="34" charset="-122"/>
                <a:cs typeface="Arial" pitchFamily="34" charset="0"/>
              </a:rPr>
              <a:t>Primary production center</a:t>
            </a:r>
            <a:endParaRPr lang="en-US" altLang="zh-CN" sz="1399" b="1" dirty="0">
              <a:solidFill>
                <a:srgbClr val="595957"/>
              </a:solidFill>
              <a:ea typeface="微软雅黑" panose="020B0503020204020204" pitchFamily="34" charset="-122"/>
              <a:cs typeface="Arial" pitchFamily="34" charset="0"/>
            </a:endParaRPr>
          </a:p>
        </p:txBody>
      </p:sp>
      <p:sp>
        <p:nvSpPr>
          <p:cNvPr id="18" name="1161804529">
            <a:extLst>
              <a:ext uri="{FF2B5EF4-FFF2-40B4-BE49-F238E27FC236}">
                <a16:creationId xmlns:a16="http://schemas.microsoft.com/office/drawing/2014/main" id="{09F5F2C6-7ADD-4903-82B4-DA5BE772F5CB}"/>
              </a:ext>
            </a:extLst>
          </p:cNvPr>
          <p:cNvSpPr/>
          <p:nvPr/>
        </p:nvSpPr>
        <p:spPr>
          <a:xfrm>
            <a:off x="6876927" y="4571688"/>
            <a:ext cx="2456025" cy="307657"/>
          </a:xfrm>
          <a:prstGeom prst="rect">
            <a:avLst/>
          </a:prstGeom>
        </p:spPr>
        <p:txBody>
          <a:bodyPr wrap="square">
            <a:spAutoFit/>
          </a:bodyPr>
          <a:lstStyle/>
          <a:p>
            <a:pPr algn="ctr"/>
            <a:r>
              <a:rPr lang="en-US" altLang="zh-CN" sz="1399" b="1" dirty="0">
                <a:solidFill>
                  <a:srgbClr val="595957"/>
                </a:solidFill>
                <a:ea typeface="微软雅黑" panose="020B0503020204020204" pitchFamily="34" charset="-122"/>
                <a:cs typeface="Arial" pitchFamily="34" charset="0"/>
              </a:rPr>
              <a:t>Secondary</a:t>
            </a:r>
            <a:r>
              <a:rPr lang="zh-CN" altLang="en-US" sz="1399" b="1" dirty="0">
                <a:solidFill>
                  <a:srgbClr val="595957"/>
                </a:solidFill>
                <a:ea typeface="微软雅黑" panose="020B0503020204020204" pitchFamily="34" charset="-122"/>
                <a:cs typeface="Arial" pitchFamily="34" charset="0"/>
              </a:rPr>
              <a:t> </a:t>
            </a:r>
            <a:r>
              <a:rPr lang="en-US" altLang="zh-CN" sz="1399" b="1" dirty="0">
                <a:solidFill>
                  <a:srgbClr val="595957"/>
                </a:solidFill>
                <a:ea typeface="微软雅黑" panose="020B0503020204020204" pitchFamily="34" charset="-122"/>
                <a:cs typeface="Arial" pitchFamily="34" charset="0"/>
              </a:rPr>
              <a:t>data</a:t>
            </a:r>
            <a:r>
              <a:rPr lang="zh-CN" altLang="en-US" sz="1399" b="1" dirty="0">
                <a:solidFill>
                  <a:srgbClr val="595957"/>
                </a:solidFill>
                <a:ea typeface="微软雅黑" panose="020B0503020204020204" pitchFamily="34" charset="-122"/>
                <a:cs typeface="Arial" pitchFamily="34" charset="0"/>
              </a:rPr>
              <a:t> center</a:t>
            </a:r>
            <a:endParaRPr lang="en-US" altLang="zh-CN" sz="1399" b="1" dirty="0">
              <a:solidFill>
                <a:srgbClr val="595957"/>
              </a:solidFill>
              <a:ea typeface="微软雅黑" panose="020B0503020204020204" pitchFamily="34" charset="-122"/>
              <a:cs typeface="Arial" pitchFamily="34" charset="0"/>
            </a:endParaRPr>
          </a:p>
        </p:txBody>
      </p:sp>
      <p:sp>
        <p:nvSpPr>
          <p:cNvPr id="6" name="TextBox 5">
            <a:extLst>
              <a:ext uri="{FF2B5EF4-FFF2-40B4-BE49-F238E27FC236}">
                <a16:creationId xmlns:a16="http://schemas.microsoft.com/office/drawing/2014/main" id="{0F5561B3-5729-439B-ADDB-52071B09155A}"/>
              </a:ext>
            </a:extLst>
          </p:cNvPr>
          <p:cNvSpPr txBox="1"/>
          <p:nvPr/>
        </p:nvSpPr>
        <p:spPr>
          <a:xfrm>
            <a:off x="4610099" y="4496941"/>
            <a:ext cx="2266827" cy="276999"/>
          </a:xfrm>
          <a:prstGeom prst="rect">
            <a:avLst/>
          </a:prstGeom>
          <a:noFill/>
        </p:spPr>
        <p:txBody>
          <a:bodyPr wrap="square" rtlCol="0">
            <a:spAutoFit/>
          </a:bodyPr>
          <a:lstStyle/>
          <a:p>
            <a:r>
              <a:rPr lang="en-US" sz="1200" dirty="0"/>
              <a:t>Sync or async replication</a:t>
            </a:r>
          </a:p>
        </p:txBody>
      </p:sp>
      <p:sp>
        <p:nvSpPr>
          <p:cNvPr id="7" name="TextBox 6">
            <a:extLst>
              <a:ext uri="{FF2B5EF4-FFF2-40B4-BE49-F238E27FC236}">
                <a16:creationId xmlns:a16="http://schemas.microsoft.com/office/drawing/2014/main" id="{C43ADAE9-08FA-476A-84B1-05938A70BE14}"/>
              </a:ext>
            </a:extLst>
          </p:cNvPr>
          <p:cNvSpPr txBox="1"/>
          <p:nvPr/>
        </p:nvSpPr>
        <p:spPr>
          <a:xfrm>
            <a:off x="1317657" y="2789571"/>
            <a:ext cx="2164079" cy="369332"/>
          </a:xfrm>
          <a:prstGeom prst="rect">
            <a:avLst/>
          </a:prstGeom>
          <a:noFill/>
        </p:spPr>
        <p:txBody>
          <a:bodyPr wrap="square" rtlCol="0">
            <a:spAutoFit/>
          </a:bodyPr>
          <a:lstStyle/>
          <a:p>
            <a:r>
              <a:rPr lang="en-US" dirty="0"/>
              <a:t>Cloud-native apps</a:t>
            </a:r>
          </a:p>
        </p:txBody>
      </p:sp>
      <p:sp>
        <p:nvSpPr>
          <p:cNvPr id="21" name="TextBox 20">
            <a:extLst>
              <a:ext uri="{FF2B5EF4-FFF2-40B4-BE49-F238E27FC236}">
                <a16:creationId xmlns:a16="http://schemas.microsoft.com/office/drawing/2014/main" id="{41A4123B-E1B2-4378-9D71-583621AC7BA3}"/>
              </a:ext>
            </a:extLst>
          </p:cNvPr>
          <p:cNvSpPr txBox="1"/>
          <p:nvPr/>
        </p:nvSpPr>
        <p:spPr>
          <a:xfrm>
            <a:off x="6302682" y="2828385"/>
            <a:ext cx="2164079" cy="369332"/>
          </a:xfrm>
          <a:prstGeom prst="rect">
            <a:avLst/>
          </a:prstGeom>
          <a:noFill/>
        </p:spPr>
        <p:txBody>
          <a:bodyPr wrap="square" rtlCol="0">
            <a:spAutoFit/>
          </a:bodyPr>
          <a:lstStyle/>
          <a:p>
            <a:r>
              <a:rPr lang="en-US" dirty="0"/>
              <a:t>Cloud-native apps</a:t>
            </a:r>
          </a:p>
        </p:txBody>
      </p:sp>
    </p:spTree>
    <p:extLst>
      <p:ext uri="{BB962C8B-B14F-4D97-AF65-F5344CB8AC3E}">
        <p14:creationId xmlns:p14="http://schemas.microsoft.com/office/powerpoint/2010/main" val="4022366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a:extLst>
              <a:ext uri="{FF2B5EF4-FFF2-40B4-BE49-F238E27FC236}">
                <a16:creationId xmlns:a16="http://schemas.microsoft.com/office/drawing/2014/main" id="{AED7F865-606D-4C1D-A81C-E567D8EA96F2}"/>
              </a:ext>
            </a:extLst>
          </p:cNvPr>
          <p:cNvSpPr>
            <a:spLocks noGrp="1"/>
          </p:cNvSpPr>
          <p:nvPr>
            <p:ph type="title"/>
          </p:nvPr>
        </p:nvSpPr>
        <p:spPr/>
        <p:txBody>
          <a:bodyPr/>
          <a:lstStyle/>
          <a:p>
            <a:r>
              <a:rPr lang="en-US" dirty="0"/>
              <a:t>Three DC Deployment</a:t>
            </a:r>
          </a:p>
        </p:txBody>
      </p:sp>
      <p:sp>
        <p:nvSpPr>
          <p:cNvPr id="3" name="Slide Number Placeholder 2">
            <a:extLst>
              <a:ext uri="{FF2B5EF4-FFF2-40B4-BE49-F238E27FC236}">
                <a16:creationId xmlns:a16="http://schemas.microsoft.com/office/drawing/2014/main" id="{A374F02D-75C4-4A83-B6DB-D3E4C39B2988}"/>
              </a:ext>
            </a:extLst>
          </p:cNvPr>
          <p:cNvSpPr>
            <a:spLocks noGrp="1"/>
          </p:cNvSpPr>
          <p:nvPr>
            <p:ph type="sldNum" sz="quarter" idx="12"/>
          </p:nvPr>
        </p:nvSpPr>
        <p:spPr/>
        <p:txBody>
          <a:bodyPr/>
          <a:lstStyle/>
          <a:p>
            <a:fld id="{3B917CB5-27BD-4ECA-9D86-80D4B900A204}" type="slidenum">
              <a:rPr lang="en-US" smtClean="0"/>
              <a:t>19</a:t>
            </a:fld>
            <a:endParaRPr lang="en-US"/>
          </a:p>
        </p:txBody>
      </p:sp>
      <p:sp>
        <p:nvSpPr>
          <p:cNvPr id="2" name="Footer Placeholder 1">
            <a:extLst>
              <a:ext uri="{FF2B5EF4-FFF2-40B4-BE49-F238E27FC236}">
                <a16:creationId xmlns:a16="http://schemas.microsoft.com/office/drawing/2014/main" id="{4AFDD763-BA82-4374-AE63-00F6C3239289}"/>
              </a:ext>
            </a:extLst>
          </p:cNvPr>
          <p:cNvSpPr>
            <a:spLocks noGrp="1"/>
          </p:cNvSpPr>
          <p:nvPr>
            <p:ph type="ftr" sz="quarter" idx="4294967295"/>
          </p:nvPr>
        </p:nvSpPr>
        <p:spPr>
          <a:xfrm>
            <a:off x="0" y="6337300"/>
            <a:ext cx="4114800" cy="290513"/>
          </a:xfrm>
        </p:spPr>
        <p:txBody>
          <a:bodyPr/>
          <a:lstStyle/>
          <a:p>
            <a:r>
              <a:rPr lang="en-US"/>
              <a:t>FUTUREWEI INTERNAL</a:t>
            </a:r>
          </a:p>
        </p:txBody>
      </p:sp>
      <p:pic>
        <p:nvPicPr>
          <p:cNvPr id="69" name="Picture 68">
            <a:extLst>
              <a:ext uri="{FF2B5EF4-FFF2-40B4-BE49-F238E27FC236}">
                <a16:creationId xmlns:a16="http://schemas.microsoft.com/office/drawing/2014/main" id="{856FC0C3-DA34-4EBB-9FE5-140CC3255B25}"/>
              </a:ext>
            </a:extLst>
          </p:cNvPr>
          <p:cNvPicPr>
            <a:picLocks noChangeAspect="1"/>
          </p:cNvPicPr>
          <p:nvPr/>
        </p:nvPicPr>
        <p:blipFill>
          <a:blip r:embed="rId2"/>
          <a:stretch>
            <a:fillRect/>
          </a:stretch>
        </p:blipFill>
        <p:spPr>
          <a:xfrm>
            <a:off x="1184330" y="3902969"/>
            <a:ext cx="555416" cy="1183650"/>
          </a:xfrm>
          <a:prstGeom prst="rect">
            <a:avLst/>
          </a:prstGeom>
        </p:spPr>
      </p:pic>
      <p:pic>
        <p:nvPicPr>
          <p:cNvPr id="7" name="Picture 6">
            <a:extLst>
              <a:ext uri="{FF2B5EF4-FFF2-40B4-BE49-F238E27FC236}">
                <a16:creationId xmlns:a16="http://schemas.microsoft.com/office/drawing/2014/main" id="{AB6946A4-31BF-48A6-898D-9D8FB2CA89F8}"/>
              </a:ext>
            </a:extLst>
          </p:cNvPr>
          <p:cNvPicPr>
            <a:picLocks noChangeAspect="1"/>
          </p:cNvPicPr>
          <p:nvPr/>
        </p:nvPicPr>
        <p:blipFill>
          <a:blip r:embed="rId2"/>
          <a:stretch>
            <a:fillRect/>
          </a:stretch>
        </p:blipFill>
        <p:spPr>
          <a:xfrm>
            <a:off x="3816090" y="2009425"/>
            <a:ext cx="519575" cy="1107270"/>
          </a:xfrm>
          <a:prstGeom prst="rect">
            <a:avLst/>
          </a:prstGeom>
        </p:spPr>
      </p:pic>
      <p:pic>
        <p:nvPicPr>
          <p:cNvPr id="8" name="Picture 7">
            <a:extLst>
              <a:ext uri="{FF2B5EF4-FFF2-40B4-BE49-F238E27FC236}">
                <a16:creationId xmlns:a16="http://schemas.microsoft.com/office/drawing/2014/main" id="{F7D174E6-0F25-4122-BE44-9BD4D4553E1D}"/>
              </a:ext>
            </a:extLst>
          </p:cNvPr>
          <p:cNvPicPr>
            <a:picLocks noChangeAspect="1"/>
          </p:cNvPicPr>
          <p:nvPr/>
        </p:nvPicPr>
        <p:blipFill>
          <a:blip r:embed="rId2"/>
          <a:stretch>
            <a:fillRect/>
          </a:stretch>
        </p:blipFill>
        <p:spPr>
          <a:xfrm>
            <a:off x="10389364" y="3318331"/>
            <a:ext cx="587011" cy="1250982"/>
          </a:xfrm>
          <a:prstGeom prst="rect">
            <a:avLst/>
          </a:prstGeom>
        </p:spPr>
      </p:pic>
      <p:sp>
        <p:nvSpPr>
          <p:cNvPr id="9" name="1161804529">
            <a:extLst>
              <a:ext uri="{FF2B5EF4-FFF2-40B4-BE49-F238E27FC236}">
                <a16:creationId xmlns:a16="http://schemas.microsoft.com/office/drawing/2014/main" id="{CF3C195B-0BAF-4BF9-BBCE-F270EC84CF0D}"/>
              </a:ext>
            </a:extLst>
          </p:cNvPr>
          <p:cNvSpPr/>
          <p:nvPr/>
        </p:nvSpPr>
        <p:spPr>
          <a:xfrm>
            <a:off x="999888" y="5184959"/>
            <a:ext cx="2456025" cy="307657"/>
          </a:xfrm>
          <a:prstGeom prst="rect">
            <a:avLst/>
          </a:prstGeom>
        </p:spPr>
        <p:txBody>
          <a:bodyPr wrap="square">
            <a:spAutoFit/>
          </a:bodyPr>
          <a:lstStyle/>
          <a:p>
            <a:pPr algn="ctr"/>
            <a:r>
              <a:rPr lang="zh-CN" altLang="en-US" sz="1399" b="1" dirty="0">
                <a:solidFill>
                  <a:srgbClr val="595957"/>
                </a:solidFill>
                <a:ea typeface="微软雅黑" panose="020B0503020204020204" pitchFamily="34" charset="-122"/>
                <a:cs typeface="Arial" pitchFamily="34" charset="0"/>
              </a:rPr>
              <a:t>Primary production center</a:t>
            </a:r>
            <a:endParaRPr lang="en-US" altLang="zh-CN" sz="1399" b="1" dirty="0">
              <a:solidFill>
                <a:srgbClr val="595957"/>
              </a:solidFill>
              <a:ea typeface="微软雅黑" panose="020B0503020204020204" pitchFamily="34" charset="-122"/>
              <a:cs typeface="Arial" pitchFamily="34" charset="0"/>
            </a:endParaRPr>
          </a:p>
        </p:txBody>
      </p:sp>
      <p:sp>
        <p:nvSpPr>
          <p:cNvPr id="10" name="792182374">
            <a:extLst>
              <a:ext uri="{FF2B5EF4-FFF2-40B4-BE49-F238E27FC236}">
                <a16:creationId xmlns:a16="http://schemas.microsoft.com/office/drawing/2014/main" id="{AEE22F78-F0FC-4284-99C7-119F84D151E7}"/>
              </a:ext>
            </a:extLst>
          </p:cNvPr>
          <p:cNvSpPr/>
          <p:nvPr/>
        </p:nvSpPr>
        <p:spPr>
          <a:xfrm>
            <a:off x="3897824" y="3010674"/>
            <a:ext cx="2519016" cy="307657"/>
          </a:xfrm>
          <a:prstGeom prst="rect">
            <a:avLst/>
          </a:prstGeom>
        </p:spPr>
        <p:txBody>
          <a:bodyPr wrap="square">
            <a:spAutoFit/>
          </a:bodyPr>
          <a:lstStyle/>
          <a:p>
            <a:pPr algn="ctr"/>
            <a:r>
              <a:rPr lang="en-US" altLang="zh-CN" sz="1399" b="1" dirty="0">
                <a:solidFill>
                  <a:srgbClr val="595957"/>
                </a:solidFill>
                <a:ea typeface="微软雅黑" panose="020B0503020204020204" pitchFamily="34" charset="-122"/>
                <a:cs typeface="Arial" pitchFamily="34" charset="0"/>
              </a:rPr>
              <a:t>Intra</a:t>
            </a:r>
            <a:r>
              <a:rPr lang="zh-CN" altLang="en-US" sz="1399" b="1" dirty="0">
                <a:solidFill>
                  <a:srgbClr val="595957"/>
                </a:solidFill>
                <a:ea typeface="微软雅黑" panose="020B0503020204020204" pitchFamily="34" charset="-122"/>
                <a:cs typeface="Arial" pitchFamily="34" charset="0"/>
              </a:rPr>
              <a:t>-city </a:t>
            </a:r>
            <a:r>
              <a:rPr lang="en-US" altLang="zh-CN" sz="1399" b="1" dirty="0">
                <a:solidFill>
                  <a:srgbClr val="595957"/>
                </a:solidFill>
                <a:ea typeface="微软雅黑" panose="020B0503020204020204" pitchFamily="34" charset="-122"/>
                <a:cs typeface="Arial" pitchFamily="34" charset="0"/>
              </a:rPr>
              <a:t>data </a:t>
            </a:r>
            <a:r>
              <a:rPr lang="zh-CN" altLang="en-US" sz="1399" b="1" dirty="0">
                <a:solidFill>
                  <a:srgbClr val="595957"/>
                </a:solidFill>
                <a:ea typeface="微软雅黑" panose="020B0503020204020204" pitchFamily="34" charset="-122"/>
                <a:cs typeface="Arial" pitchFamily="34" charset="0"/>
              </a:rPr>
              <a:t>center</a:t>
            </a:r>
            <a:endParaRPr lang="en-US" altLang="zh-CN" sz="1399" b="1" dirty="0">
              <a:solidFill>
                <a:srgbClr val="595957"/>
              </a:solidFill>
              <a:ea typeface="微软雅黑" panose="020B0503020204020204" pitchFamily="34" charset="-122"/>
              <a:cs typeface="Arial" pitchFamily="34" charset="0"/>
            </a:endParaRPr>
          </a:p>
        </p:txBody>
      </p:sp>
      <p:sp>
        <p:nvSpPr>
          <p:cNvPr id="11" name="1627925677">
            <a:extLst>
              <a:ext uri="{FF2B5EF4-FFF2-40B4-BE49-F238E27FC236}">
                <a16:creationId xmlns:a16="http://schemas.microsoft.com/office/drawing/2014/main" id="{E4A9CCA5-E6F6-4483-896C-1F62FAC30366}"/>
              </a:ext>
            </a:extLst>
          </p:cNvPr>
          <p:cNvSpPr/>
          <p:nvPr/>
        </p:nvSpPr>
        <p:spPr>
          <a:xfrm>
            <a:off x="8207703" y="3505380"/>
            <a:ext cx="2519015" cy="307657"/>
          </a:xfrm>
          <a:prstGeom prst="rect">
            <a:avLst/>
          </a:prstGeom>
        </p:spPr>
        <p:txBody>
          <a:bodyPr wrap="square">
            <a:spAutoFit/>
          </a:bodyPr>
          <a:lstStyle/>
          <a:p>
            <a:pPr algn="ctr"/>
            <a:r>
              <a:rPr lang="zh-CN" altLang="en-US" sz="1399" b="1" dirty="0">
                <a:solidFill>
                  <a:srgbClr val="595957"/>
                </a:solidFill>
                <a:ea typeface="微软雅黑" panose="020B0503020204020204" pitchFamily="34" charset="-122"/>
                <a:cs typeface="Arial" pitchFamily="34" charset="0"/>
              </a:rPr>
              <a:t>Remote </a:t>
            </a:r>
            <a:r>
              <a:rPr lang="en-US" altLang="zh-CN" sz="1399" b="1" dirty="0">
                <a:solidFill>
                  <a:srgbClr val="595957"/>
                </a:solidFill>
                <a:ea typeface="微软雅黑" panose="020B0503020204020204" pitchFamily="34" charset="-122"/>
                <a:cs typeface="Arial" pitchFamily="34" charset="0"/>
              </a:rPr>
              <a:t>data </a:t>
            </a:r>
            <a:r>
              <a:rPr lang="zh-CN" altLang="en-US" sz="1399" b="1" dirty="0">
                <a:solidFill>
                  <a:srgbClr val="595957"/>
                </a:solidFill>
                <a:ea typeface="微软雅黑" panose="020B0503020204020204" pitchFamily="34" charset="-122"/>
                <a:cs typeface="Arial" pitchFamily="34" charset="0"/>
              </a:rPr>
              <a:t>center</a:t>
            </a:r>
            <a:endParaRPr lang="en-US" altLang="zh-CN" sz="1399" b="1" dirty="0">
              <a:solidFill>
                <a:srgbClr val="595957"/>
              </a:solidFill>
              <a:ea typeface="微软雅黑" panose="020B0503020204020204" pitchFamily="34" charset="-122"/>
              <a:cs typeface="Arial" pitchFamily="34" charset="0"/>
            </a:endParaRPr>
          </a:p>
        </p:txBody>
      </p:sp>
      <p:sp>
        <p:nvSpPr>
          <p:cNvPr id="12" name="文本框 101">
            <a:extLst>
              <a:ext uri="{FF2B5EF4-FFF2-40B4-BE49-F238E27FC236}">
                <a16:creationId xmlns:a16="http://schemas.microsoft.com/office/drawing/2014/main" id="{6F9983A8-4693-4153-BD20-721A71B18E5A}"/>
              </a:ext>
            </a:extLst>
          </p:cNvPr>
          <p:cNvSpPr txBox="1"/>
          <p:nvPr/>
        </p:nvSpPr>
        <p:spPr>
          <a:xfrm>
            <a:off x="7463574" y="4131289"/>
            <a:ext cx="603050" cy="276999"/>
          </a:xfrm>
          <a:prstGeom prst="rect">
            <a:avLst/>
          </a:prstGeom>
          <a:noFill/>
        </p:spPr>
        <p:txBody>
          <a:bodyPr wrap="none" rtlCol="0">
            <a:spAutoFit/>
          </a:bodyPr>
          <a:lstStyle/>
          <a:p>
            <a:pPr algn="ctr"/>
            <a:r>
              <a:rPr lang="zh-CN" altLang="en-US" sz="1200" dirty="0">
                <a:solidFill>
                  <a:srgbClr val="595957"/>
                </a:solidFill>
                <a:ea typeface="微软雅黑" panose="020B0503020204020204" pitchFamily="34" charset="-122"/>
                <a:cs typeface="Arial" pitchFamily="34" charset="0"/>
              </a:rPr>
              <a:t>Async</a:t>
            </a:r>
          </a:p>
        </p:txBody>
      </p:sp>
      <p:sp>
        <p:nvSpPr>
          <p:cNvPr id="13" name="TextBox 11">
            <a:extLst>
              <a:ext uri="{FF2B5EF4-FFF2-40B4-BE49-F238E27FC236}">
                <a16:creationId xmlns:a16="http://schemas.microsoft.com/office/drawing/2014/main" id="{47E0A2C7-DF18-44A8-BBEC-82D7B64D6729}"/>
              </a:ext>
            </a:extLst>
          </p:cNvPr>
          <p:cNvSpPr txBox="1">
            <a:spLocks noChangeArrowheads="1"/>
          </p:cNvSpPr>
          <p:nvPr/>
        </p:nvSpPr>
        <p:spPr bwMode="auto">
          <a:xfrm flipH="1">
            <a:off x="2370184" y="2949443"/>
            <a:ext cx="1204802" cy="397776"/>
          </a:xfrm>
          <a:prstGeom prst="rect">
            <a:avLst/>
          </a:prstGeom>
          <a:noFill/>
          <a:ln>
            <a:noFill/>
          </a:ln>
        </p:spPr>
        <p:txBody>
          <a:bodyPr wrap="square" lIns="153549" tIns="76774" rIns="153549" bIns="76774">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535441" eaLnBrk="1" hangingPunct="1">
              <a:lnSpc>
                <a:spcPct val="150000"/>
              </a:lnSpc>
              <a:defRPr/>
            </a:pPr>
            <a:r>
              <a:rPr lang="zh-CN" altLang="en-US" sz="1200" b="1" kern="0" dirty="0">
                <a:solidFill>
                  <a:srgbClr val="595957"/>
                </a:solidFill>
                <a:latin typeface="Arial" panose="020B0604020202020204" pitchFamily="34" charset="0"/>
                <a:ea typeface="Microsoft YaHei Light"/>
                <a:cs typeface="Arial" panose="020B0604020202020204" pitchFamily="34" charset="0"/>
                <a:sym typeface="+mn-lt"/>
              </a:rPr>
              <a:t>≤</a:t>
            </a:r>
            <a:r>
              <a:rPr lang="en-US" altLang="zh-CN" sz="1200" b="1" kern="0" dirty="0">
                <a:solidFill>
                  <a:srgbClr val="595957"/>
                </a:solidFill>
                <a:latin typeface="Arial" panose="020B0604020202020204" pitchFamily="34" charset="0"/>
                <a:ea typeface="Microsoft YaHei Light"/>
                <a:cs typeface="Arial" panose="020B0604020202020204" pitchFamily="34" charset="0"/>
                <a:sym typeface="+mn-lt"/>
              </a:rPr>
              <a:t>100KM</a:t>
            </a:r>
          </a:p>
        </p:txBody>
      </p:sp>
      <p:sp>
        <p:nvSpPr>
          <p:cNvPr id="14" name="TextBox 11">
            <a:extLst>
              <a:ext uri="{FF2B5EF4-FFF2-40B4-BE49-F238E27FC236}">
                <a16:creationId xmlns:a16="http://schemas.microsoft.com/office/drawing/2014/main" id="{72495C35-16C9-426F-B3BB-0ECA1FCE43ED}"/>
              </a:ext>
            </a:extLst>
          </p:cNvPr>
          <p:cNvSpPr txBox="1">
            <a:spLocks noChangeArrowheads="1"/>
          </p:cNvSpPr>
          <p:nvPr/>
        </p:nvSpPr>
        <p:spPr bwMode="auto">
          <a:xfrm flipH="1">
            <a:off x="7262362" y="3840673"/>
            <a:ext cx="1344049" cy="402519"/>
          </a:xfrm>
          <a:prstGeom prst="rect">
            <a:avLst/>
          </a:prstGeom>
          <a:noFill/>
          <a:ln>
            <a:noFill/>
          </a:ln>
        </p:spPr>
        <p:txBody>
          <a:bodyPr wrap="square" lIns="153549" tIns="76774" rIns="153549" bIns="76774">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535441" eaLnBrk="1" hangingPunct="1">
              <a:lnSpc>
                <a:spcPct val="150000"/>
              </a:lnSpc>
              <a:defRPr/>
            </a:pPr>
            <a:r>
              <a:rPr lang="zh-CN" altLang="en-US" sz="1200" b="1" kern="0" dirty="0">
                <a:solidFill>
                  <a:srgbClr val="595957"/>
                </a:solidFill>
                <a:latin typeface="Arial" panose="020B0604020202020204" pitchFamily="34" charset="0"/>
                <a:ea typeface="Microsoft YaHei Light"/>
                <a:cs typeface="Arial" panose="020B0604020202020204" pitchFamily="34" charset="0"/>
                <a:sym typeface="+mn-lt"/>
              </a:rPr>
              <a:t>＞</a:t>
            </a:r>
            <a:r>
              <a:rPr lang="en-US" altLang="zh-CN" sz="1200" b="1" kern="0" dirty="0">
                <a:solidFill>
                  <a:srgbClr val="595957"/>
                </a:solidFill>
                <a:latin typeface="Arial" panose="020B0604020202020204" pitchFamily="34" charset="0"/>
                <a:ea typeface="Microsoft YaHei Light"/>
                <a:cs typeface="Arial" panose="020B0604020202020204" pitchFamily="34" charset="0"/>
                <a:sym typeface="+mn-lt"/>
              </a:rPr>
              <a:t>100KM</a:t>
            </a:r>
          </a:p>
        </p:txBody>
      </p:sp>
      <p:grpSp>
        <p:nvGrpSpPr>
          <p:cNvPr id="15" name="组合 38">
            <a:extLst>
              <a:ext uri="{FF2B5EF4-FFF2-40B4-BE49-F238E27FC236}">
                <a16:creationId xmlns:a16="http://schemas.microsoft.com/office/drawing/2014/main" id="{E171EE4E-F6A8-48C7-A795-13E47A4B2010}"/>
              </a:ext>
            </a:extLst>
          </p:cNvPr>
          <p:cNvGrpSpPr/>
          <p:nvPr/>
        </p:nvGrpSpPr>
        <p:grpSpPr>
          <a:xfrm>
            <a:off x="1896776" y="3850870"/>
            <a:ext cx="1044755" cy="850292"/>
            <a:chOff x="881129" y="3076234"/>
            <a:chExt cx="1045163" cy="935686"/>
          </a:xfrm>
          <a:solidFill>
            <a:schemeClr val="accent3">
              <a:lumMod val="90000"/>
            </a:schemeClr>
          </a:solidFill>
        </p:grpSpPr>
        <p:sp>
          <p:nvSpPr>
            <p:cNvPr id="16" name="Freeform 21">
              <a:extLst>
                <a:ext uri="{FF2B5EF4-FFF2-40B4-BE49-F238E27FC236}">
                  <a16:creationId xmlns:a16="http://schemas.microsoft.com/office/drawing/2014/main" id="{56EE5343-43DB-48FC-8F9D-02B365A1F075}"/>
                </a:ext>
              </a:extLst>
            </p:cNvPr>
            <p:cNvSpPr>
              <a:spLocks/>
            </p:cNvSpPr>
            <p:nvPr/>
          </p:nvSpPr>
          <p:spPr bwMode="auto">
            <a:xfrm>
              <a:off x="1212383" y="3076234"/>
              <a:ext cx="351243" cy="294870"/>
            </a:xfrm>
            <a:custGeom>
              <a:avLst/>
              <a:gdLst/>
              <a:ahLst/>
              <a:cxnLst>
                <a:cxn ang="0">
                  <a:pos x="5412" y="4928"/>
                </a:cxn>
                <a:cxn ang="0">
                  <a:pos x="4048" y="3256"/>
                </a:cxn>
                <a:cxn ang="0">
                  <a:pos x="3080" y="2024"/>
                </a:cxn>
                <a:cxn ang="0">
                  <a:pos x="3080" y="0"/>
                </a:cxn>
                <a:cxn ang="0">
                  <a:pos x="2376" y="0"/>
                </a:cxn>
                <a:cxn ang="0">
                  <a:pos x="2376" y="1980"/>
                </a:cxn>
                <a:cxn ang="0">
                  <a:pos x="1320" y="3256"/>
                </a:cxn>
                <a:cxn ang="0">
                  <a:pos x="0" y="4928"/>
                </a:cxn>
                <a:cxn ang="0">
                  <a:pos x="2684" y="4928"/>
                </a:cxn>
                <a:cxn ang="0">
                  <a:pos x="5412" y="4928"/>
                </a:cxn>
              </a:cxnLst>
              <a:rect l="0" t="0" r="r" b="b"/>
              <a:pathLst>
                <a:path w="5412" h="4928">
                  <a:moveTo>
                    <a:pt x="5412" y="4928"/>
                  </a:moveTo>
                  <a:lnTo>
                    <a:pt x="4048" y="3256"/>
                  </a:lnTo>
                  <a:lnTo>
                    <a:pt x="3080" y="2024"/>
                  </a:lnTo>
                  <a:lnTo>
                    <a:pt x="3080" y="0"/>
                  </a:lnTo>
                  <a:lnTo>
                    <a:pt x="2376" y="0"/>
                  </a:lnTo>
                  <a:lnTo>
                    <a:pt x="2376" y="1980"/>
                  </a:lnTo>
                  <a:lnTo>
                    <a:pt x="1320" y="3256"/>
                  </a:lnTo>
                  <a:lnTo>
                    <a:pt x="0" y="4928"/>
                  </a:lnTo>
                  <a:lnTo>
                    <a:pt x="2684" y="4928"/>
                  </a:lnTo>
                  <a:lnTo>
                    <a:pt x="5412" y="4928"/>
                  </a:lnTo>
                  <a:close/>
                </a:path>
              </a:pathLst>
            </a:custGeom>
            <a:grpFill/>
            <a:ln w="9525">
              <a:noFill/>
              <a:round/>
              <a:headEnd/>
              <a:tailEnd/>
            </a:ln>
          </p:spPr>
          <p:txBody>
            <a:bodyPr vert="horz" wrap="square" lIns="121872" tIns="60936" rIns="121872" bIns="60936" numCol="1" anchor="t" anchorCtr="0" compatLnSpc="1">
              <a:prstTxWarp prst="textNoShape">
                <a:avLst/>
              </a:prstTxWarp>
            </a:bodyPr>
            <a:lstStyle/>
            <a:p>
              <a:pPr defTabSz="1535441"/>
              <a:endParaRPr lang="zh-CN" altLang="en-US" sz="1200" dirty="0">
                <a:solidFill>
                  <a:prstClr val="black"/>
                </a:solidFill>
                <a:cs typeface="+mn-ea"/>
                <a:sym typeface="+mn-lt"/>
              </a:endParaRPr>
            </a:p>
          </p:txBody>
        </p:sp>
        <p:sp>
          <p:nvSpPr>
            <p:cNvPr id="17" name="Freeform 22">
              <a:extLst>
                <a:ext uri="{FF2B5EF4-FFF2-40B4-BE49-F238E27FC236}">
                  <a16:creationId xmlns:a16="http://schemas.microsoft.com/office/drawing/2014/main" id="{FBC3C7D2-4168-4149-BEE4-5284F218F786}"/>
                </a:ext>
              </a:extLst>
            </p:cNvPr>
            <p:cNvSpPr>
              <a:spLocks noEditPoints="1"/>
            </p:cNvSpPr>
            <p:nvPr/>
          </p:nvSpPr>
          <p:spPr bwMode="auto">
            <a:xfrm>
              <a:off x="881129" y="3353728"/>
              <a:ext cx="1045163" cy="658192"/>
            </a:xfrm>
            <a:custGeom>
              <a:avLst/>
              <a:gdLst/>
              <a:ahLst/>
              <a:cxnLst>
                <a:cxn ang="0">
                  <a:pos x="11836" y="2420"/>
                </a:cxn>
                <a:cxn ang="0">
                  <a:pos x="10780" y="528"/>
                </a:cxn>
                <a:cxn ang="0">
                  <a:pos x="3784" y="9724"/>
                </a:cxn>
                <a:cxn ang="0">
                  <a:pos x="0" y="11000"/>
                </a:cxn>
                <a:cxn ang="0">
                  <a:pos x="14388" y="9724"/>
                </a:cxn>
                <a:cxn ang="0">
                  <a:pos x="528" y="5544"/>
                </a:cxn>
                <a:cxn ang="0">
                  <a:pos x="1056" y="3960"/>
                </a:cxn>
                <a:cxn ang="0">
                  <a:pos x="1056" y="3344"/>
                </a:cxn>
                <a:cxn ang="0">
                  <a:pos x="1320" y="7260"/>
                </a:cxn>
                <a:cxn ang="0">
                  <a:pos x="1804" y="7260"/>
                </a:cxn>
                <a:cxn ang="0">
                  <a:pos x="1320" y="5544"/>
                </a:cxn>
                <a:cxn ang="0">
                  <a:pos x="1804" y="5060"/>
                </a:cxn>
                <a:cxn ang="0">
                  <a:pos x="1804" y="4444"/>
                </a:cxn>
                <a:cxn ang="0">
                  <a:pos x="2112" y="6160"/>
                </a:cxn>
                <a:cxn ang="0">
                  <a:pos x="2640" y="6160"/>
                </a:cxn>
                <a:cxn ang="0">
                  <a:pos x="2112" y="3344"/>
                </a:cxn>
                <a:cxn ang="0">
                  <a:pos x="3432" y="7260"/>
                </a:cxn>
                <a:cxn ang="0">
                  <a:pos x="3432" y="6644"/>
                </a:cxn>
                <a:cxn ang="0">
                  <a:pos x="2904" y="5060"/>
                </a:cxn>
                <a:cxn ang="0">
                  <a:pos x="3432" y="5060"/>
                </a:cxn>
                <a:cxn ang="0">
                  <a:pos x="2904" y="3344"/>
                </a:cxn>
                <a:cxn ang="0">
                  <a:pos x="6336" y="8096"/>
                </a:cxn>
                <a:cxn ang="0">
                  <a:pos x="6336" y="7084"/>
                </a:cxn>
                <a:cxn ang="0">
                  <a:pos x="5544" y="6336"/>
                </a:cxn>
                <a:cxn ang="0">
                  <a:pos x="6336" y="6336"/>
                </a:cxn>
                <a:cxn ang="0">
                  <a:pos x="5544" y="3476"/>
                </a:cxn>
                <a:cxn ang="0">
                  <a:pos x="6336" y="2684"/>
                </a:cxn>
                <a:cxn ang="0">
                  <a:pos x="6336" y="1672"/>
                </a:cxn>
                <a:cxn ang="0">
                  <a:pos x="6820" y="4488"/>
                </a:cxn>
                <a:cxn ang="0">
                  <a:pos x="7612" y="4488"/>
                </a:cxn>
                <a:cxn ang="0">
                  <a:pos x="8008" y="7084"/>
                </a:cxn>
                <a:cxn ang="0">
                  <a:pos x="8844" y="4488"/>
                </a:cxn>
                <a:cxn ang="0">
                  <a:pos x="8844" y="3476"/>
                </a:cxn>
                <a:cxn ang="0">
                  <a:pos x="8008" y="2684"/>
                </a:cxn>
                <a:cxn ang="0">
                  <a:pos x="8844" y="2684"/>
                </a:cxn>
                <a:cxn ang="0">
                  <a:pos x="9240" y="5324"/>
                </a:cxn>
                <a:cxn ang="0">
                  <a:pos x="10076" y="4488"/>
                </a:cxn>
                <a:cxn ang="0">
                  <a:pos x="10076" y="3476"/>
                </a:cxn>
                <a:cxn ang="0">
                  <a:pos x="9240" y="2684"/>
                </a:cxn>
                <a:cxn ang="0">
                  <a:pos x="10076" y="2684"/>
                </a:cxn>
                <a:cxn ang="0">
                  <a:pos x="12276" y="7084"/>
                </a:cxn>
                <a:cxn ang="0">
                  <a:pos x="12892" y="6512"/>
                </a:cxn>
                <a:cxn ang="0">
                  <a:pos x="12892" y="5720"/>
                </a:cxn>
                <a:cxn ang="0">
                  <a:pos x="12276" y="3784"/>
                </a:cxn>
                <a:cxn ang="0">
                  <a:pos x="12892" y="3784"/>
                </a:cxn>
                <a:cxn ang="0">
                  <a:pos x="13244" y="4356"/>
                </a:cxn>
                <a:cxn ang="0">
                  <a:pos x="13860" y="3784"/>
                </a:cxn>
                <a:cxn ang="0">
                  <a:pos x="13860" y="2992"/>
                </a:cxn>
              </a:cxnLst>
              <a:rect l="0" t="0" r="r" b="b"/>
              <a:pathLst>
                <a:path w="16104" h="11000">
                  <a:moveTo>
                    <a:pt x="14388" y="9724"/>
                  </a:moveTo>
                  <a:lnTo>
                    <a:pt x="14388" y="2420"/>
                  </a:lnTo>
                  <a:lnTo>
                    <a:pt x="11836" y="2420"/>
                  </a:lnTo>
                  <a:lnTo>
                    <a:pt x="11836" y="9724"/>
                  </a:lnTo>
                  <a:lnTo>
                    <a:pt x="10780" y="9724"/>
                  </a:lnTo>
                  <a:lnTo>
                    <a:pt x="10780" y="528"/>
                  </a:lnTo>
                  <a:lnTo>
                    <a:pt x="4884" y="528"/>
                  </a:lnTo>
                  <a:lnTo>
                    <a:pt x="4884" y="9724"/>
                  </a:lnTo>
                  <a:lnTo>
                    <a:pt x="3784" y="9724"/>
                  </a:lnTo>
                  <a:lnTo>
                    <a:pt x="3784" y="2156"/>
                  </a:lnTo>
                  <a:lnTo>
                    <a:pt x="0" y="0"/>
                  </a:lnTo>
                  <a:lnTo>
                    <a:pt x="0" y="11000"/>
                  </a:lnTo>
                  <a:lnTo>
                    <a:pt x="16104" y="11000"/>
                  </a:lnTo>
                  <a:lnTo>
                    <a:pt x="16104" y="9724"/>
                  </a:lnTo>
                  <a:lnTo>
                    <a:pt x="14388" y="9724"/>
                  </a:lnTo>
                  <a:close/>
                  <a:moveTo>
                    <a:pt x="1056" y="6160"/>
                  </a:moveTo>
                  <a:lnTo>
                    <a:pt x="528" y="6160"/>
                  </a:lnTo>
                  <a:lnTo>
                    <a:pt x="528" y="5544"/>
                  </a:lnTo>
                  <a:lnTo>
                    <a:pt x="1056" y="5544"/>
                  </a:lnTo>
                  <a:lnTo>
                    <a:pt x="1056" y="6160"/>
                  </a:lnTo>
                  <a:close/>
                  <a:moveTo>
                    <a:pt x="1056" y="3960"/>
                  </a:moveTo>
                  <a:lnTo>
                    <a:pt x="528" y="3960"/>
                  </a:lnTo>
                  <a:lnTo>
                    <a:pt x="528" y="3344"/>
                  </a:lnTo>
                  <a:lnTo>
                    <a:pt x="1056" y="3344"/>
                  </a:lnTo>
                  <a:lnTo>
                    <a:pt x="1056" y="3960"/>
                  </a:lnTo>
                  <a:close/>
                  <a:moveTo>
                    <a:pt x="1804" y="7260"/>
                  </a:moveTo>
                  <a:lnTo>
                    <a:pt x="1320" y="7260"/>
                  </a:lnTo>
                  <a:lnTo>
                    <a:pt x="1320" y="6644"/>
                  </a:lnTo>
                  <a:lnTo>
                    <a:pt x="1804" y="6644"/>
                  </a:lnTo>
                  <a:lnTo>
                    <a:pt x="1804" y="7260"/>
                  </a:lnTo>
                  <a:close/>
                  <a:moveTo>
                    <a:pt x="1804" y="6160"/>
                  </a:moveTo>
                  <a:lnTo>
                    <a:pt x="1320" y="6160"/>
                  </a:lnTo>
                  <a:lnTo>
                    <a:pt x="1320" y="5544"/>
                  </a:lnTo>
                  <a:lnTo>
                    <a:pt x="1804" y="5544"/>
                  </a:lnTo>
                  <a:lnTo>
                    <a:pt x="1804" y="6160"/>
                  </a:lnTo>
                  <a:close/>
                  <a:moveTo>
                    <a:pt x="1804" y="5060"/>
                  </a:moveTo>
                  <a:lnTo>
                    <a:pt x="1320" y="5060"/>
                  </a:lnTo>
                  <a:lnTo>
                    <a:pt x="1320" y="4444"/>
                  </a:lnTo>
                  <a:lnTo>
                    <a:pt x="1804" y="4444"/>
                  </a:lnTo>
                  <a:lnTo>
                    <a:pt x="1804" y="5060"/>
                  </a:lnTo>
                  <a:close/>
                  <a:moveTo>
                    <a:pt x="2640" y="6160"/>
                  </a:moveTo>
                  <a:lnTo>
                    <a:pt x="2112" y="6160"/>
                  </a:lnTo>
                  <a:lnTo>
                    <a:pt x="2112" y="5544"/>
                  </a:lnTo>
                  <a:lnTo>
                    <a:pt x="2640" y="5544"/>
                  </a:lnTo>
                  <a:lnTo>
                    <a:pt x="2640" y="6160"/>
                  </a:lnTo>
                  <a:close/>
                  <a:moveTo>
                    <a:pt x="2640" y="3960"/>
                  </a:moveTo>
                  <a:lnTo>
                    <a:pt x="2112" y="3960"/>
                  </a:lnTo>
                  <a:lnTo>
                    <a:pt x="2112" y="3344"/>
                  </a:lnTo>
                  <a:lnTo>
                    <a:pt x="2640" y="3344"/>
                  </a:lnTo>
                  <a:lnTo>
                    <a:pt x="2640" y="3960"/>
                  </a:lnTo>
                  <a:close/>
                  <a:moveTo>
                    <a:pt x="3432" y="7260"/>
                  </a:moveTo>
                  <a:lnTo>
                    <a:pt x="2904" y="7260"/>
                  </a:lnTo>
                  <a:lnTo>
                    <a:pt x="2904" y="6644"/>
                  </a:lnTo>
                  <a:lnTo>
                    <a:pt x="3432" y="6644"/>
                  </a:lnTo>
                  <a:lnTo>
                    <a:pt x="3432" y="7260"/>
                  </a:lnTo>
                  <a:close/>
                  <a:moveTo>
                    <a:pt x="3432" y="5060"/>
                  </a:moveTo>
                  <a:lnTo>
                    <a:pt x="2904" y="5060"/>
                  </a:lnTo>
                  <a:lnTo>
                    <a:pt x="2904" y="4444"/>
                  </a:lnTo>
                  <a:lnTo>
                    <a:pt x="3432" y="4444"/>
                  </a:lnTo>
                  <a:lnTo>
                    <a:pt x="3432" y="5060"/>
                  </a:lnTo>
                  <a:close/>
                  <a:moveTo>
                    <a:pt x="3432" y="3960"/>
                  </a:moveTo>
                  <a:lnTo>
                    <a:pt x="2904" y="3960"/>
                  </a:lnTo>
                  <a:lnTo>
                    <a:pt x="2904" y="3344"/>
                  </a:lnTo>
                  <a:lnTo>
                    <a:pt x="3432" y="3344"/>
                  </a:lnTo>
                  <a:lnTo>
                    <a:pt x="3432" y="3960"/>
                  </a:lnTo>
                  <a:close/>
                  <a:moveTo>
                    <a:pt x="6336" y="8096"/>
                  </a:moveTo>
                  <a:lnTo>
                    <a:pt x="5544" y="8096"/>
                  </a:lnTo>
                  <a:lnTo>
                    <a:pt x="5544" y="7084"/>
                  </a:lnTo>
                  <a:lnTo>
                    <a:pt x="6336" y="7084"/>
                  </a:lnTo>
                  <a:lnTo>
                    <a:pt x="6336" y="8096"/>
                  </a:lnTo>
                  <a:close/>
                  <a:moveTo>
                    <a:pt x="6336" y="6336"/>
                  </a:moveTo>
                  <a:lnTo>
                    <a:pt x="5544" y="6336"/>
                  </a:lnTo>
                  <a:lnTo>
                    <a:pt x="5544" y="5324"/>
                  </a:lnTo>
                  <a:lnTo>
                    <a:pt x="6336" y="5324"/>
                  </a:lnTo>
                  <a:lnTo>
                    <a:pt x="6336" y="6336"/>
                  </a:lnTo>
                  <a:close/>
                  <a:moveTo>
                    <a:pt x="6336" y="4488"/>
                  </a:moveTo>
                  <a:lnTo>
                    <a:pt x="5544" y="4488"/>
                  </a:lnTo>
                  <a:lnTo>
                    <a:pt x="5544" y="3476"/>
                  </a:lnTo>
                  <a:lnTo>
                    <a:pt x="6336" y="3476"/>
                  </a:lnTo>
                  <a:lnTo>
                    <a:pt x="6336" y="4488"/>
                  </a:lnTo>
                  <a:close/>
                  <a:moveTo>
                    <a:pt x="6336" y="2684"/>
                  </a:moveTo>
                  <a:lnTo>
                    <a:pt x="5544" y="2684"/>
                  </a:lnTo>
                  <a:lnTo>
                    <a:pt x="5544" y="1672"/>
                  </a:lnTo>
                  <a:lnTo>
                    <a:pt x="6336" y="1672"/>
                  </a:lnTo>
                  <a:lnTo>
                    <a:pt x="6336" y="2684"/>
                  </a:lnTo>
                  <a:close/>
                  <a:moveTo>
                    <a:pt x="7612" y="4488"/>
                  </a:moveTo>
                  <a:lnTo>
                    <a:pt x="6820" y="4488"/>
                  </a:lnTo>
                  <a:lnTo>
                    <a:pt x="6820" y="3476"/>
                  </a:lnTo>
                  <a:lnTo>
                    <a:pt x="7612" y="3476"/>
                  </a:lnTo>
                  <a:lnTo>
                    <a:pt x="7612" y="4488"/>
                  </a:lnTo>
                  <a:close/>
                  <a:moveTo>
                    <a:pt x="8844" y="8096"/>
                  </a:moveTo>
                  <a:lnTo>
                    <a:pt x="8008" y="8096"/>
                  </a:lnTo>
                  <a:lnTo>
                    <a:pt x="8008" y="7084"/>
                  </a:lnTo>
                  <a:lnTo>
                    <a:pt x="8844" y="7084"/>
                  </a:lnTo>
                  <a:lnTo>
                    <a:pt x="8844" y="8096"/>
                  </a:lnTo>
                  <a:close/>
                  <a:moveTo>
                    <a:pt x="8844" y="4488"/>
                  </a:moveTo>
                  <a:lnTo>
                    <a:pt x="8008" y="4488"/>
                  </a:lnTo>
                  <a:lnTo>
                    <a:pt x="8008" y="3476"/>
                  </a:lnTo>
                  <a:lnTo>
                    <a:pt x="8844" y="3476"/>
                  </a:lnTo>
                  <a:lnTo>
                    <a:pt x="8844" y="4488"/>
                  </a:lnTo>
                  <a:close/>
                  <a:moveTo>
                    <a:pt x="8844" y="2684"/>
                  </a:moveTo>
                  <a:lnTo>
                    <a:pt x="8008" y="2684"/>
                  </a:lnTo>
                  <a:lnTo>
                    <a:pt x="8008" y="1672"/>
                  </a:lnTo>
                  <a:lnTo>
                    <a:pt x="8844" y="1672"/>
                  </a:lnTo>
                  <a:lnTo>
                    <a:pt x="8844" y="2684"/>
                  </a:lnTo>
                  <a:close/>
                  <a:moveTo>
                    <a:pt x="10076" y="6336"/>
                  </a:moveTo>
                  <a:lnTo>
                    <a:pt x="9240" y="6336"/>
                  </a:lnTo>
                  <a:lnTo>
                    <a:pt x="9240" y="5324"/>
                  </a:lnTo>
                  <a:lnTo>
                    <a:pt x="10076" y="5324"/>
                  </a:lnTo>
                  <a:lnTo>
                    <a:pt x="10076" y="6336"/>
                  </a:lnTo>
                  <a:close/>
                  <a:moveTo>
                    <a:pt x="10076" y="4488"/>
                  </a:moveTo>
                  <a:lnTo>
                    <a:pt x="9240" y="4488"/>
                  </a:lnTo>
                  <a:lnTo>
                    <a:pt x="9240" y="3476"/>
                  </a:lnTo>
                  <a:lnTo>
                    <a:pt x="10076" y="3476"/>
                  </a:lnTo>
                  <a:lnTo>
                    <a:pt x="10076" y="4488"/>
                  </a:lnTo>
                  <a:close/>
                  <a:moveTo>
                    <a:pt x="10076" y="2684"/>
                  </a:moveTo>
                  <a:lnTo>
                    <a:pt x="9240" y="2684"/>
                  </a:lnTo>
                  <a:lnTo>
                    <a:pt x="9240" y="1672"/>
                  </a:lnTo>
                  <a:lnTo>
                    <a:pt x="10076" y="1672"/>
                  </a:lnTo>
                  <a:lnTo>
                    <a:pt x="10076" y="2684"/>
                  </a:lnTo>
                  <a:close/>
                  <a:moveTo>
                    <a:pt x="12892" y="7832"/>
                  </a:moveTo>
                  <a:lnTo>
                    <a:pt x="12276" y="7832"/>
                  </a:lnTo>
                  <a:lnTo>
                    <a:pt x="12276" y="7084"/>
                  </a:lnTo>
                  <a:lnTo>
                    <a:pt x="12892" y="7084"/>
                  </a:lnTo>
                  <a:lnTo>
                    <a:pt x="12892" y="7832"/>
                  </a:lnTo>
                  <a:close/>
                  <a:moveTo>
                    <a:pt x="12892" y="6512"/>
                  </a:moveTo>
                  <a:lnTo>
                    <a:pt x="12276" y="6512"/>
                  </a:lnTo>
                  <a:lnTo>
                    <a:pt x="12276" y="5720"/>
                  </a:lnTo>
                  <a:lnTo>
                    <a:pt x="12892" y="5720"/>
                  </a:lnTo>
                  <a:lnTo>
                    <a:pt x="12892" y="6512"/>
                  </a:lnTo>
                  <a:close/>
                  <a:moveTo>
                    <a:pt x="12892" y="3784"/>
                  </a:moveTo>
                  <a:lnTo>
                    <a:pt x="12276" y="3784"/>
                  </a:lnTo>
                  <a:lnTo>
                    <a:pt x="12276" y="2992"/>
                  </a:lnTo>
                  <a:lnTo>
                    <a:pt x="12892" y="2992"/>
                  </a:lnTo>
                  <a:lnTo>
                    <a:pt x="12892" y="3784"/>
                  </a:lnTo>
                  <a:close/>
                  <a:moveTo>
                    <a:pt x="13860" y="5104"/>
                  </a:moveTo>
                  <a:lnTo>
                    <a:pt x="13244" y="5104"/>
                  </a:lnTo>
                  <a:lnTo>
                    <a:pt x="13244" y="4356"/>
                  </a:lnTo>
                  <a:lnTo>
                    <a:pt x="13860" y="4356"/>
                  </a:lnTo>
                  <a:lnTo>
                    <a:pt x="13860" y="5104"/>
                  </a:lnTo>
                  <a:close/>
                  <a:moveTo>
                    <a:pt x="13860" y="3784"/>
                  </a:moveTo>
                  <a:lnTo>
                    <a:pt x="13244" y="3784"/>
                  </a:lnTo>
                  <a:lnTo>
                    <a:pt x="13244" y="2992"/>
                  </a:lnTo>
                  <a:lnTo>
                    <a:pt x="13860" y="2992"/>
                  </a:lnTo>
                  <a:lnTo>
                    <a:pt x="13860" y="3784"/>
                  </a:lnTo>
                  <a:close/>
                </a:path>
              </a:pathLst>
            </a:custGeom>
            <a:grpFill/>
            <a:ln w="9525">
              <a:noFill/>
              <a:round/>
              <a:headEnd/>
              <a:tailEnd/>
            </a:ln>
          </p:spPr>
          <p:txBody>
            <a:bodyPr vert="horz" wrap="square" lIns="121872" tIns="60936" rIns="121872" bIns="60936" numCol="1" anchor="t" anchorCtr="0" compatLnSpc="1">
              <a:prstTxWarp prst="textNoShape">
                <a:avLst/>
              </a:prstTxWarp>
            </a:bodyPr>
            <a:lstStyle/>
            <a:p>
              <a:pPr defTabSz="1535441"/>
              <a:endParaRPr lang="zh-CN" altLang="en-US" sz="1200" dirty="0">
                <a:solidFill>
                  <a:prstClr val="black"/>
                </a:solidFill>
                <a:cs typeface="+mn-ea"/>
                <a:sym typeface="+mn-lt"/>
              </a:endParaRPr>
            </a:p>
          </p:txBody>
        </p:sp>
      </p:grpSp>
      <p:sp>
        <p:nvSpPr>
          <p:cNvPr id="18" name="Freeform 35">
            <a:extLst>
              <a:ext uri="{FF2B5EF4-FFF2-40B4-BE49-F238E27FC236}">
                <a16:creationId xmlns:a16="http://schemas.microsoft.com/office/drawing/2014/main" id="{09B74035-4A58-4BB8-9894-CECB1EF0EB62}"/>
              </a:ext>
            </a:extLst>
          </p:cNvPr>
          <p:cNvSpPr>
            <a:spLocks noEditPoints="1"/>
          </p:cNvSpPr>
          <p:nvPr/>
        </p:nvSpPr>
        <p:spPr bwMode="auto">
          <a:xfrm>
            <a:off x="8993210" y="3831225"/>
            <a:ext cx="838014" cy="613674"/>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chemeClr val="bg2">
              <a:lumMod val="90000"/>
            </a:schemeClr>
          </a:solidFill>
          <a:ln w="9525">
            <a:noFill/>
            <a:round/>
            <a:headEnd/>
            <a:tailEnd/>
          </a:ln>
        </p:spPr>
        <p:txBody>
          <a:bodyPr vert="horz" wrap="square" lIns="153549" tIns="76774" rIns="153549" bIns="76774" numCol="1" anchor="t" anchorCtr="0" compatLnSpc="1">
            <a:prstTxWarp prst="textNoShape">
              <a:avLst/>
            </a:prstTxWarp>
          </a:bodyPr>
          <a:lstStyle/>
          <a:p>
            <a:pPr defTabSz="1535441"/>
            <a:endParaRPr lang="zh-CN" altLang="en-US" sz="1200" dirty="0">
              <a:solidFill>
                <a:prstClr val="black"/>
              </a:solidFill>
              <a:cs typeface="+mn-ea"/>
              <a:sym typeface="+mn-lt"/>
            </a:endParaRPr>
          </a:p>
        </p:txBody>
      </p:sp>
      <p:sp>
        <p:nvSpPr>
          <p:cNvPr id="19" name="Freeform 35">
            <a:extLst>
              <a:ext uri="{FF2B5EF4-FFF2-40B4-BE49-F238E27FC236}">
                <a16:creationId xmlns:a16="http://schemas.microsoft.com/office/drawing/2014/main" id="{26FA5050-789E-4740-899E-2AFBEDDB971F}"/>
              </a:ext>
            </a:extLst>
          </p:cNvPr>
          <p:cNvSpPr>
            <a:spLocks noEditPoints="1"/>
          </p:cNvSpPr>
          <p:nvPr/>
        </p:nvSpPr>
        <p:spPr bwMode="auto">
          <a:xfrm>
            <a:off x="4774317" y="2296968"/>
            <a:ext cx="838014" cy="613674"/>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chemeClr val="bg2">
              <a:lumMod val="90000"/>
            </a:schemeClr>
          </a:solidFill>
          <a:ln w="9525">
            <a:noFill/>
            <a:round/>
            <a:headEnd/>
            <a:tailEnd/>
          </a:ln>
        </p:spPr>
        <p:txBody>
          <a:bodyPr vert="horz" wrap="square" lIns="153549" tIns="76774" rIns="153549" bIns="76774" numCol="1" anchor="t" anchorCtr="0" compatLnSpc="1">
            <a:prstTxWarp prst="textNoShape">
              <a:avLst/>
            </a:prstTxWarp>
          </a:bodyPr>
          <a:lstStyle/>
          <a:p>
            <a:pPr defTabSz="1535441"/>
            <a:endParaRPr lang="zh-CN" altLang="en-US" sz="1200" dirty="0">
              <a:solidFill>
                <a:prstClr val="black"/>
              </a:solidFill>
              <a:cs typeface="+mn-ea"/>
              <a:sym typeface="+mn-lt"/>
            </a:endParaRPr>
          </a:p>
        </p:txBody>
      </p:sp>
      <p:sp>
        <p:nvSpPr>
          <p:cNvPr id="20" name="弧形 434">
            <a:extLst>
              <a:ext uri="{FF2B5EF4-FFF2-40B4-BE49-F238E27FC236}">
                <a16:creationId xmlns:a16="http://schemas.microsoft.com/office/drawing/2014/main" id="{95973DA3-6504-4266-9B3E-B116F8727156}"/>
              </a:ext>
            </a:extLst>
          </p:cNvPr>
          <p:cNvSpPr/>
          <p:nvPr/>
        </p:nvSpPr>
        <p:spPr bwMode="auto">
          <a:xfrm rot="11114079" flipV="1">
            <a:off x="3380642" y="2887075"/>
            <a:ext cx="6213658" cy="792762"/>
          </a:xfrm>
          <a:prstGeom prst="arc">
            <a:avLst>
              <a:gd name="adj1" fmla="val 11140308"/>
              <a:gd name="adj2" fmla="val 19074999"/>
            </a:avLst>
          </a:prstGeom>
          <a:noFill/>
          <a:ln w="12700">
            <a:solidFill>
              <a:srgbClr val="0070C0"/>
            </a:solidFill>
            <a:prstDash val="dash"/>
            <a:miter lim="800000"/>
            <a:headEnd type="triangle" w="med" len="med"/>
            <a:tailEnd type="none" w="med" len="med"/>
          </a:ln>
        </p:spPr>
        <p:txBody>
          <a:bodyPr vert="horz" wrap="square" lIns="121864" tIns="60932" rIns="121864" bIns="60932" numCol="1" rtlCol="0" anchor="t" anchorCtr="0" compatLnSpc="1">
            <a:prstTxWarp prst="textNoShape">
              <a:avLst/>
            </a:prstTxWarp>
            <a:noAutofit/>
          </a:bodyPr>
          <a:lstStyle/>
          <a:p>
            <a:pPr defTabSz="1218601" fontAlgn="ctr">
              <a:spcBef>
                <a:spcPct val="0"/>
              </a:spcBef>
              <a:spcAft>
                <a:spcPct val="0"/>
              </a:spcAft>
              <a:buClr>
                <a:srgbClr val="CC9900"/>
              </a:buClr>
              <a:buFont typeface="Wingdings" pitchFamily="2" charset="2"/>
              <a:buChar char="n"/>
            </a:pPr>
            <a:endParaRPr lang="en-US" altLang="zh-CN" sz="1799" dirty="0">
              <a:solidFill>
                <a:srgbClr val="000000"/>
              </a:solidFill>
              <a:latin typeface="Arial" panose="020B0604020202020204" pitchFamily="34" charset="0"/>
              <a:ea typeface="微软雅黑" panose="020B0503020204020204" pitchFamily="34" charset="-122"/>
            </a:endParaRPr>
          </a:p>
        </p:txBody>
      </p:sp>
      <p:sp>
        <p:nvSpPr>
          <p:cNvPr id="21" name="弧形 434">
            <a:extLst>
              <a:ext uri="{FF2B5EF4-FFF2-40B4-BE49-F238E27FC236}">
                <a16:creationId xmlns:a16="http://schemas.microsoft.com/office/drawing/2014/main" id="{223FD54B-9DF9-424A-8202-9A874A93FFA6}"/>
              </a:ext>
            </a:extLst>
          </p:cNvPr>
          <p:cNvSpPr/>
          <p:nvPr/>
        </p:nvSpPr>
        <p:spPr bwMode="auto">
          <a:xfrm flipV="1">
            <a:off x="1827734" y="3821791"/>
            <a:ext cx="7560106" cy="792762"/>
          </a:xfrm>
          <a:prstGeom prst="arc">
            <a:avLst>
              <a:gd name="adj1" fmla="val 11185343"/>
              <a:gd name="adj2" fmla="val 21382860"/>
            </a:avLst>
          </a:prstGeom>
          <a:noFill/>
          <a:ln w="12700">
            <a:solidFill>
              <a:srgbClr val="0070C0"/>
            </a:solidFill>
            <a:prstDash val="dash"/>
            <a:miter lim="800000"/>
            <a:headEnd type="none" w="med" len="med"/>
            <a:tailEnd type="triangle" w="med" len="med"/>
          </a:ln>
        </p:spPr>
        <p:txBody>
          <a:bodyPr vert="horz" wrap="square" lIns="121864" tIns="60932" rIns="121864" bIns="60932" numCol="1" rtlCol="0" anchor="t" anchorCtr="0" compatLnSpc="1">
            <a:prstTxWarp prst="textNoShape">
              <a:avLst/>
            </a:prstTxWarp>
            <a:noAutofit/>
          </a:bodyPr>
          <a:lstStyle/>
          <a:p>
            <a:pPr defTabSz="1218601" fontAlgn="ctr">
              <a:spcBef>
                <a:spcPct val="0"/>
              </a:spcBef>
              <a:spcAft>
                <a:spcPct val="0"/>
              </a:spcAft>
              <a:buClr>
                <a:srgbClr val="CC9900"/>
              </a:buClr>
              <a:buFont typeface="Wingdings" pitchFamily="2" charset="2"/>
              <a:buChar char="n"/>
            </a:pPr>
            <a:endParaRPr lang="en-US" altLang="zh-CN" sz="1799" dirty="0">
              <a:solidFill>
                <a:srgbClr val="000000"/>
              </a:solidFill>
              <a:latin typeface="Arial" panose="020B0604020202020204" pitchFamily="34" charset="0"/>
              <a:ea typeface="微软雅黑" panose="020B0503020204020204" pitchFamily="34" charset="-122"/>
            </a:endParaRPr>
          </a:p>
        </p:txBody>
      </p:sp>
      <p:sp>
        <p:nvSpPr>
          <p:cNvPr id="22" name="文本框 101">
            <a:extLst>
              <a:ext uri="{FF2B5EF4-FFF2-40B4-BE49-F238E27FC236}">
                <a16:creationId xmlns:a16="http://schemas.microsoft.com/office/drawing/2014/main" id="{47C8E387-D0F1-4EA0-83B0-29C8C30B1496}"/>
              </a:ext>
            </a:extLst>
          </p:cNvPr>
          <p:cNvSpPr txBox="1"/>
          <p:nvPr/>
        </p:nvSpPr>
        <p:spPr>
          <a:xfrm>
            <a:off x="1810515" y="3259443"/>
            <a:ext cx="2189924" cy="276999"/>
          </a:xfrm>
          <a:prstGeom prst="rect">
            <a:avLst/>
          </a:prstGeom>
          <a:noFill/>
        </p:spPr>
        <p:txBody>
          <a:bodyPr wrap="square" rtlCol="0">
            <a:spAutoFit/>
          </a:bodyPr>
          <a:lstStyle/>
          <a:p>
            <a:pPr algn="ctr"/>
            <a:r>
              <a:rPr lang="en-US" altLang="zh-CN" sz="1200" dirty="0">
                <a:solidFill>
                  <a:srgbClr val="595957"/>
                </a:solidFill>
                <a:ea typeface="微软雅黑" panose="020B0503020204020204" pitchFamily="34" charset="-122"/>
                <a:cs typeface="Arial" pitchFamily="34" charset="0"/>
              </a:rPr>
              <a:t>HyperMetro / Async</a:t>
            </a:r>
            <a:endParaRPr lang="zh-CN" altLang="en-US" sz="1200" dirty="0">
              <a:solidFill>
                <a:srgbClr val="595957"/>
              </a:solidFill>
              <a:ea typeface="微软雅黑" panose="020B0503020204020204" pitchFamily="34" charset="-122"/>
              <a:cs typeface="Arial" pitchFamily="34" charset="0"/>
            </a:endParaRPr>
          </a:p>
        </p:txBody>
      </p:sp>
      <p:sp>
        <p:nvSpPr>
          <p:cNvPr id="23" name="弧形 434">
            <a:extLst>
              <a:ext uri="{FF2B5EF4-FFF2-40B4-BE49-F238E27FC236}">
                <a16:creationId xmlns:a16="http://schemas.microsoft.com/office/drawing/2014/main" id="{6553E2DE-F1D8-4570-99DA-DC69E75DD03A}"/>
              </a:ext>
            </a:extLst>
          </p:cNvPr>
          <p:cNvSpPr/>
          <p:nvPr/>
        </p:nvSpPr>
        <p:spPr bwMode="auto">
          <a:xfrm rot="7906593" flipV="1">
            <a:off x="2122621" y="3734907"/>
            <a:ext cx="2880668" cy="792762"/>
          </a:xfrm>
          <a:prstGeom prst="arc">
            <a:avLst>
              <a:gd name="adj1" fmla="val 11752212"/>
              <a:gd name="adj2" fmla="val 19605159"/>
            </a:avLst>
          </a:prstGeom>
          <a:noFill/>
          <a:ln w="12700">
            <a:solidFill>
              <a:srgbClr val="0070C0"/>
            </a:solidFill>
            <a:prstDash val="dash"/>
            <a:miter lim="800000"/>
            <a:headEnd type="triangle" w="med" len="med"/>
            <a:tailEnd type="triangle" w="med" len="med"/>
          </a:ln>
        </p:spPr>
        <p:txBody>
          <a:bodyPr vert="horz" wrap="square" lIns="121864" tIns="60932" rIns="121864" bIns="60932" numCol="1" rtlCol="0" anchor="t" anchorCtr="0" compatLnSpc="1">
            <a:prstTxWarp prst="textNoShape">
              <a:avLst/>
            </a:prstTxWarp>
            <a:noAutofit/>
          </a:bodyPr>
          <a:lstStyle/>
          <a:p>
            <a:pPr defTabSz="1218601" fontAlgn="ctr">
              <a:spcBef>
                <a:spcPct val="0"/>
              </a:spcBef>
              <a:spcAft>
                <a:spcPct val="0"/>
              </a:spcAft>
              <a:buClr>
                <a:srgbClr val="CC9900"/>
              </a:buClr>
              <a:buFont typeface="Wingdings" pitchFamily="2" charset="2"/>
              <a:buChar char="n"/>
            </a:pPr>
            <a:endParaRPr lang="en-US" altLang="zh-CN" sz="1799" dirty="0">
              <a:solidFill>
                <a:srgbClr val="00000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82064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29462" y="3428999"/>
            <a:ext cx="8662539"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8" name="Oval 4"/>
          <p:cNvSpPr>
            <a:spLocks noChangeArrowheads="1"/>
          </p:cNvSpPr>
          <p:nvPr/>
        </p:nvSpPr>
        <p:spPr bwMode="gray">
          <a:xfrm>
            <a:off x="-1362179" y="-70824"/>
            <a:ext cx="6999645" cy="6999645"/>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9" name="Oval 4"/>
          <p:cNvSpPr>
            <a:spLocks noChangeArrowheads="1"/>
          </p:cNvSpPr>
          <p:nvPr/>
        </p:nvSpPr>
        <p:spPr bwMode="gray">
          <a:xfrm>
            <a:off x="-112048" y="1224516"/>
            <a:ext cx="4408969" cy="4408969"/>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0" name="Oval 4"/>
          <p:cNvSpPr>
            <a:spLocks noChangeArrowheads="1"/>
          </p:cNvSpPr>
          <p:nvPr/>
        </p:nvSpPr>
        <p:spPr bwMode="gray">
          <a:xfrm>
            <a:off x="647867" y="2093188"/>
            <a:ext cx="2878529" cy="2878529"/>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6" name="Oval 14"/>
          <p:cNvSpPr>
            <a:spLocks noChangeArrowheads="1"/>
          </p:cNvSpPr>
          <p:nvPr/>
        </p:nvSpPr>
        <p:spPr bwMode="auto">
          <a:xfrm>
            <a:off x="7028690" y="3363491"/>
            <a:ext cx="125922" cy="138514"/>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0" name="Oval 15"/>
          <p:cNvSpPr>
            <a:spLocks noChangeArrowheads="1"/>
          </p:cNvSpPr>
          <p:nvPr/>
        </p:nvSpPr>
        <p:spPr bwMode="auto">
          <a:xfrm>
            <a:off x="4409699" y="3329739"/>
            <a:ext cx="179888" cy="179888"/>
          </a:xfrm>
          <a:prstGeom prst="ellipse">
            <a:avLst/>
          </a:prstGeom>
          <a:solidFill>
            <a:srgbClr val="0070C0"/>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1" name="矩形 30"/>
          <p:cNvSpPr/>
          <p:nvPr/>
        </p:nvSpPr>
        <p:spPr>
          <a:xfrm>
            <a:off x="3811998" y="2315168"/>
            <a:ext cx="1967343" cy="561041"/>
          </a:xfrm>
          <a:prstGeom prst="rect">
            <a:avLst/>
          </a:prstGeom>
        </p:spPr>
        <p:txBody>
          <a:bodyPr wrap="square">
            <a:noAutofit/>
          </a:bodyPr>
          <a:lstStyle/>
          <a:p>
            <a:pPr fontAlgn="ctr">
              <a:spcBef>
                <a:spcPct val="0"/>
              </a:spcBef>
            </a:pPr>
            <a:r>
              <a:rPr lang="en-US" sz="2000" b="1" dirty="0">
                <a:solidFill>
                  <a:srgbClr val="0070C0"/>
                </a:solidFill>
                <a:latin typeface="Arial" panose="020B0604020202020204" pitchFamily="34" charset="0"/>
              </a:rPr>
              <a:t>Opportunities and Challenges</a:t>
            </a:r>
            <a:endParaRPr lang="en-US" sz="2000" dirty="0">
              <a:solidFill>
                <a:schemeClr val="tx2"/>
              </a:solidFill>
              <a:latin typeface="Arial" panose="020B0604020202020204" pitchFamily="34" charset="0"/>
            </a:endParaRPr>
          </a:p>
        </p:txBody>
      </p:sp>
      <p:sp>
        <p:nvSpPr>
          <p:cNvPr id="21" name="Oval 14"/>
          <p:cNvSpPr>
            <a:spLocks noChangeArrowheads="1"/>
          </p:cNvSpPr>
          <p:nvPr/>
        </p:nvSpPr>
        <p:spPr bwMode="auto">
          <a:xfrm>
            <a:off x="9654893" y="3366037"/>
            <a:ext cx="125922" cy="125922"/>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27" name="矩形 26"/>
          <p:cNvSpPr/>
          <p:nvPr/>
        </p:nvSpPr>
        <p:spPr>
          <a:xfrm>
            <a:off x="944169" y="3070904"/>
            <a:ext cx="2420557" cy="981492"/>
          </a:xfrm>
          <a:prstGeom prst="rect">
            <a:avLst/>
          </a:prstGeom>
        </p:spPr>
        <p:txBody>
          <a:bodyPr wrap="square">
            <a:noAutofit/>
          </a:bodyPr>
          <a:lstStyle/>
          <a:p>
            <a:pPr algn="ctr" fontAlgn="ctr">
              <a:spcBef>
                <a:spcPct val="0"/>
              </a:spcBef>
            </a:pPr>
            <a:r>
              <a:rPr lang="en-US" altLang="zh-CN" sz="2000" b="1" dirty="0">
                <a:solidFill>
                  <a:schemeClr val="bg2"/>
                </a:solidFill>
                <a:latin typeface="Arial" panose="020B0604020202020204" pitchFamily="34" charset="0"/>
                <a:ea typeface="微软雅黑" pitchFamily="34" charset="-122"/>
                <a:cs typeface="Arial" pitchFamily="34" charset="0"/>
              </a:rPr>
              <a:t>Digital X Rack solutions</a:t>
            </a:r>
          </a:p>
        </p:txBody>
      </p:sp>
      <p:sp>
        <p:nvSpPr>
          <p:cNvPr id="35" name="矩形 34"/>
          <p:cNvSpPr/>
          <p:nvPr/>
        </p:nvSpPr>
        <p:spPr>
          <a:xfrm>
            <a:off x="847850" y="3787096"/>
            <a:ext cx="2420557" cy="399954"/>
          </a:xfrm>
          <a:prstGeom prst="rect">
            <a:avLst/>
          </a:prstGeom>
        </p:spPr>
        <p:txBody>
          <a:bodyPr wrap="square">
            <a:noAutofit/>
          </a:bodyPr>
          <a:lstStyle/>
          <a:p>
            <a:pPr algn="ctr" fontAlgn="ctr">
              <a:spcBef>
                <a:spcPct val="0"/>
              </a:spcBef>
            </a:pPr>
            <a:endParaRPr lang="en-US" sz="1999">
              <a:solidFill>
                <a:schemeClr val="bg2"/>
              </a:solidFill>
              <a:latin typeface="Arial" panose="020B0604020202020204" pitchFamily="34" charset="0"/>
            </a:endParaRPr>
          </a:p>
        </p:txBody>
      </p:sp>
      <p:sp>
        <p:nvSpPr>
          <p:cNvPr id="29" name="矩形 30">
            <a:extLst>
              <a:ext uri="{FF2B5EF4-FFF2-40B4-BE49-F238E27FC236}">
                <a16:creationId xmlns:a16="http://schemas.microsoft.com/office/drawing/2014/main" id="{7C260B0D-2325-420B-B304-40D06C87A4F3}"/>
              </a:ext>
            </a:extLst>
          </p:cNvPr>
          <p:cNvSpPr/>
          <p:nvPr/>
        </p:nvSpPr>
        <p:spPr>
          <a:xfrm>
            <a:off x="3372414" y="1319566"/>
            <a:ext cx="2704966" cy="736452"/>
          </a:xfrm>
          <a:prstGeom prst="rect">
            <a:avLst/>
          </a:prstGeom>
        </p:spPr>
        <p:txBody>
          <a:bodyPr wrap="square">
            <a:noAutofit/>
          </a:bodyPr>
          <a:lstStyle/>
          <a:p>
            <a:pPr indent="-342900" fontAlgn="ctr">
              <a:spcBef>
                <a:spcPct val="0"/>
              </a:spcBef>
              <a:buFont typeface="Arial" panose="020B0604020202020204" pitchFamily="34" charset="0"/>
              <a:buChar char="•"/>
            </a:pPr>
            <a:r>
              <a:rPr lang="en-US" sz="1400" dirty="0">
                <a:solidFill>
                  <a:schemeClr val="tx2"/>
                </a:solidFill>
                <a:latin typeface="Arial" panose="020B0604020202020204" pitchFamily="34" charset="0"/>
              </a:rPr>
              <a:t>Trends</a:t>
            </a:r>
          </a:p>
          <a:p>
            <a:pPr indent="-342900" fontAlgn="ctr">
              <a:spcBef>
                <a:spcPct val="0"/>
              </a:spcBef>
              <a:buFont typeface="Arial" panose="020B0604020202020204" pitchFamily="34" charset="0"/>
              <a:buChar char="•"/>
            </a:pPr>
            <a:r>
              <a:rPr lang="en-US" sz="1400" dirty="0">
                <a:solidFill>
                  <a:schemeClr val="tx2"/>
                </a:solidFill>
                <a:latin typeface="Arial" panose="020B0604020202020204" pitchFamily="34" charset="0"/>
              </a:rPr>
              <a:t>Open banking needs</a:t>
            </a:r>
          </a:p>
          <a:p>
            <a:pPr indent="-342900" fontAlgn="ctr">
              <a:spcBef>
                <a:spcPct val="0"/>
              </a:spcBef>
              <a:buFont typeface="Arial" panose="020B0604020202020204" pitchFamily="34" charset="0"/>
              <a:buChar char="•"/>
            </a:pPr>
            <a:r>
              <a:rPr lang="en-US" sz="1400" dirty="0">
                <a:solidFill>
                  <a:schemeClr val="tx2"/>
                </a:solidFill>
                <a:latin typeface="Arial" panose="020B0604020202020204" pitchFamily="34" charset="0"/>
              </a:rPr>
              <a:t>Application needs</a:t>
            </a:r>
          </a:p>
        </p:txBody>
      </p:sp>
      <p:sp>
        <p:nvSpPr>
          <p:cNvPr id="25" name="矩形 23">
            <a:extLst>
              <a:ext uri="{FF2B5EF4-FFF2-40B4-BE49-F238E27FC236}">
                <a16:creationId xmlns:a16="http://schemas.microsoft.com/office/drawing/2014/main" id="{8D73797F-AE4F-4E62-8344-EC02F1A792A4}"/>
              </a:ext>
            </a:extLst>
          </p:cNvPr>
          <p:cNvSpPr/>
          <p:nvPr/>
        </p:nvSpPr>
        <p:spPr>
          <a:xfrm>
            <a:off x="6077380" y="3707320"/>
            <a:ext cx="4034360" cy="1167665"/>
          </a:xfrm>
          <a:prstGeom prst="rect">
            <a:avLst/>
          </a:prstGeom>
        </p:spPr>
        <p:txBody>
          <a:bodyPr wrap="square">
            <a:noAutofit/>
          </a:bodyPr>
          <a:lstStyle/>
          <a:p>
            <a:pPr fontAlgn="ctr">
              <a:spcBef>
                <a:spcPct val="0"/>
              </a:spcBef>
            </a:pPr>
            <a:r>
              <a:rPr lang="en-US" altLang="zh-CN" sz="2000" dirty="0">
                <a:solidFill>
                  <a:schemeClr val="accent2"/>
                </a:solidFill>
                <a:latin typeface="Arial" panose="020B0604020202020204" pitchFamily="34" charset="0"/>
              </a:rPr>
              <a:t>OceanStor-Digital X </a:t>
            </a:r>
          </a:p>
          <a:p>
            <a:pPr fontAlgn="ctr">
              <a:spcBef>
                <a:spcPct val="0"/>
              </a:spcBef>
            </a:pPr>
            <a:r>
              <a:rPr lang="en-US" altLang="zh-CN" sz="2000" dirty="0">
                <a:solidFill>
                  <a:schemeClr val="accent2"/>
                </a:solidFill>
                <a:latin typeface="Arial" panose="020B0604020202020204" pitchFamily="34" charset="0"/>
              </a:rPr>
              <a:t>Rack Solution</a:t>
            </a:r>
          </a:p>
        </p:txBody>
      </p:sp>
      <p:sp>
        <p:nvSpPr>
          <p:cNvPr id="28" name="矩形 32">
            <a:extLst>
              <a:ext uri="{FF2B5EF4-FFF2-40B4-BE49-F238E27FC236}">
                <a16:creationId xmlns:a16="http://schemas.microsoft.com/office/drawing/2014/main" id="{D32AA2D6-6C09-4E2D-B6F7-D6A7FE722956}"/>
              </a:ext>
            </a:extLst>
          </p:cNvPr>
          <p:cNvSpPr/>
          <p:nvPr/>
        </p:nvSpPr>
        <p:spPr>
          <a:xfrm>
            <a:off x="9121928" y="1823320"/>
            <a:ext cx="2490952" cy="399861"/>
          </a:xfrm>
          <a:prstGeom prst="rect">
            <a:avLst/>
          </a:prstGeom>
        </p:spPr>
        <p:txBody>
          <a:bodyPr wrap="square">
            <a:noAutofit/>
          </a:bodyPr>
          <a:lstStyle/>
          <a:p>
            <a:pPr fontAlgn="ctr">
              <a:spcBef>
                <a:spcPct val="0"/>
              </a:spcBef>
            </a:pPr>
            <a:r>
              <a:rPr lang="en-US" altLang="zh-CN" sz="2000" dirty="0">
                <a:solidFill>
                  <a:schemeClr val="accent2"/>
                </a:solidFill>
                <a:latin typeface="Arial" panose="020B0604020202020204" pitchFamily="34" charset="0"/>
              </a:rPr>
              <a:t>OceanStor, DaoCloud Digital X, and the digital journey</a:t>
            </a:r>
          </a:p>
        </p:txBody>
      </p:sp>
    </p:spTree>
    <p:extLst>
      <p:ext uri="{BB962C8B-B14F-4D97-AF65-F5344CB8AC3E}">
        <p14:creationId xmlns:p14="http://schemas.microsoft.com/office/powerpoint/2010/main" val="3929031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836F-7B84-4A01-AD31-C1BE197BCDE9}"/>
              </a:ext>
            </a:extLst>
          </p:cNvPr>
          <p:cNvSpPr>
            <a:spLocks noGrp="1"/>
          </p:cNvSpPr>
          <p:nvPr>
            <p:ph type="title"/>
          </p:nvPr>
        </p:nvSpPr>
        <p:spPr/>
        <p:txBody>
          <a:bodyPr/>
          <a:lstStyle/>
          <a:p>
            <a:r>
              <a:rPr lang="en-US" dirty="0"/>
              <a:t>Migration</a:t>
            </a:r>
          </a:p>
        </p:txBody>
      </p:sp>
      <p:sp>
        <p:nvSpPr>
          <p:cNvPr id="4" name="Slide Number Placeholder 3">
            <a:extLst>
              <a:ext uri="{FF2B5EF4-FFF2-40B4-BE49-F238E27FC236}">
                <a16:creationId xmlns:a16="http://schemas.microsoft.com/office/drawing/2014/main" id="{6C0E8A95-C053-4AC3-BE22-FF53852F6B9C}"/>
              </a:ext>
            </a:extLst>
          </p:cNvPr>
          <p:cNvSpPr>
            <a:spLocks noGrp="1"/>
          </p:cNvSpPr>
          <p:nvPr>
            <p:ph type="sldNum" sz="quarter" idx="12"/>
          </p:nvPr>
        </p:nvSpPr>
        <p:spPr/>
        <p:txBody>
          <a:bodyPr/>
          <a:lstStyle/>
          <a:p>
            <a:fld id="{3B917CB5-27BD-4ECA-9D86-80D4B900A204}" type="slidenum">
              <a:rPr lang="en-US" smtClean="0"/>
              <a:t>20</a:t>
            </a:fld>
            <a:endParaRPr lang="en-US"/>
          </a:p>
        </p:txBody>
      </p:sp>
      <p:sp>
        <p:nvSpPr>
          <p:cNvPr id="5" name="Rectangle: Rounded Corners 4">
            <a:extLst>
              <a:ext uri="{FF2B5EF4-FFF2-40B4-BE49-F238E27FC236}">
                <a16:creationId xmlns:a16="http://schemas.microsoft.com/office/drawing/2014/main" id="{ACE1F921-4518-4A61-9476-EF83E9F9362D}"/>
              </a:ext>
            </a:extLst>
          </p:cNvPr>
          <p:cNvSpPr/>
          <p:nvPr/>
        </p:nvSpPr>
        <p:spPr>
          <a:xfrm>
            <a:off x="761524" y="2241522"/>
            <a:ext cx="2862469" cy="66902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Native K8s apps</a:t>
            </a:r>
          </a:p>
        </p:txBody>
      </p:sp>
      <p:grpSp>
        <p:nvGrpSpPr>
          <p:cNvPr id="8" name="Group 7">
            <a:extLst>
              <a:ext uri="{FF2B5EF4-FFF2-40B4-BE49-F238E27FC236}">
                <a16:creationId xmlns:a16="http://schemas.microsoft.com/office/drawing/2014/main" id="{A7994CF1-098F-491C-8015-7E7344299167}"/>
              </a:ext>
            </a:extLst>
          </p:cNvPr>
          <p:cNvGrpSpPr/>
          <p:nvPr/>
        </p:nvGrpSpPr>
        <p:grpSpPr>
          <a:xfrm>
            <a:off x="5510969" y="1198912"/>
            <a:ext cx="5458104" cy="2719182"/>
            <a:chOff x="99653" y="1959289"/>
            <a:chExt cx="5820611" cy="2882424"/>
          </a:xfrm>
        </p:grpSpPr>
        <p:pic>
          <p:nvPicPr>
            <p:cNvPr id="9" name="Picture 2" descr="Apache Kafka">
              <a:extLst>
                <a:ext uri="{FF2B5EF4-FFF2-40B4-BE49-F238E27FC236}">
                  <a16:creationId xmlns:a16="http://schemas.microsoft.com/office/drawing/2014/main" id="{16EC1BF2-10F4-4C0E-8C79-1C210D890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838" y="1959289"/>
              <a:ext cx="859267" cy="85926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78BA94E-B5E8-470D-992D-32A3891A8DD1}"/>
                </a:ext>
              </a:extLst>
            </p:cNvPr>
            <p:cNvGrpSpPr/>
            <p:nvPr/>
          </p:nvGrpSpPr>
          <p:grpSpPr>
            <a:xfrm>
              <a:off x="254010" y="3656488"/>
              <a:ext cx="2360071" cy="902948"/>
              <a:chOff x="5797610" y="5264646"/>
              <a:chExt cx="2360071" cy="902948"/>
            </a:xfrm>
          </p:grpSpPr>
          <p:grpSp>
            <p:nvGrpSpPr>
              <p:cNvPr id="45" name="Group 44">
                <a:extLst>
                  <a:ext uri="{FF2B5EF4-FFF2-40B4-BE49-F238E27FC236}">
                    <a16:creationId xmlns:a16="http://schemas.microsoft.com/office/drawing/2014/main" id="{5DAD89BF-0062-4EE0-AAE7-68C472B56B13}"/>
                  </a:ext>
                </a:extLst>
              </p:cNvPr>
              <p:cNvGrpSpPr/>
              <p:nvPr/>
            </p:nvGrpSpPr>
            <p:grpSpPr>
              <a:xfrm>
                <a:off x="5797610" y="5392814"/>
                <a:ext cx="2360071" cy="774780"/>
                <a:chOff x="1865155" y="2975534"/>
                <a:chExt cx="2360071" cy="774780"/>
              </a:xfrm>
            </p:grpSpPr>
            <p:sp>
              <p:nvSpPr>
                <p:cNvPr id="62" name="Parallelogram 61">
                  <a:extLst>
                    <a:ext uri="{FF2B5EF4-FFF2-40B4-BE49-F238E27FC236}">
                      <a16:creationId xmlns:a16="http://schemas.microsoft.com/office/drawing/2014/main" id="{4BFC80C3-A83B-4A8F-99BC-FB32D3DEB60F}"/>
                    </a:ext>
                  </a:extLst>
                </p:cNvPr>
                <p:cNvSpPr/>
                <p:nvPr/>
              </p:nvSpPr>
              <p:spPr>
                <a:xfrm>
                  <a:off x="1865155" y="2975534"/>
                  <a:ext cx="2360071" cy="44290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1116E06-208D-4C6D-A8DF-CCC0F8DD60C6}"/>
                    </a:ext>
                  </a:extLst>
                </p:cNvPr>
                <p:cNvSpPr/>
                <p:nvPr/>
              </p:nvSpPr>
              <p:spPr>
                <a:xfrm>
                  <a:off x="1865155" y="3418441"/>
                  <a:ext cx="1983952" cy="3308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Pod</a:t>
                  </a:r>
                </a:p>
              </p:txBody>
            </p:sp>
            <p:sp>
              <p:nvSpPr>
                <p:cNvPr id="64" name="Parallelogram 63">
                  <a:extLst>
                    <a:ext uri="{FF2B5EF4-FFF2-40B4-BE49-F238E27FC236}">
                      <a16:creationId xmlns:a16="http://schemas.microsoft.com/office/drawing/2014/main" id="{E272EEE9-7C14-4AEA-A53C-A37F6671EB72}"/>
                    </a:ext>
                  </a:extLst>
                </p:cNvPr>
                <p:cNvSpPr/>
                <p:nvPr/>
              </p:nvSpPr>
              <p:spPr>
                <a:xfrm rot="16200000" flipV="1">
                  <a:off x="3645529" y="3170825"/>
                  <a:ext cx="773790" cy="385188"/>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0227AFD2-6692-4C7C-B9AA-C1B92B4970B7}"/>
                  </a:ext>
                </a:extLst>
              </p:cNvPr>
              <p:cNvGrpSpPr/>
              <p:nvPr/>
            </p:nvGrpSpPr>
            <p:grpSpPr>
              <a:xfrm>
                <a:off x="5969621" y="5266629"/>
                <a:ext cx="552311" cy="490019"/>
                <a:chOff x="7768274" y="3962399"/>
                <a:chExt cx="552311" cy="490019"/>
              </a:xfrm>
            </p:grpSpPr>
            <p:sp>
              <p:nvSpPr>
                <p:cNvPr id="59" name="Parallelogram 58">
                  <a:extLst>
                    <a:ext uri="{FF2B5EF4-FFF2-40B4-BE49-F238E27FC236}">
                      <a16:creationId xmlns:a16="http://schemas.microsoft.com/office/drawing/2014/main" id="{7A0741EC-464C-4602-8FBD-E12FBBD1E530}"/>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6AA0339-6BAE-4F36-90DB-BF9142A6AF69}"/>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61" name="Parallelogram 60">
                  <a:extLst>
                    <a:ext uri="{FF2B5EF4-FFF2-40B4-BE49-F238E27FC236}">
                      <a16:creationId xmlns:a16="http://schemas.microsoft.com/office/drawing/2014/main" id="{00711D2A-8B3C-475A-966F-4FD1AC417A6C}"/>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8F9743EF-53E8-40E2-9083-443CC94D107A}"/>
                  </a:ext>
                </a:extLst>
              </p:cNvPr>
              <p:cNvGrpSpPr/>
              <p:nvPr/>
            </p:nvGrpSpPr>
            <p:grpSpPr>
              <a:xfrm>
                <a:off x="6417787" y="5265638"/>
                <a:ext cx="552311" cy="490019"/>
                <a:chOff x="7768274" y="3962399"/>
                <a:chExt cx="552311" cy="490019"/>
              </a:xfrm>
            </p:grpSpPr>
            <p:sp>
              <p:nvSpPr>
                <p:cNvPr id="56" name="Parallelogram 55">
                  <a:extLst>
                    <a:ext uri="{FF2B5EF4-FFF2-40B4-BE49-F238E27FC236}">
                      <a16:creationId xmlns:a16="http://schemas.microsoft.com/office/drawing/2014/main" id="{2BE90D66-6D33-4A24-83DD-8E4491059444}"/>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1A1618-3FCB-4FD5-AD1A-0C496913E34D}"/>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58" name="Parallelogram 57">
                  <a:extLst>
                    <a:ext uri="{FF2B5EF4-FFF2-40B4-BE49-F238E27FC236}">
                      <a16:creationId xmlns:a16="http://schemas.microsoft.com/office/drawing/2014/main" id="{50B75496-C587-460C-AA0E-08278A9F4FE3}"/>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94D09A19-B22A-4EC8-98CA-8F795B3ED91E}"/>
                  </a:ext>
                </a:extLst>
              </p:cNvPr>
              <p:cNvGrpSpPr/>
              <p:nvPr/>
            </p:nvGrpSpPr>
            <p:grpSpPr>
              <a:xfrm>
                <a:off x="6865953" y="5265637"/>
                <a:ext cx="552311" cy="490019"/>
                <a:chOff x="7768274" y="3962399"/>
                <a:chExt cx="552311" cy="490019"/>
              </a:xfrm>
            </p:grpSpPr>
            <p:sp>
              <p:nvSpPr>
                <p:cNvPr id="53" name="Parallelogram 52">
                  <a:extLst>
                    <a:ext uri="{FF2B5EF4-FFF2-40B4-BE49-F238E27FC236}">
                      <a16:creationId xmlns:a16="http://schemas.microsoft.com/office/drawing/2014/main" id="{C543E85D-F425-4B5A-910E-92491634395B}"/>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954F99C-5356-4813-8FDA-5E7F955EC510}"/>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55" name="Parallelogram 54">
                  <a:extLst>
                    <a:ext uri="{FF2B5EF4-FFF2-40B4-BE49-F238E27FC236}">
                      <a16:creationId xmlns:a16="http://schemas.microsoft.com/office/drawing/2014/main" id="{54288D10-9442-494B-94BD-6E0B57925D7B}"/>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14063535-2537-4B99-8040-20105131EDB9}"/>
                  </a:ext>
                </a:extLst>
              </p:cNvPr>
              <p:cNvGrpSpPr/>
              <p:nvPr/>
            </p:nvGrpSpPr>
            <p:grpSpPr>
              <a:xfrm>
                <a:off x="7324118" y="5264646"/>
                <a:ext cx="552311" cy="490019"/>
                <a:chOff x="7768274" y="3962399"/>
                <a:chExt cx="552311" cy="490019"/>
              </a:xfrm>
            </p:grpSpPr>
            <p:sp>
              <p:nvSpPr>
                <p:cNvPr id="50" name="Parallelogram 49">
                  <a:extLst>
                    <a:ext uri="{FF2B5EF4-FFF2-40B4-BE49-F238E27FC236}">
                      <a16:creationId xmlns:a16="http://schemas.microsoft.com/office/drawing/2014/main" id="{6D02CCCC-A24B-43BA-B763-996B5A72D6B2}"/>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C7FC148-2BC2-460F-8F9D-8D9BBE626A01}"/>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52" name="Parallelogram 51">
                  <a:extLst>
                    <a:ext uri="{FF2B5EF4-FFF2-40B4-BE49-F238E27FC236}">
                      <a16:creationId xmlns:a16="http://schemas.microsoft.com/office/drawing/2014/main" id="{0846FCD3-6EFC-41BC-9EAB-3AEDD51F48A0}"/>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a:extLst>
                <a:ext uri="{FF2B5EF4-FFF2-40B4-BE49-F238E27FC236}">
                  <a16:creationId xmlns:a16="http://schemas.microsoft.com/office/drawing/2014/main" id="{A4E9511F-5961-43F2-B0BF-9F2AEAA95C7A}"/>
                </a:ext>
              </a:extLst>
            </p:cNvPr>
            <p:cNvGrpSpPr/>
            <p:nvPr/>
          </p:nvGrpSpPr>
          <p:grpSpPr>
            <a:xfrm>
              <a:off x="3317111" y="3656487"/>
              <a:ext cx="2360071" cy="902948"/>
              <a:chOff x="5797610" y="5264646"/>
              <a:chExt cx="2360071" cy="902948"/>
            </a:xfrm>
          </p:grpSpPr>
          <p:grpSp>
            <p:nvGrpSpPr>
              <p:cNvPr id="25" name="Group 24">
                <a:extLst>
                  <a:ext uri="{FF2B5EF4-FFF2-40B4-BE49-F238E27FC236}">
                    <a16:creationId xmlns:a16="http://schemas.microsoft.com/office/drawing/2014/main" id="{B429DF3F-0E5A-41D8-A7D1-734F73C1B243}"/>
                  </a:ext>
                </a:extLst>
              </p:cNvPr>
              <p:cNvGrpSpPr/>
              <p:nvPr/>
            </p:nvGrpSpPr>
            <p:grpSpPr>
              <a:xfrm>
                <a:off x="5797610" y="5392814"/>
                <a:ext cx="2360071" cy="774780"/>
                <a:chOff x="1865155" y="2975534"/>
                <a:chExt cx="2360071" cy="774780"/>
              </a:xfrm>
            </p:grpSpPr>
            <p:sp>
              <p:nvSpPr>
                <p:cNvPr id="42" name="Parallelogram 41">
                  <a:extLst>
                    <a:ext uri="{FF2B5EF4-FFF2-40B4-BE49-F238E27FC236}">
                      <a16:creationId xmlns:a16="http://schemas.microsoft.com/office/drawing/2014/main" id="{F32D405B-CF58-47C6-9FBF-2075F44DED29}"/>
                    </a:ext>
                  </a:extLst>
                </p:cNvPr>
                <p:cNvSpPr/>
                <p:nvPr/>
              </p:nvSpPr>
              <p:spPr>
                <a:xfrm>
                  <a:off x="1865155" y="2975534"/>
                  <a:ext cx="2360071" cy="44290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76F0AFB-8850-432A-93CD-B5F5ABC96A89}"/>
                    </a:ext>
                  </a:extLst>
                </p:cNvPr>
                <p:cNvSpPr/>
                <p:nvPr/>
              </p:nvSpPr>
              <p:spPr>
                <a:xfrm>
                  <a:off x="1865155" y="3418441"/>
                  <a:ext cx="1983952" cy="3308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Pod</a:t>
                  </a:r>
                </a:p>
              </p:txBody>
            </p:sp>
            <p:sp>
              <p:nvSpPr>
                <p:cNvPr id="44" name="Parallelogram 43">
                  <a:extLst>
                    <a:ext uri="{FF2B5EF4-FFF2-40B4-BE49-F238E27FC236}">
                      <a16:creationId xmlns:a16="http://schemas.microsoft.com/office/drawing/2014/main" id="{3C69B390-ACCB-44F9-B23A-DB39BE49DEE6}"/>
                    </a:ext>
                  </a:extLst>
                </p:cNvPr>
                <p:cNvSpPr/>
                <p:nvPr/>
              </p:nvSpPr>
              <p:spPr>
                <a:xfrm rot="16200000" flipV="1">
                  <a:off x="3645529" y="3170825"/>
                  <a:ext cx="773790" cy="385188"/>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4B263258-CBFC-4DFB-841C-D28D2A4D9769}"/>
                  </a:ext>
                </a:extLst>
              </p:cNvPr>
              <p:cNvGrpSpPr/>
              <p:nvPr/>
            </p:nvGrpSpPr>
            <p:grpSpPr>
              <a:xfrm>
                <a:off x="5969621" y="5266629"/>
                <a:ext cx="552311" cy="490019"/>
                <a:chOff x="7768274" y="3962399"/>
                <a:chExt cx="552311" cy="490019"/>
              </a:xfrm>
            </p:grpSpPr>
            <p:sp>
              <p:nvSpPr>
                <p:cNvPr id="39" name="Parallelogram 38">
                  <a:extLst>
                    <a:ext uri="{FF2B5EF4-FFF2-40B4-BE49-F238E27FC236}">
                      <a16:creationId xmlns:a16="http://schemas.microsoft.com/office/drawing/2014/main" id="{54F50098-99D9-4925-8C7A-DAD1FB9511C0}"/>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1F8F1E-D360-4AA2-8E6D-8DB6401F5452}"/>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41" name="Parallelogram 40">
                  <a:extLst>
                    <a:ext uri="{FF2B5EF4-FFF2-40B4-BE49-F238E27FC236}">
                      <a16:creationId xmlns:a16="http://schemas.microsoft.com/office/drawing/2014/main" id="{A44DF603-9658-4D7F-A886-011A79B80BB3}"/>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CBE8BDEB-8CAC-45A5-8901-BFFE0B401384}"/>
                  </a:ext>
                </a:extLst>
              </p:cNvPr>
              <p:cNvGrpSpPr/>
              <p:nvPr/>
            </p:nvGrpSpPr>
            <p:grpSpPr>
              <a:xfrm>
                <a:off x="6417787" y="5265638"/>
                <a:ext cx="552311" cy="490019"/>
                <a:chOff x="7768274" y="3962399"/>
                <a:chExt cx="552311" cy="490019"/>
              </a:xfrm>
            </p:grpSpPr>
            <p:sp>
              <p:nvSpPr>
                <p:cNvPr id="36" name="Parallelogram 35">
                  <a:extLst>
                    <a:ext uri="{FF2B5EF4-FFF2-40B4-BE49-F238E27FC236}">
                      <a16:creationId xmlns:a16="http://schemas.microsoft.com/office/drawing/2014/main" id="{6B523429-F5FF-45F0-BF8E-EED1819D4986}"/>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5E96CF-0348-448F-A2A2-1DEC725209F6}"/>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38" name="Parallelogram 37">
                  <a:extLst>
                    <a:ext uri="{FF2B5EF4-FFF2-40B4-BE49-F238E27FC236}">
                      <a16:creationId xmlns:a16="http://schemas.microsoft.com/office/drawing/2014/main" id="{36E09ABF-A216-4F7F-819B-0AC9E1E15B96}"/>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1C96893-C621-4540-B4C7-89D39B39BFFC}"/>
                  </a:ext>
                </a:extLst>
              </p:cNvPr>
              <p:cNvGrpSpPr/>
              <p:nvPr/>
            </p:nvGrpSpPr>
            <p:grpSpPr>
              <a:xfrm>
                <a:off x="6865953" y="5265637"/>
                <a:ext cx="552311" cy="490019"/>
                <a:chOff x="7768274" y="3962399"/>
                <a:chExt cx="552311" cy="490019"/>
              </a:xfrm>
            </p:grpSpPr>
            <p:sp>
              <p:nvSpPr>
                <p:cNvPr id="33" name="Parallelogram 32">
                  <a:extLst>
                    <a:ext uri="{FF2B5EF4-FFF2-40B4-BE49-F238E27FC236}">
                      <a16:creationId xmlns:a16="http://schemas.microsoft.com/office/drawing/2014/main" id="{1BF94669-0C84-4DE1-B99D-C99E7007E369}"/>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5662C74-A5A9-4936-9054-BF68C1AF3627}"/>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35" name="Parallelogram 34">
                  <a:extLst>
                    <a:ext uri="{FF2B5EF4-FFF2-40B4-BE49-F238E27FC236}">
                      <a16:creationId xmlns:a16="http://schemas.microsoft.com/office/drawing/2014/main" id="{B97D0E1D-6E82-42DC-9744-BACCFF32EFF6}"/>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F00E3BB-6DDC-4D63-8B9F-C7A1BCC9EC95}"/>
                  </a:ext>
                </a:extLst>
              </p:cNvPr>
              <p:cNvGrpSpPr/>
              <p:nvPr/>
            </p:nvGrpSpPr>
            <p:grpSpPr>
              <a:xfrm>
                <a:off x="7324118" y="5264646"/>
                <a:ext cx="552311" cy="490019"/>
                <a:chOff x="7768274" y="3962399"/>
                <a:chExt cx="552311" cy="490019"/>
              </a:xfrm>
            </p:grpSpPr>
            <p:sp>
              <p:nvSpPr>
                <p:cNvPr id="30" name="Parallelogram 29">
                  <a:extLst>
                    <a:ext uri="{FF2B5EF4-FFF2-40B4-BE49-F238E27FC236}">
                      <a16:creationId xmlns:a16="http://schemas.microsoft.com/office/drawing/2014/main" id="{194639C8-4F82-4A8C-BE7C-81ED3F78AD5C}"/>
                    </a:ext>
                  </a:extLst>
                </p:cNvPr>
                <p:cNvSpPr/>
                <p:nvPr/>
              </p:nvSpPr>
              <p:spPr>
                <a:xfrm>
                  <a:off x="7768274" y="3962400"/>
                  <a:ext cx="552311" cy="177196"/>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73FB3E1-D24B-4075-927C-8CD6C248CF7E}"/>
                    </a:ext>
                  </a:extLst>
                </p:cNvPr>
                <p:cNvSpPr/>
                <p:nvPr/>
              </p:nvSpPr>
              <p:spPr>
                <a:xfrm>
                  <a:off x="7768274" y="4140090"/>
                  <a:ext cx="394307" cy="312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VM</a:t>
                  </a:r>
                </a:p>
              </p:txBody>
            </p:sp>
            <p:sp>
              <p:nvSpPr>
                <p:cNvPr id="32" name="Parallelogram 31">
                  <a:extLst>
                    <a:ext uri="{FF2B5EF4-FFF2-40B4-BE49-F238E27FC236}">
                      <a16:creationId xmlns:a16="http://schemas.microsoft.com/office/drawing/2014/main" id="{A350DBD7-1541-4669-872A-102DB6D5494E}"/>
                    </a:ext>
                  </a:extLst>
                </p:cNvPr>
                <p:cNvSpPr/>
                <p:nvPr/>
              </p:nvSpPr>
              <p:spPr>
                <a:xfrm rot="16200000" flipV="1">
                  <a:off x="7994021" y="4125852"/>
                  <a:ext cx="490018" cy="163111"/>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Parallelogram 11">
              <a:extLst>
                <a:ext uri="{FF2B5EF4-FFF2-40B4-BE49-F238E27FC236}">
                  <a16:creationId xmlns:a16="http://schemas.microsoft.com/office/drawing/2014/main" id="{535A1FB0-46E2-4CDA-A26C-8619FC18784B}"/>
                </a:ext>
              </a:extLst>
            </p:cNvPr>
            <p:cNvSpPr/>
            <p:nvPr/>
          </p:nvSpPr>
          <p:spPr>
            <a:xfrm>
              <a:off x="99653" y="2967613"/>
              <a:ext cx="5820611" cy="473572"/>
            </a:xfrm>
            <a:prstGeom prst="parallelogram">
              <a:avLst>
                <a:gd name="adj" fmla="val 89046"/>
              </a:avLst>
            </a:prstGeom>
            <a:solidFill>
              <a:srgbClr val="00B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8B1FD7-B61E-421D-9842-B06E4EBF1BD6}"/>
                </a:ext>
              </a:extLst>
            </p:cNvPr>
            <p:cNvSpPr/>
            <p:nvPr/>
          </p:nvSpPr>
          <p:spPr>
            <a:xfrm>
              <a:off x="106478" y="3427656"/>
              <a:ext cx="5410516" cy="442906"/>
            </a:xfrm>
            <a:prstGeom prst="rect">
              <a:avLst/>
            </a:prstGeom>
            <a:solidFill>
              <a:srgbClr val="00E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DaoCloud Digital X platform</a:t>
              </a:r>
            </a:p>
          </p:txBody>
        </p:sp>
        <p:sp>
          <p:nvSpPr>
            <p:cNvPr id="14" name="Parallelogram 13">
              <a:extLst>
                <a:ext uri="{FF2B5EF4-FFF2-40B4-BE49-F238E27FC236}">
                  <a16:creationId xmlns:a16="http://schemas.microsoft.com/office/drawing/2014/main" id="{BEC3A7C6-6D89-497B-9211-9E04C77F32CA}"/>
                </a:ext>
              </a:extLst>
            </p:cNvPr>
            <p:cNvSpPr/>
            <p:nvPr/>
          </p:nvSpPr>
          <p:spPr>
            <a:xfrm rot="16200000" flipV="1">
              <a:off x="5259157" y="3209455"/>
              <a:ext cx="902949" cy="419264"/>
            </a:xfrm>
            <a:prstGeom prst="parallelogram">
              <a:avLst>
                <a:gd name="adj" fmla="val 11171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BE83240-7F3C-4CC9-9011-8097006FDF98}"/>
                </a:ext>
              </a:extLst>
            </p:cNvPr>
            <p:cNvGrpSpPr/>
            <p:nvPr/>
          </p:nvGrpSpPr>
          <p:grpSpPr>
            <a:xfrm>
              <a:off x="534859" y="2685264"/>
              <a:ext cx="4897457" cy="702630"/>
              <a:chOff x="1858329" y="3070958"/>
              <a:chExt cx="5096179" cy="702630"/>
            </a:xfrm>
          </p:grpSpPr>
          <p:sp>
            <p:nvSpPr>
              <p:cNvPr id="22" name="Parallelogram 21">
                <a:extLst>
                  <a:ext uri="{FF2B5EF4-FFF2-40B4-BE49-F238E27FC236}">
                    <a16:creationId xmlns:a16="http://schemas.microsoft.com/office/drawing/2014/main" id="{86AED647-298A-4B17-B674-94249DE19FDE}"/>
                  </a:ext>
                </a:extLst>
              </p:cNvPr>
              <p:cNvSpPr/>
              <p:nvPr/>
            </p:nvSpPr>
            <p:spPr>
              <a:xfrm>
                <a:off x="1858329" y="3070959"/>
                <a:ext cx="5096179" cy="262149"/>
              </a:xfrm>
              <a:prstGeom prst="parallelogram">
                <a:avLst>
                  <a:gd name="adj" fmla="val 89046"/>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FA4514-B08E-4D89-ABA6-778AFA2C47AC}"/>
                  </a:ext>
                </a:extLst>
              </p:cNvPr>
              <p:cNvSpPr/>
              <p:nvPr/>
            </p:nvSpPr>
            <p:spPr>
              <a:xfrm>
                <a:off x="1865154" y="3319580"/>
                <a:ext cx="4858637" cy="4429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Cloud-native mission-critical applications</a:t>
                </a:r>
              </a:p>
            </p:txBody>
          </p:sp>
          <p:sp>
            <p:nvSpPr>
              <p:cNvPr id="24" name="Parallelogram 23">
                <a:extLst>
                  <a:ext uri="{FF2B5EF4-FFF2-40B4-BE49-F238E27FC236}">
                    <a16:creationId xmlns:a16="http://schemas.microsoft.com/office/drawing/2014/main" id="{517E9A1E-AAD5-4537-A04D-040DDE206020}"/>
                  </a:ext>
                </a:extLst>
              </p:cNvPr>
              <p:cNvSpPr/>
              <p:nvPr/>
            </p:nvSpPr>
            <p:spPr>
              <a:xfrm rot="16200000" flipV="1">
                <a:off x="6481829" y="3300910"/>
                <a:ext cx="702630" cy="242726"/>
              </a:xfrm>
              <a:prstGeom prst="parallelogram">
                <a:avLst>
                  <a:gd name="adj" fmla="val 1117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Text, logo&#10;&#10;Description automatically generated with medium confidence">
              <a:extLst>
                <a:ext uri="{FF2B5EF4-FFF2-40B4-BE49-F238E27FC236}">
                  <a16:creationId xmlns:a16="http://schemas.microsoft.com/office/drawing/2014/main" id="{3D4CD93F-C6E5-4110-9D03-238E230A528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0927" y="2165932"/>
              <a:ext cx="963737" cy="481869"/>
            </a:xfrm>
            <a:prstGeom prst="rect">
              <a:avLst/>
            </a:prstGeom>
          </p:spPr>
        </p:pic>
        <p:pic>
          <p:nvPicPr>
            <p:cNvPr id="17" name="Picture 16" descr="Logo, icon&#10;&#10;Description automatically generated">
              <a:extLst>
                <a:ext uri="{FF2B5EF4-FFF2-40B4-BE49-F238E27FC236}">
                  <a16:creationId xmlns:a16="http://schemas.microsoft.com/office/drawing/2014/main" id="{E0BA471A-9377-4357-BC1E-67CB6C1A3DB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90571" y="2056488"/>
              <a:ext cx="643900" cy="543552"/>
            </a:xfrm>
            <a:prstGeom prst="rect">
              <a:avLst/>
            </a:prstGeom>
          </p:spPr>
        </p:pic>
        <p:pic>
          <p:nvPicPr>
            <p:cNvPr id="18" name="Picture 4">
              <a:extLst>
                <a:ext uri="{FF2B5EF4-FFF2-40B4-BE49-F238E27FC236}">
                  <a16:creationId xmlns:a16="http://schemas.microsoft.com/office/drawing/2014/main" id="{2AA26268-675C-426E-AD7F-1D90B0D9ED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1606" y="2189156"/>
              <a:ext cx="589281" cy="3949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ownload MySQL Logo in SVG Vector or PNG File Format - Logo.wine">
              <a:extLst>
                <a:ext uri="{FF2B5EF4-FFF2-40B4-BE49-F238E27FC236}">
                  <a16:creationId xmlns:a16="http://schemas.microsoft.com/office/drawing/2014/main" id="{2943A1E3-4010-45EA-9F50-ED0BEE3033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8949" y="2119668"/>
              <a:ext cx="761898" cy="50793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698C2E8-80BA-41E3-A89A-149790B7AE6B}"/>
                </a:ext>
              </a:extLst>
            </p:cNvPr>
            <p:cNvSpPr txBox="1"/>
            <p:nvPr/>
          </p:nvSpPr>
          <p:spPr>
            <a:xfrm>
              <a:off x="5119774" y="2143596"/>
              <a:ext cx="761898" cy="369332"/>
            </a:xfrm>
            <a:prstGeom prst="rect">
              <a:avLst/>
            </a:prstGeom>
            <a:noFill/>
          </p:spPr>
          <p:txBody>
            <a:bodyPr wrap="square" rtlCol="0">
              <a:spAutoFit/>
            </a:bodyPr>
            <a:lstStyle/>
            <a:p>
              <a:r>
                <a:rPr lang="en-US" dirty="0"/>
                <a:t>…</a:t>
              </a:r>
            </a:p>
          </p:txBody>
        </p:sp>
        <p:sp>
          <p:nvSpPr>
            <p:cNvPr id="21" name="TextBox 20">
              <a:extLst>
                <a:ext uri="{FF2B5EF4-FFF2-40B4-BE49-F238E27FC236}">
                  <a16:creationId xmlns:a16="http://schemas.microsoft.com/office/drawing/2014/main" id="{4A6FD52A-AC6F-4657-AA6B-FEB7ADC32E11}"/>
                </a:ext>
              </a:extLst>
            </p:cNvPr>
            <p:cNvSpPr txBox="1"/>
            <p:nvPr/>
          </p:nvSpPr>
          <p:spPr>
            <a:xfrm>
              <a:off x="1190851" y="4580103"/>
              <a:ext cx="3339257" cy="261610"/>
            </a:xfrm>
            <a:prstGeom prst="rect">
              <a:avLst/>
            </a:prstGeom>
            <a:noFill/>
          </p:spPr>
          <p:txBody>
            <a:bodyPr wrap="square" rtlCol="0">
              <a:spAutoFit/>
            </a:bodyPr>
            <a:lstStyle/>
            <a:p>
              <a:r>
                <a:rPr lang="en-US" sz="1100" dirty="0"/>
                <a:t>Powered by OceanStor enterprise storage</a:t>
              </a:r>
            </a:p>
          </p:txBody>
        </p:sp>
      </p:grpSp>
      <p:pic>
        <p:nvPicPr>
          <p:cNvPr id="66" name="Picture 65" descr="Shape, icon, rectangle&#10;&#10;Description automatically generated">
            <a:extLst>
              <a:ext uri="{FF2B5EF4-FFF2-40B4-BE49-F238E27FC236}">
                <a16:creationId xmlns:a16="http://schemas.microsoft.com/office/drawing/2014/main" id="{CC13452F-F22F-4DEA-8F92-9B0FA23C247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505426" y="4261118"/>
            <a:ext cx="2518653" cy="2518653"/>
          </a:xfrm>
          <a:prstGeom prst="rect">
            <a:avLst/>
          </a:prstGeom>
        </p:spPr>
      </p:pic>
      <p:sp>
        <p:nvSpPr>
          <p:cNvPr id="67" name="TextBox 66">
            <a:extLst>
              <a:ext uri="{FF2B5EF4-FFF2-40B4-BE49-F238E27FC236}">
                <a16:creationId xmlns:a16="http://schemas.microsoft.com/office/drawing/2014/main" id="{62ADF702-C400-4051-87ED-DF0CCBCB7CBA}"/>
              </a:ext>
            </a:extLst>
          </p:cNvPr>
          <p:cNvSpPr txBox="1"/>
          <p:nvPr/>
        </p:nvSpPr>
        <p:spPr>
          <a:xfrm>
            <a:off x="3786572" y="6189005"/>
            <a:ext cx="2237507" cy="369332"/>
          </a:xfrm>
          <a:prstGeom prst="rect">
            <a:avLst/>
          </a:prstGeom>
          <a:noFill/>
        </p:spPr>
        <p:txBody>
          <a:bodyPr wrap="square" rtlCol="0">
            <a:spAutoFit/>
          </a:bodyPr>
          <a:lstStyle/>
          <a:p>
            <a:r>
              <a:rPr lang="en-US" dirty="0"/>
              <a:t>Public clouds</a:t>
            </a:r>
          </a:p>
        </p:txBody>
      </p:sp>
      <p:pic>
        <p:nvPicPr>
          <p:cNvPr id="69" name="Picture 68" descr="Icon&#10;&#10;Description automatically generated">
            <a:extLst>
              <a:ext uri="{FF2B5EF4-FFF2-40B4-BE49-F238E27FC236}">
                <a16:creationId xmlns:a16="http://schemas.microsoft.com/office/drawing/2014/main" id="{3C3F6091-2BD3-4D17-BE5B-1470DF7098C5}"/>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01461" y="1975048"/>
            <a:ext cx="704354" cy="704354"/>
          </a:xfrm>
          <a:prstGeom prst="rect">
            <a:avLst/>
          </a:prstGeom>
        </p:spPr>
      </p:pic>
      <p:pic>
        <p:nvPicPr>
          <p:cNvPr id="128" name="Picture 127" descr="Icon&#10;&#10;Description automatically generated">
            <a:extLst>
              <a:ext uri="{FF2B5EF4-FFF2-40B4-BE49-F238E27FC236}">
                <a16:creationId xmlns:a16="http://schemas.microsoft.com/office/drawing/2014/main" id="{BB31EBF1-2B1A-48FD-92BF-B4F594D6BE6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979945" y="5263217"/>
            <a:ext cx="704354" cy="704354"/>
          </a:xfrm>
          <a:prstGeom prst="rect">
            <a:avLst/>
          </a:prstGeom>
        </p:spPr>
      </p:pic>
      <p:pic>
        <p:nvPicPr>
          <p:cNvPr id="129" name="Picture 128" descr="Icon&#10;&#10;Description automatically generated">
            <a:extLst>
              <a:ext uri="{FF2B5EF4-FFF2-40B4-BE49-F238E27FC236}">
                <a16:creationId xmlns:a16="http://schemas.microsoft.com/office/drawing/2014/main" id="{FB3036CE-26C0-4696-B113-3E820D970C2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407356" y="2203015"/>
            <a:ext cx="704354" cy="704354"/>
          </a:xfrm>
          <a:prstGeom prst="rect">
            <a:avLst/>
          </a:prstGeom>
        </p:spPr>
      </p:pic>
      <p:sp>
        <p:nvSpPr>
          <p:cNvPr id="130" name="Rectangle 129">
            <a:extLst>
              <a:ext uri="{FF2B5EF4-FFF2-40B4-BE49-F238E27FC236}">
                <a16:creationId xmlns:a16="http://schemas.microsoft.com/office/drawing/2014/main" id="{B4154BB2-521B-4E2A-98E7-28A2188CD5E0}"/>
              </a:ext>
            </a:extLst>
          </p:cNvPr>
          <p:cNvSpPr/>
          <p:nvPr/>
        </p:nvSpPr>
        <p:spPr>
          <a:xfrm>
            <a:off x="858302" y="2899976"/>
            <a:ext cx="2624394" cy="417823"/>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 platforms</a:t>
            </a:r>
          </a:p>
        </p:txBody>
      </p:sp>
      <p:sp>
        <p:nvSpPr>
          <p:cNvPr id="135" name="Arrow: Left-Right 134">
            <a:extLst>
              <a:ext uri="{FF2B5EF4-FFF2-40B4-BE49-F238E27FC236}">
                <a16:creationId xmlns:a16="http://schemas.microsoft.com/office/drawing/2014/main" id="{08FFC2FD-60AD-4862-B8B4-69104BD07952}"/>
              </a:ext>
            </a:extLst>
          </p:cNvPr>
          <p:cNvSpPr/>
          <p:nvPr/>
        </p:nvSpPr>
        <p:spPr>
          <a:xfrm>
            <a:off x="3979945" y="2596883"/>
            <a:ext cx="1155320" cy="303093"/>
          </a:xfrm>
          <a:prstGeom prst="leftRightArrow">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Left-Right 135">
            <a:extLst>
              <a:ext uri="{FF2B5EF4-FFF2-40B4-BE49-F238E27FC236}">
                <a16:creationId xmlns:a16="http://schemas.microsoft.com/office/drawing/2014/main" id="{A457D309-8768-4FD1-98D2-F1EDBE982A62}"/>
              </a:ext>
            </a:extLst>
          </p:cNvPr>
          <p:cNvSpPr/>
          <p:nvPr/>
        </p:nvSpPr>
        <p:spPr>
          <a:xfrm rot="19088095">
            <a:off x="5747951" y="4465397"/>
            <a:ext cx="1155320" cy="303093"/>
          </a:xfrm>
          <a:prstGeom prst="leftRightArrow">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712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29462" y="3428999"/>
            <a:ext cx="8662539"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8" name="Oval 4"/>
          <p:cNvSpPr>
            <a:spLocks noChangeArrowheads="1"/>
          </p:cNvSpPr>
          <p:nvPr/>
        </p:nvSpPr>
        <p:spPr bwMode="gray">
          <a:xfrm>
            <a:off x="-1362179" y="-70824"/>
            <a:ext cx="6999645" cy="6999645"/>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19" name="Oval 4"/>
          <p:cNvSpPr>
            <a:spLocks noChangeArrowheads="1"/>
          </p:cNvSpPr>
          <p:nvPr/>
        </p:nvSpPr>
        <p:spPr bwMode="gray">
          <a:xfrm>
            <a:off x="-112048" y="1224516"/>
            <a:ext cx="4408969" cy="4408969"/>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0" name="Oval 4"/>
          <p:cNvSpPr>
            <a:spLocks noChangeArrowheads="1"/>
          </p:cNvSpPr>
          <p:nvPr/>
        </p:nvSpPr>
        <p:spPr bwMode="gray">
          <a:xfrm>
            <a:off x="647867" y="2093188"/>
            <a:ext cx="2878529" cy="2878529"/>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latin typeface="Arial" panose="020B0604020202020204" pitchFamily="34" charset="0"/>
            </a:endParaRPr>
          </a:p>
        </p:txBody>
      </p:sp>
      <p:sp>
        <p:nvSpPr>
          <p:cNvPr id="26" name="Oval 14"/>
          <p:cNvSpPr>
            <a:spLocks noChangeArrowheads="1"/>
          </p:cNvSpPr>
          <p:nvPr/>
        </p:nvSpPr>
        <p:spPr bwMode="auto">
          <a:xfrm>
            <a:off x="4376761" y="3366037"/>
            <a:ext cx="125922" cy="138514"/>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0" name="Oval 15"/>
          <p:cNvSpPr>
            <a:spLocks noChangeArrowheads="1"/>
          </p:cNvSpPr>
          <p:nvPr/>
        </p:nvSpPr>
        <p:spPr bwMode="auto">
          <a:xfrm>
            <a:off x="9765575" y="3328805"/>
            <a:ext cx="179888" cy="179888"/>
          </a:xfrm>
          <a:prstGeom prst="ellipse">
            <a:avLst/>
          </a:prstGeom>
          <a:solidFill>
            <a:srgbClr val="0070C0"/>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31" name="矩形 30"/>
          <p:cNvSpPr/>
          <p:nvPr/>
        </p:nvSpPr>
        <p:spPr>
          <a:xfrm>
            <a:off x="3890080" y="2461988"/>
            <a:ext cx="1967343" cy="561041"/>
          </a:xfrm>
          <a:prstGeom prst="rect">
            <a:avLst/>
          </a:prstGeom>
        </p:spPr>
        <p:txBody>
          <a:bodyPr wrap="square">
            <a:noAutofit/>
          </a:bodyPr>
          <a:lstStyle/>
          <a:p>
            <a:pPr fontAlgn="ctr">
              <a:spcBef>
                <a:spcPct val="0"/>
              </a:spcBef>
            </a:pPr>
            <a:r>
              <a:rPr lang="en-US" sz="2000" dirty="0">
                <a:solidFill>
                  <a:schemeClr val="accent2"/>
                </a:solidFill>
                <a:latin typeface="Arial" panose="020B0604020202020204" pitchFamily="34" charset="0"/>
              </a:rPr>
              <a:t>Opportunities and Challenges</a:t>
            </a:r>
          </a:p>
        </p:txBody>
      </p:sp>
      <p:sp>
        <p:nvSpPr>
          <p:cNvPr id="21" name="Oval 14"/>
          <p:cNvSpPr>
            <a:spLocks noChangeArrowheads="1"/>
          </p:cNvSpPr>
          <p:nvPr/>
        </p:nvSpPr>
        <p:spPr bwMode="auto">
          <a:xfrm>
            <a:off x="6965033" y="3366036"/>
            <a:ext cx="125922" cy="125922"/>
          </a:xfrm>
          <a:prstGeom prst="ellipse">
            <a:avLst/>
          </a:prstGeom>
          <a:solidFill>
            <a:schemeClr val="tx1">
              <a:lumMod val="50000"/>
              <a:lumOff val="50000"/>
            </a:schemeClr>
          </a:solidFill>
          <a:ln w="12700" cap="flat">
            <a:noFill/>
            <a:prstDash val="solid"/>
            <a:round/>
            <a:headEnd/>
            <a:tailEnd/>
          </a:ln>
        </p:spPr>
        <p:txBody>
          <a:bodyPr vert="horz" wrap="square" lIns="91383" tIns="45691" rIns="91383" bIns="45691" numCol="1" anchor="t" anchorCtr="0" compatLnSpc="1">
            <a:prstTxWarp prst="textNoShape">
              <a:avLst/>
            </a:prstTxWarp>
            <a:noAutofit/>
          </a:bodyPr>
          <a:lstStyle/>
          <a:p>
            <a:pPr fontAlgn="ctr"/>
            <a:endParaRPr lang="en-US" altLang="zh-CN" sz="1799">
              <a:latin typeface="Arial" panose="020B0604020202020204" pitchFamily="34" charset="0"/>
              <a:ea typeface="微软雅黑" pitchFamily="34" charset="-122"/>
            </a:endParaRPr>
          </a:p>
        </p:txBody>
      </p:sp>
      <p:sp>
        <p:nvSpPr>
          <p:cNvPr id="27" name="矩形 26"/>
          <p:cNvSpPr/>
          <p:nvPr/>
        </p:nvSpPr>
        <p:spPr>
          <a:xfrm>
            <a:off x="944169" y="3070904"/>
            <a:ext cx="2420557" cy="981492"/>
          </a:xfrm>
          <a:prstGeom prst="rect">
            <a:avLst/>
          </a:prstGeom>
        </p:spPr>
        <p:txBody>
          <a:bodyPr wrap="square">
            <a:noAutofit/>
          </a:bodyPr>
          <a:lstStyle/>
          <a:p>
            <a:pPr algn="ctr" fontAlgn="ctr">
              <a:spcBef>
                <a:spcPct val="0"/>
              </a:spcBef>
            </a:pPr>
            <a:r>
              <a:rPr lang="en-US" altLang="zh-CN" sz="2000" b="1" dirty="0">
                <a:solidFill>
                  <a:schemeClr val="bg2"/>
                </a:solidFill>
                <a:latin typeface="Arial" panose="020B0604020202020204" pitchFamily="34" charset="0"/>
                <a:ea typeface="微软雅黑" pitchFamily="34" charset="-122"/>
                <a:cs typeface="Arial" pitchFamily="34" charset="0"/>
              </a:rPr>
              <a:t>DaoCloud Rack solutions</a:t>
            </a:r>
          </a:p>
        </p:txBody>
      </p:sp>
      <p:sp>
        <p:nvSpPr>
          <p:cNvPr id="35" name="矩形 34"/>
          <p:cNvSpPr/>
          <p:nvPr/>
        </p:nvSpPr>
        <p:spPr>
          <a:xfrm>
            <a:off x="847850" y="3787096"/>
            <a:ext cx="2420557" cy="399954"/>
          </a:xfrm>
          <a:prstGeom prst="rect">
            <a:avLst/>
          </a:prstGeom>
        </p:spPr>
        <p:txBody>
          <a:bodyPr wrap="square">
            <a:noAutofit/>
          </a:bodyPr>
          <a:lstStyle/>
          <a:p>
            <a:pPr algn="ctr" fontAlgn="ctr">
              <a:spcBef>
                <a:spcPct val="0"/>
              </a:spcBef>
            </a:pPr>
            <a:endParaRPr lang="en-US" sz="1999">
              <a:solidFill>
                <a:schemeClr val="bg2"/>
              </a:solidFill>
              <a:latin typeface="Arial" panose="020B0604020202020204" pitchFamily="34" charset="0"/>
            </a:endParaRPr>
          </a:p>
        </p:txBody>
      </p:sp>
      <p:sp>
        <p:nvSpPr>
          <p:cNvPr id="25" name="矩形 23">
            <a:extLst>
              <a:ext uri="{FF2B5EF4-FFF2-40B4-BE49-F238E27FC236}">
                <a16:creationId xmlns:a16="http://schemas.microsoft.com/office/drawing/2014/main" id="{8D73797F-AE4F-4E62-8344-EC02F1A792A4}"/>
              </a:ext>
            </a:extLst>
          </p:cNvPr>
          <p:cNvSpPr/>
          <p:nvPr/>
        </p:nvSpPr>
        <p:spPr>
          <a:xfrm>
            <a:off x="6077380" y="3707320"/>
            <a:ext cx="4034360" cy="1167665"/>
          </a:xfrm>
          <a:prstGeom prst="rect">
            <a:avLst/>
          </a:prstGeom>
        </p:spPr>
        <p:txBody>
          <a:bodyPr wrap="square">
            <a:noAutofit/>
          </a:bodyPr>
          <a:lstStyle/>
          <a:p>
            <a:pPr fontAlgn="ctr">
              <a:spcBef>
                <a:spcPct val="0"/>
              </a:spcBef>
            </a:pPr>
            <a:r>
              <a:rPr lang="en-US" altLang="zh-CN" sz="2000" dirty="0">
                <a:solidFill>
                  <a:schemeClr val="accent2"/>
                </a:solidFill>
                <a:latin typeface="Arial" panose="020B0604020202020204" pitchFamily="34" charset="0"/>
              </a:rPr>
              <a:t>OceanStor-Digital X </a:t>
            </a:r>
          </a:p>
          <a:p>
            <a:pPr fontAlgn="ctr">
              <a:spcBef>
                <a:spcPct val="0"/>
              </a:spcBef>
            </a:pPr>
            <a:r>
              <a:rPr lang="en-US" altLang="zh-CN" sz="2000" dirty="0">
                <a:solidFill>
                  <a:schemeClr val="accent2"/>
                </a:solidFill>
                <a:latin typeface="Arial" panose="020B0604020202020204" pitchFamily="34" charset="0"/>
              </a:rPr>
              <a:t>Rack Solution</a:t>
            </a:r>
          </a:p>
        </p:txBody>
      </p:sp>
      <p:sp>
        <p:nvSpPr>
          <p:cNvPr id="28" name="矩形 32">
            <a:extLst>
              <a:ext uri="{FF2B5EF4-FFF2-40B4-BE49-F238E27FC236}">
                <a16:creationId xmlns:a16="http://schemas.microsoft.com/office/drawing/2014/main" id="{D32AA2D6-6C09-4E2D-B6F7-D6A7FE722956}"/>
              </a:ext>
            </a:extLst>
          </p:cNvPr>
          <p:cNvSpPr/>
          <p:nvPr/>
        </p:nvSpPr>
        <p:spPr>
          <a:xfrm>
            <a:off x="9121928" y="1823320"/>
            <a:ext cx="2490952" cy="399861"/>
          </a:xfrm>
          <a:prstGeom prst="rect">
            <a:avLst/>
          </a:prstGeom>
        </p:spPr>
        <p:txBody>
          <a:bodyPr wrap="square">
            <a:noAutofit/>
          </a:bodyPr>
          <a:lstStyle/>
          <a:p>
            <a:pPr fontAlgn="ctr">
              <a:spcBef>
                <a:spcPct val="0"/>
              </a:spcBef>
            </a:pPr>
            <a:r>
              <a:rPr lang="en-US" altLang="zh-CN" sz="2000" b="1" dirty="0">
                <a:solidFill>
                  <a:srgbClr val="0070C0"/>
                </a:solidFill>
                <a:latin typeface="Arial" panose="020B0604020202020204" pitchFamily="34" charset="0"/>
              </a:rPr>
              <a:t>OceanStor, DaoCloud Digital X, and the digital journey</a:t>
            </a:r>
          </a:p>
        </p:txBody>
      </p:sp>
      <p:sp>
        <p:nvSpPr>
          <p:cNvPr id="15" name="矩形 30">
            <a:extLst>
              <a:ext uri="{FF2B5EF4-FFF2-40B4-BE49-F238E27FC236}">
                <a16:creationId xmlns:a16="http://schemas.microsoft.com/office/drawing/2014/main" id="{6D398F3F-830F-4F8C-88DA-A07135DCD43E}"/>
              </a:ext>
            </a:extLst>
          </p:cNvPr>
          <p:cNvSpPr/>
          <p:nvPr/>
        </p:nvSpPr>
        <p:spPr>
          <a:xfrm>
            <a:off x="8389620" y="787495"/>
            <a:ext cx="3074603" cy="928144"/>
          </a:xfrm>
          <a:prstGeom prst="rect">
            <a:avLst/>
          </a:prstGeom>
        </p:spPr>
        <p:txBody>
          <a:bodyPr wrap="square">
            <a:noAutofit/>
          </a:bodyPr>
          <a:lstStyle/>
          <a:p>
            <a:pPr indent="-342900" fontAlgn="ctr">
              <a:spcBef>
                <a:spcPct val="0"/>
              </a:spcBef>
              <a:buFont typeface="Arial" panose="020B0604020202020204" pitchFamily="34" charset="0"/>
              <a:buChar char="•"/>
            </a:pPr>
            <a:r>
              <a:rPr lang="en-US" altLang="zh-CN" sz="1400" dirty="0">
                <a:solidFill>
                  <a:schemeClr val="tx2"/>
                </a:solidFill>
                <a:latin typeface="Arial" panose="020B0604020202020204" pitchFamily="34" charset="0"/>
              </a:rPr>
              <a:t>OceanStor Introduction</a:t>
            </a:r>
          </a:p>
          <a:p>
            <a:pPr indent="-342900" fontAlgn="ctr">
              <a:spcBef>
                <a:spcPct val="0"/>
              </a:spcBef>
              <a:buFont typeface="Arial" panose="020B0604020202020204" pitchFamily="34" charset="0"/>
              <a:buChar char="•"/>
            </a:pPr>
            <a:r>
              <a:rPr lang="en-US" altLang="zh-CN" sz="1400" dirty="0">
                <a:solidFill>
                  <a:schemeClr val="tx2"/>
                </a:solidFill>
                <a:latin typeface="Arial" panose="020B0604020202020204" pitchFamily="34" charset="0"/>
              </a:rPr>
              <a:t>DaoCloud introduction</a:t>
            </a:r>
            <a:endParaRPr lang="en-US" sz="1400" dirty="0">
              <a:solidFill>
                <a:schemeClr val="tx2"/>
              </a:solidFill>
              <a:latin typeface="Arial" panose="020B0604020202020204" pitchFamily="34" charset="0"/>
            </a:endParaRPr>
          </a:p>
          <a:p>
            <a:pPr indent="-342900" fontAlgn="ctr">
              <a:spcBef>
                <a:spcPct val="0"/>
              </a:spcBef>
              <a:buFont typeface="Arial" panose="020B0604020202020204" pitchFamily="34" charset="0"/>
              <a:buChar char="•"/>
            </a:pPr>
            <a:r>
              <a:rPr lang="en-US" sz="1400" dirty="0">
                <a:solidFill>
                  <a:schemeClr val="tx2"/>
                </a:solidFill>
                <a:latin typeface="Arial" panose="020B0604020202020204" pitchFamily="34" charset="0"/>
              </a:rPr>
              <a:t>OceanStor + Digital X Synergy</a:t>
            </a:r>
          </a:p>
        </p:txBody>
      </p:sp>
    </p:spTree>
    <p:extLst>
      <p:ext uri="{BB962C8B-B14F-4D97-AF65-F5344CB8AC3E}">
        <p14:creationId xmlns:p14="http://schemas.microsoft.com/office/powerpoint/2010/main" val="2787266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形状"/>
          <p:cNvSpPr/>
          <p:nvPr/>
        </p:nvSpPr>
        <p:spPr>
          <a:xfrm>
            <a:off x="3337395" y="2196292"/>
            <a:ext cx="6915655" cy="3208887"/>
          </a:xfrm>
          <a:custGeom>
            <a:avLst/>
            <a:gdLst/>
            <a:ahLst/>
            <a:cxnLst>
              <a:cxn ang="0">
                <a:pos x="wd2" y="hd2"/>
              </a:cxn>
              <a:cxn ang="5400000">
                <a:pos x="wd2" y="hd2"/>
              </a:cxn>
              <a:cxn ang="10800000">
                <a:pos x="wd2" y="hd2"/>
              </a:cxn>
              <a:cxn ang="16200000">
                <a:pos x="wd2" y="hd2"/>
              </a:cxn>
            </a:cxnLst>
            <a:rect l="0" t="0" r="r" b="b"/>
            <a:pathLst>
              <a:path w="21600" h="21498" extrusionOk="0">
                <a:moveTo>
                  <a:pt x="10698" y="1"/>
                </a:moveTo>
                <a:cubicBezTo>
                  <a:pt x="11175" y="28"/>
                  <a:pt x="11587" y="438"/>
                  <a:pt x="11941" y="1069"/>
                </a:cubicBezTo>
                <a:cubicBezTo>
                  <a:pt x="12214" y="1555"/>
                  <a:pt x="12438" y="2141"/>
                  <a:pt x="12631" y="2792"/>
                </a:cubicBezTo>
                <a:cubicBezTo>
                  <a:pt x="12873" y="3605"/>
                  <a:pt x="13060" y="4497"/>
                  <a:pt x="13273" y="5364"/>
                </a:cubicBezTo>
                <a:cubicBezTo>
                  <a:pt x="13479" y="6205"/>
                  <a:pt x="13708" y="7022"/>
                  <a:pt x="13950" y="7815"/>
                </a:cubicBezTo>
                <a:cubicBezTo>
                  <a:pt x="14627" y="10039"/>
                  <a:pt x="15456" y="12112"/>
                  <a:pt x="16297" y="14074"/>
                </a:cubicBezTo>
                <a:cubicBezTo>
                  <a:pt x="16701" y="15016"/>
                  <a:pt x="17115" y="15938"/>
                  <a:pt x="17571" y="16765"/>
                </a:cubicBezTo>
                <a:cubicBezTo>
                  <a:pt x="17925" y="17407"/>
                  <a:pt x="18302" y="17986"/>
                  <a:pt x="18686" y="18545"/>
                </a:cubicBezTo>
                <a:cubicBezTo>
                  <a:pt x="19092" y="19134"/>
                  <a:pt x="19505" y="19701"/>
                  <a:pt x="19940" y="20189"/>
                </a:cubicBezTo>
                <a:cubicBezTo>
                  <a:pt x="20201" y="20482"/>
                  <a:pt x="20469" y="20745"/>
                  <a:pt x="20745" y="20962"/>
                </a:cubicBezTo>
                <a:cubicBezTo>
                  <a:pt x="21023" y="21180"/>
                  <a:pt x="21309" y="21351"/>
                  <a:pt x="21600" y="21471"/>
                </a:cubicBezTo>
                <a:lnTo>
                  <a:pt x="0" y="21498"/>
                </a:lnTo>
                <a:cubicBezTo>
                  <a:pt x="84" y="21307"/>
                  <a:pt x="189" y="21166"/>
                  <a:pt x="306" y="21087"/>
                </a:cubicBezTo>
                <a:cubicBezTo>
                  <a:pt x="391" y="21030"/>
                  <a:pt x="479" y="21008"/>
                  <a:pt x="567" y="20975"/>
                </a:cubicBezTo>
                <a:cubicBezTo>
                  <a:pt x="692" y="20929"/>
                  <a:pt x="814" y="20860"/>
                  <a:pt x="935" y="20780"/>
                </a:cubicBezTo>
                <a:cubicBezTo>
                  <a:pt x="1052" y="20701"/>
                  <a:pt x="1167" y="20612"/>
                  <a:pt x="1283" y="20529"/>
                </a:cubicBezTo>
                <a:cubicBezTo>
                  <a:pt x="1485" y="20386"/>
                  <a:pt x="1690" y="20265"/>
                  <a:pt x="1883" y="20074"/>
                </a:cubicBezTo>
                <a:cubicBezTo>
                  <a:pt x="2657" y="19307"/>
                  <a:pt x="3088" y="17638"/>
                  <a:pt x="3636" y="16265"/>
                </a:cubicBezTo>
                <a:cubicBezTo>
                  <a:pt x="4003" y="15344"/>
                  <a:pt x="4431" y="14541"/>
                  <a:pt x="4865" y="13751"/>
                </a:cubicBezTo>
                <a:cubicBezTo>
                  <a:pt x="5791" y="12065"/>
                  <a:pt x="6754" y="10401"/>
                  <a:pt x="7366" y="8162"/>
                </a:cubicBezTo>
                <a:cubicBezTo>
                  <a:pt x="8311" y="4704"/>
                  <a:pt x="8837" y="-102"/>
                  <a:pt x="10698" y="1"/>
                </a:cubicBezTo>
                <a:close/>
              </a:path>
            </a:pathLst>
          </a:custGeom>
          <a:gradFill>
            <a:gsLst>
              <a:gs pos="0">
                <a:srgbClr val="73BE88"/>
              </a:gs>
              <a:gs pos="20561">
                <a:srgbClr val="507178"/>
              </a:gs>
              <a:gs pos="72901">
                <a:srgbClr val="2D2568"/>
              </a:gs>
            </a:gsLst>
            <a:lin ang="20071184"/>
          </a:gradFill>
          <a:ln w="12700">
            <a:miter lim="400000"/>
          </a:ln>
        </p:spPr>
        <p:txBody>
          <a:bodyPr lIns="45718" tIns="45718" rIns="45718" bIns="45718" anchor="ctr"/>
          <a:lstStyle/>
          <a:p>
            <a:pPr hangingPunct="0">
              <a:defRPr>
                <a:solidFill>
                  <a:srgbClr val="FFFFFF"/>
                </a:solidFill>
              </a:defRPr>
            </a:pPr>
            <a:endParaRPr kern="0" dirty="0">
              <a:solidFill>
                <a:srgbClr val="FFFFFF"/>
              </a:solidFill>
              <a:latin typeface="Helvetica"/>
              <a:sym typeface="Helvetica"/>
            </a:endParaRPr>
          </a:p>
        </p:txBody>
      </p:sp>
      <p:sp>
        <p:nvSpPr>
          <p:cNvPr id="347" name="矩形"/>
          <p:cNvSpPr/>
          <p:nvPr/>
        </p:nvSpPr>
        <p:spPr>
          <a:xfrm>
            <a:off x="4769294" y="3623990"/>
            <a:ext cx="660029" cy="2445872"/>
          </a:xfrm>
          <a:prstGeom prst="rect">
            <a:avLst/>
          </a:prstGeom>
          <a:solidFill>
            <a:srgbClr val="FFFFFF"/>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48" name="线条"/>
          <p:cNvSpPr/>
          <p:nvPr/>
        </p:nvSpPr>
        <p:spPr>
          <a:xfrm>
            <a:off x="4431799" y="4126739"/>
            <a:ext cx="633089" cy="1"/>
          </a:xfrm>
          <a:prstGeom prst="line">
            <a:avLst/>
          </a:prstGeom>
          <a:ln w="38100" cap="rnd">
            <a:solidFill>
              <a:srgbClr val="000000"/>
            </a:solidFill>
            <a:custDash>
              <a:ds d="100000" sp="200000"/>
            </a:custDash>
            <a:headEnd type="stealth"/>
          </a:ln>
        </p:spPr>
        <p:txBody>
          <a:bodyPr lIns="15804" tIns="15804" rIns="15804" bIns="15804"/>
          <a:lstStyle/>
          <a:p>
            <a:pPr defTabSz="228600" hangingPunct="0">
              <a:defRPr sz="1000">
                <a:solidFill>
                  <a:srgbClr val="000000"/>
                </a:solidFill>
              </a:defRPr>
            </a:pPr>
            <a:endParaRPr sz="500" kern="0">
              <a:solidFill>
                <a:srgbClr val="000000"/>
              </a:solidFill>
              <a:latin typeface="Helvetica"/>
              <a:sym typeface="Helvetica"/>
            </a:endParaRPr>
          </a:p>
        </p:txBody>
      </p:sp>
      <p:sp>
        <p:nvSpPr>
          <p:cNvPr id="349" name="© 2018 Gartner, lnc."/>
          <p:cNvSpPr txBox="1"/>
          <p:nvPr/>
        </p:nvSpPr>
        <p:spPr>
          <a:xfrm>
            <a:off x="383020" y="337876"/>
            <a:ext cx="6262949" cy="40010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defTabSz="457200">
              <a:defRPr sz="4000" b="1">
                <a:solidFill>
                  <a:schemeClr val="accent5">
                    <a:lumOff val="-7725"/>
                  </a:schemeClr>
                </a:solidFill>
              </a:defRPr>
            </a:lvl1pPr>
          </a:lstStyle>
          <a:p>
            <a:pPr defTabSz="228600" hangingPunct="0"/>
            <a:r>
              <a:rPr sz="2000" kern="0">
                <a:solidFill>
                  <a:srgbClr val="585F6D">
                    <a:lumOff val="-7725"/>
                  </a:srgbClr>
                </a:solidFill>
                <a:latin typeface="Helvetica"/>
                <a:sym typeface="Helvetica"/>
              </a:rPr>
              <a:t>Customer Success Path - The Digital Journey</a:t>
            </a:r>
          </a:p>
        </p:txBody>
      </p:sp>
      <p:pic>
        <p:nvPicPr>
          <p:cNvPr id="350" name="471721581047240_.pic_hd.jpg" descr="471721581047240_.pic_hd.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895249" y="-6237725"/>
            <a:ext cx="7072985" cy="4508277"/>
          </a:xfrm>
          <a:prstGeom prst="rect">
            <a:avLst/>
          </a:prstGeom>
          <a:ln w="12700">
            <a:miter lim="400000"/>
          </a:ln>
        </p:spPr>
      </p:pic>
      <p:sp>
        <p:nvSpPr>
          <p:cNvPr id="351" name="矩形"/>
          <p:cNvSpPr/>
          <p:nvPr/>
        </p:nvSpPr>
        <p:spPr>
          <a:xfrm>
            <a:off x="3978336" y="3451989"/>
            <a:ext cx="74119" cy="2445872"/>
          </a:xfrm>
          <a:prstGeom prst="rect">
            <a:avLst/>
          </a:prstGeom>
          <a:solidFill>
            <a:srgbClr val="FFFFFF"/>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52" name="矩形"/>
          <p:cNvSpPr/>
          <p:nvPr/>
        </p:nvSpPr>
        <p:spPr>
          <a:xfrm>
            <a:off x="6707167" y="1701468"/>
            <a:ext cx="176111" cy="4198533"/>
          </a:xfrm>
          <a:prstGeom prst="rect">
            <a:avLst/>
          </a:prstGeom>
          <a:solidFill>
            <a:srgbClr val="FFFFFF"/>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53" name="矩形"/>
          <p:cNvSpPr/>
          <p:nvPr/>
        </p:nvSpPr>
        <p:spPr>
          <a:xfrm>
            <a:off x="8262633" y="2025977"/>
            <a:ext cx="176111" cy="4198533"/>
          </a:xfrm>
          <a:prstGeom prst="rect">
            <a:avLst/>
          </a:prstGeom>
          <a:solidFill>
            <a:srgbClr val="FFFFFF"/>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54" name="形状"/>
          <p:cNvSpPr/>
          <p:nvPr/>
        </p:nvSpPr>
        <p:spPr>
          <a:xfrm rot="16200000">
            <a:off x="2196561" y="4132687"/>
            <a:ext cx="62415" cy="24776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1600" y="7200"/>
                  <a:pt x="21600" y="14400"/>
                  <a:pt x="21600" y="21600"/>
                </a:cubicBezTo>
                <a:cubicBezTo>
                  <a:pt x="14400" y="21600"/>
                  <a:pt x="7200" y="21600"/>
                  <a:pt x="0" y="21600"/>
                </a:cubicBezTo>
                <a:lnTo>
                  <a:pt x="0" y="0"/>
                </a:lnTo>
                <a:close/>
              </a:path>
            </a:pathLst>
          </a:custGeom>
          <a:solidFill>
            <a:srgbClr val="7FB58B"/>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55" name="矩形"/>
          <p:cNvSpPr/>
          <p:nvPr/>
        </p:nvSpPr>
        <p:spPr>
          <a:xfrm>
            <a:off x="627959" y="5153309"/>
            <a:ext cx="1533471" cy="436388"/>
          </a:xfrm>
          <a:prstGeom prst="rect">
            <a:avLst/>
          </a:prstGeom>
          <a:solidFill>
            <a:srgbClr val="7DB08A"/>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56" name="矩形"/>
          <p:cNvSpPr/>
          <p:nvPr/>
        </p:nvSpPr>
        <p:spPr>
          <a:xfrm rot="16200000">
            <a:off x="2980921" y="2699801"/>
            <a:ext cx="62415" cy="2850886"/>
          </a:xfrm>
          <a:prstGeom prst="rect">
            <a:avLst/>
          </a:prstGeom>
          <a:solidFill>
            <a:srgbClr val="506473"/>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57" name="矩形"/>
          <p:cNvSpPr/>
          <p:nvPr/>
        </p:nvSpPr>
        <p:spPr>
          <a:xfrm>
            <a:off x="627959" y="3883146"/>
            <a:ext cx="1533471" cy="436387"/>
          </a:xfrm>
          <a:prstGeom prst="rect">
            <a:avLst/>
          </a:prstGeom>
          <a:solidFill>
            <a:srgbClr val="506473"/>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58" name="线条"/>
          <p:cNvSpPr/>
          <p:nvPr/>
        </p:nvSpPr>
        <p:spPr>
          <a:xfrm flipV="1">
            <a:off x="5099543" y="4087229"/>
            <a:ext cx="1" cy="1263501"/>
          </a:xfrm>
          <a:prstGeom prst="line">
            <a:avLst/>
          </a:prstGeom>
          <a:ln w="38100" cap="rnd">
            <a:solidFill>
              <a:srgbClr val="000000"/>
            </a:solidFill>
            <a:custDash>
              <a:ds d="100000" sp="200000"/>
            </a:custDash>
            <a:headEnd type="oval"/>
          </a:ln>
        </p:spPr>
        <p:txBody>
          <a:bodyPr lIns="15804" tIns="15804" rIns="15804" bIns="15804"/>
          <a:lstStyle/>
          <a:p>
            <a:pPr defTabSz="228600" hangingPunct="0">
              <a:defRPr sz="1000">
                <a:solidFill>
                  <a:srgbClr val="000000"/>
                </a:solidFill>
              </a:defRPr>
            </a:pPr>
            <a:endParaRPr sz="500" kern="0">
              <a:solidFill>
                <a:srgbClr val="000000"/>
              </a:solidFill>
              <a:latin typeface="Helvetica"/>
              <a:sym typeface="Helvetica"/>
            </a:endParaRPr>
          </a:p>
        </p:txBody>
      </p:sp>
      <p:sp>
        <p:nvSpPr>
          <p:cNvPr id="359" name="矩形"/>
          <p:cNvSpPr/>
          <p:nvPr/>
        </p:nvSpPr>
        <p:spPr>
          <a:xfrm rot="16200000">
            <a:off x="3579445" y="-359014"/>
            <a:ext cx="62415" cy="4010449"/>
          </a:xfrm>
          <a:prstGeom prst="rect">
            <a:avLst/>
          </a:prstGeom>
          <a:solidFill>
            <a:srgbClr val="3B406B"/>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60" name="矩形"/>
          <p:cNvSpPr/>
          <p:nvPr/>
        </p:nvSpPr>
        <p:spPr>
          <a:xfrm>
            <a:off x="634002" y="1428017"/>
            <a:ext cx="1533471" cy="436387"/>
          </a:xfrm>
          <a:prstGeom prst="rect">
            <a:avLst/>
          </a:prstGeom>
          <a:solidFill>
            <a:srgbClr val="3B406B"/>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61" name="三角形"/>
          <p:cNvSpPr/>
          <p:nvPr/>
        </p:nvSpPr>
        <p:spPr>
          <a:xfrm rot="10800000" flipH="1">
            <a:off x="3375764" y="5001067"/>
            <a:ext cx="234429" cy="1711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C7C7C7"/>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62" name="© 2018 Gartner, lnc."/>
          <p:cNvSpPr txBox="1"/>
          <p:nvPr/>
        </p:nvSpPr>
        <p:spPr>
          <a:xfrm>
            <a:off x="2952406" y="4526479"/>
            <a:ext cx="1391155" cy="40010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defTabSz="457200">
              <a:defRPr sz="2000">
                <a:solidFill>
                  <a:srgbClr val="000000"/>
                </a:solidFill>
              </a:defRPr>
            </a:lvl1pPr>
          </a:lstStyle>
          <a:p>
            <a:pPr defTabSz="228600" hangingPunct="0"/>
            <a:r>
              <a:rPr sz="1000" kern="0" dirty="0">
                <a:latin typeface="Helvetica"/>
                <a:sym typeface="Helvetica"/>
              </a:rPr>
              <a:t>Plug into DaoCloud container platform</a:t>
            </a:r>
          </a:p>
        </p:txBody>
      </p:sp>
      <p:sp>
        <p:nvSpPr>
          <p:cNvPr id="363" name="三角形"/>
          <p:cNvSpPr/>
          <p:nvPr/>
        </p:nvSpPr>
        <p:spPr>
          <a:xfrm rot="10800000" flipH="1">
            <a:off x="3403630" y="3703207"/>
            <a:ext cx="234429" cy="1711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C7C7C7"/>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64" name="© 2018 Gartner, lnc."/>
          <p:cNvSpPr txBox="1"/>
          <p:nvPr/>
        </p:nvSpPr>
        <p:spPr>
          <a:xfrm>
            <a:off x="2937215" y="3015575"/>
            <a:ext cx="1334790" cy="55399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defTabSz="457200">
              <a:defRPr sz="2000">
                <a:solidFill>
                  <a:srgbClr val="000000"/>
                </a:solidFill>
              </a:defRPr>
            </a:lvl1pPr>
          </a:lstStyle>
          <a:p>
            <a:pPr defTabSz="228600" hangingPunct="0"/>
            <a:r>
              <a:rPr sz="1000" kern="0">
                <a:latin typeface="Helvetica"/>
                <a:sym typeface="Helvetica"/>
              </a:rPr>
              <a:t>Focus on cloud-native architecture and create value load</a:t>
            </a:r>
          </a:p>
        </p:txBody>
      </p:sp>
      <p:sp>
        <p:nvSpPr>
          <p:cNvPr id="365" name="三角形"/>
          <p:cNvSpPr/>
          <p:nvPr/>
        </p:nvSpPr>
        <p:spPr>
          <a:xfrm rot="10800000" flipH="1">
            <a:off x="6350700" y="1931033"/>
            <a:ext cx="234429" cy="1711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C7C7C7"/>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66" name="© 2018 Gartner, lnc."/>
          <p:cNvSpPr txBox="1"/>
          <p:nvPr/>
        </p:nvSpPr>
        <p:spPr>
          <a:xfrm>
            <a:off x="5798698" y="1432432"/>
            <a:ext cx="1739222" cy="40010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defTabSz="457200">
              <a:defRPr sz="2000">
                <a:solidFill>
                  <a:srgbClr val="000000"/>
                </a:solidFill>
              </a:defRPr>
            </a:lvl1pPr>
          </a:lstStyle>
          <a:p>
            <a:pPr defTabSz="228600" hangingPunct="0"/>
            <a:r>
              <a:rPr sz="1000" kern="0">
                <a:latin typeface="Helvetica"/>
                <a:sym typeface="Helvetica"/>
              </a:rPr>
              <a:t>Value load promotes customer interaction goals</a:t>
            </a:r>
          </a:p>
        </p:txBody>
      </p:sp>
      <p:sp>
        <p:nvSpPr>
          <p:cNvPr id="367" name="© 2018 Gartner, lnc."/>
          <p:cNvSpPr txBox="1"/>
          <p:nvPr/>
        </p:nvSpPr>
        <p:spPr>
          <a:xfrm>
            <a:off x="7809274" y="2715857"/>
            <a:ext cx="1846570" cy="55399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defTabSz="457200">
              <a:defRPr sz="2000">
                <a:solidFill>
                  <a:srgbClr val="000000"/>
                </a:solidFill>
              </a:defRPr>
            </a:lvl1pPr>
          </a:lstStyle>
          <a:p>
            <a:pPr defTabSz="228600" hangingPunct="0"/>
            <a:r>
              <a:rPr sz="1000" kern="0">
                <a:latin typeface="Helvetica"/>
                <a:sym typeface="Helvetica"/>
              </a:rPr>
              <a:t>The process of establishing new rules and standards in a logical order.</a:t>
            </a:r>
          </a:p>
        </p:txBody>
      </p:sp>
      <p:sp>
        <p:nvSpPr>
          <p:cNvPr id="368" name="三角形"/>
          <p:cNvSpPr/>
          <p:nvPr/>
        </p:nvSpPr>
        <p:spPr>
          <a:xfrm>
            <a:off x="9126619" y="5592542"/>
            <a:ext cx="234429" cy="1711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C7C7C7"/>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69" name="© 2018 Gartner, lnc."/>
          <p:cNvSpPr txBox="1"/>
          <p:nvPr/>
        </p:nvSpPr>
        <p:spPr>
          <a:xfrm>
            <a:off x="8578242" y="5853267"/>
            <a:ext cx="1599010" cy="55399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defTabSz="457200">
              <a:defRPr sz="2000">
                <a:solidFill>
                  <a:srgbClr val="000000"/>
                </a:solidFill>
              </a:defRPr>
            </a:lvl1pPr>
          </a:lstStyle>
          <a:p>
            <a:pPr defTabSz="228600" hangingPunct="0"/>
            <a:r>
              <a:rPr sz="1000" kern="0">
                <a:latin typeface="Helvetica"/>
                <a:sym typeface="Helvetica"/>
              </a:rPr>
              <a:t>Deepening the stage of industrial digital strategic cooperation</a:t>
            </a:r>
          </a:p>
        </p:txBody>
      </p:sp>
      <p:sp>
        <p:nvSpPr>
          <p:cNvPr id="370" name="形状"/>
          <p:cNvSpPr/>
          <p:nvPr/>
        </p:nvSpPr>
        <p:spPr>
          <a:xfrm rot="16200000">
            <a:off x="10769226" y="4544972"/>
            <a:ext cx="62415" cy="16502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1600" y="3600"/>
                  <a:pt x="21600" y="7200"/>
                  <a:pt x="21600" y="10800"/>
                </a:cubicBezTo>
                <a:cubicBezTo>
                  <a:pt x="21600" y="14400"/>
                  <a:pt x="21600" y="18000"/>
                  <a:pt x="21600" y="21600"/>
                </a:cubicBezTo>
                <a:cubicBezTo>
                  <a:pt x="18000" y="21600"/>
                  <a:pt x="14400" y="21600"/>
                  <a:pt x="10800" y="21600"/>
                </a:cubicBezTo>
                <a:cubicBezTo>
                  <a:pt x="7200" y="21600"/>
                  <a:pt x="3600" y="21600"/>
                  <a:pt x="0" y="21600"/>
                </a:cubicBezTo>
                <a:lnTo>
                  <a:pt x="0" y="0"/>
                </a:lnTo>
                <a:close/>
              </a:path>
            </a:pathLst>
          </a:custGeom>
          <a:solidFill>
            <a:srgbClr val="2C2664"/>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71" name="矩形"/>
          <p:cNvSpPr/>
          <p:nvPr/>
        </p:nvSpPr>
        <p:spPr>
          <a:xfrm>
            <a:off x="10440805" y="4944785"/>
            <a:ext cx="1533471" cy="726437"/>
          </a:xfrm>
          <a:prstGeom prst="rect">
            <a:avLst/>
          </a:prstGeom>
          <a:solidFill>
            <a:srgbClr val="2D2664"/>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72" name="形状"/>
          <p:cNvSpPr/>
          <p:nvPr/>
        </p:nvSpPr>
        <p:spPr>
          <a:xfrm rot="16200000">
            <a:off x="9448328" y="2990553"/>
            <a:ext cx="62415" cy="20471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1600" y="3600"/>
                  <a:pt x="21600" y="7200"/>
                  <a:pt x="21600" y="10800"/>
                </a:cubicBezTo>
                <a:cubicBezTo>
                  <a:pt x="21600" y="14400"/>
                  <a:pt x="21600" y="18000"/>
                  <a:pt x="21600" y="21600"/>
                </a:cubicBezTo>
                <a:cubicBezTo>
                  <a:pt x="18000" y="21600"/>
                  <a:pt x="14400" y="21600"/>
                  <a:pt x="10800" y="21600"/>
                </a:cubicBezTo>
                <a:cubicBezTo>
                  <a:pt x="7200" y="21600"/>
                  <a:pt x="3600" y="21600"/>
                  <a:pt x="0" y="21600"/>
                </a:cubicBezTo>
                <a:lnTo>
                  <a:pt x="0" y="0"/>
                </a:lnTo>
                <a:close/>
              </a:path>
            </a:pathLst>
          </a:custGeom>
          <a:solidFill>
            <a:srgbClr val="2C2664"/>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73" name="矩形"/>
          <p:cNvSpPr/>
          <p:nvPr/>
        </p:nvSpPr>
        <p:spPr>
          <a:xfrm>
            <a:off x="10435663" y="3714393"/>
            <a:ext cx="1533470" cy="599437"/>
          </a:xfrm>
          <a:prstGeom prst="rect">
            <a:avLst/>
          </a:prstGeom>
          <a:solidFill>
            <a:srgbClr val="2D2664"/>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74" name="© 2018 Gartner, lnc."/>
          <p:cNvSpPr txBox="1"/>
          <p:nvPr/>
        </p:nvSpPr>
        <p:spPr>
          <a:xfrm>
            <a:off x="650201" y="5171450"/>
            <a:ext cx="1554405" cy="40010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defTabSz="457200">
              <a:defRPr sz="2000">
                <a:solidFill>
                  <a:srgbClr val="FFFFFF"/>
                </a:solidFill>
              </a:defRPr>
            </a:lvl1pPr>
          </a:lstStyle>
          <a:p>
            <a:pPr defTabSz="228600" hangingPunct="0"/>
            <a:r>
              <a:rPr sz="1000" kern="0">
                <a:latin typeface="Helvetica"/>
                <a:sym typeface="Helvetica"/>
              </a:rPr>
              <a:t>L0 ：Application cloud (product service)</a:t>
            </a:r>
          </a:p>
        </p:txBody>
      </p:sp>
      <p:sp>
        <p:nvSpPr>
          <p:cNvPr id="375" name="© 2018 Gartner, lnc."/>
          <p:cNvSpPr txBox="1"/>
          <p:nvPr/>
        </p:nvSpPr>
        <p:spPr>
          <a:xfrm>
            <a:off x="669626" y="3901286"/>
            <a:ext cx="1450136" cy="40010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defTabSz="457200">
              <a:defRPr sz="2000">
                <a:solidFill>
                  <a:srgbClr val="FFFFFF"/>
                </a:solidFill>
              </a:defRPr>
            </a:lvl1pPr>
          </a:lstStyle>
          <a:p>
            <a:pPr defTabSz="228600" hangingPunct="0"/>
            <a:r>
              <a:rPr sz="1000" kern="0">
                <a:latin typeface="Helvetica"/>
                <a:sym typeface="Helvetica"/>
              </a:rPr>
              <a:t>L1：Production ready (success service)</a:t>
            </a:r>
          </a:p>
        </p:txBody>
      </p:sp>
      <p:sp>
        <p:nvSpPr>
          <p:cNvPr id="376" name="© 2018 Gartner, lnc."/>
          <p:cNvSpPr txBox="1"/>
          <p:nvPr/>
        </p:nvSpPr>
        <p:spPr>
          <a:xfrm>
            <a:off x="620329" y="1448144"/>
            <a:ext cx="1650254" cy="40010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defTabSz="457200">
              <a:defRPr sz="2000">
                <a:solidFill>
                  <a:srgbClr val="FFFFFF"/>
                </a:solidFill>
              </a:defRPr>
            </a:lvl1pPr>
          </a:lstStyle>
          <a:p>
            <a:pPr defTabSz="228600" hangingPunct="0"/>
            <a:r>
              <a:rPr sz="1000" kern="0">
                <a:latin typeface="Helvetica"/>
                <a:sym typeface="Helvetica"/>
              </a:rPr>
              <a:t> L2：Platform promotion (key milestones)</a:t>
            </a:r>
          </a:p>
        </p:txBody>
      </p:sp>
      <p:sp>
        <p:nvSpPr>
          <p:cNvPr id="377" name="© 2018 Gartner, lnc."/>
          <p:cNvSpPr txBox="1"/>
          <p:nvPr/>
        </p:nvSpPr>
        <p:spPr>
          <a:xfrm>
            <a:off x="10520328" y="3737115"/>
            <a:ext cx="1450135" cy="55399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defTabSz="457200">
              <a:defRPr sz="2000">
                <a:solidFill>
                  <a:srgbClr val="FFFFFF"/>
                </a:solidFill>
              </a:defRPr>
            </a:lvl1pPr>
          </a:lstStyle>
          <a:p>
            <a:pPr defTabSz="228600" hangingPunct="0"/>
            <a:r>
              <a:rPr sz="1000" kern="0">
                <a:latin typeface="Helvetica"/>
                <a:sym typeface="Helvetica"/>
              </a:rPr>
              <a:t> L3：System Standard (agility, awareness, security and data)</a:t>
            </a:r>
          </a:p>
        </p:txBody>
      </p:sp>
      <p:sp>
        <p:nvSpPr>
          <p:cNvPr id="378" name="© 2018 Gartner, lnc."/>
          <p:cNvSpPr txBox="1"/>
          <p:nvPr/>
        </p:nvSpPr>
        <p:spPr>
          <a:xfrm>
            <a:off x="10440805" y="4948713"/>
            <a:ext cx="1554405" cy="70788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p>
            <a:pPr defTabSz="228600" hangingPunct="0">
              <a:defRPr sz="2000">
                <a:solidFill>
                  <a:srgbClr val="FFFFFF"/>
                </a:solidFill>
              </a:defRPr>
            </a:pPr>
            <a:r>
              <a:rPr sz="1000" kern="0">
                <a:solidFill>
                  <a:srgbClr val="FFFFFF"/>
                </a:solidFill>
                <a:latin typeface="Helvetica"/>
                <a:sym typeface="Helvetica"/>
              </a:rPr>
              <a:t>L4：Open and Capable </a:t>
            </a:r>
          </a:p>
          <a:p>
            <a:pPr defTabSz="228600" hangingPunct="0">
              <a:defRPr sz="2000">
                <a:solidFill>
                  <a:srgbClr val="FFFFFF"/>
                </a:solidFill>
              </a:defRPr>
            </a:pPr>
            <a:r>
              <a:rPr sz="1000" kern="0">
                <a:solidFill>
                  <a:srgbClr val="FFFFFF"/>
                </a:solidFill>
                <a:latin typeface="Helvetica"/>
                <a:sym typeface="Helvetica"/>
              </a:rPr>
              <a:t>(wider and deeper level of integration, joint venture sharing)</a:t>
            </a:r>
          </a:p>
        </p:txBody>
      </p:sp>
      <p:sp>
        <p:nvSpPr>
          <p:cNvPr id="379" name="线条"/>
          <p:cNvSpPr/>
          <p:nvPr/>
        </p:nvSpPr>
        <p:spPr>
          <a:xfrm flipV="1">
            <a:off x="5099309" y="3472253"/>
            <a:ext cx="1" cy="633088"/>
          </a:xfrm>
          <a:prstGeom prst="line">
            <a:avLst/>
          </a:prstGeom>
          <a:ln w="38100" cap="rnd">
            <a:solidFill>
              <a:srgbClr val="000000"/>
            </a:solidFill>
            <a:custDash>
              <a:ds d="100000" sp="200000"/>
            </a:custDash>
            <a:tailEnd type="stealth"/>
          </a:ln>
        </p:spPr>
        <p:txBody>
          <a:bodyPr lIns="15804" tIns="15804" rIns="15804" bIns="15804"/>
          <a:lstStyle/>
          <a:p>
            <a:pPr defTabSz="228600" hangingPunct="0">
              <a:defRPr sz="1000">
                <a:solidFill>
                  <a:srgbClr val="000000"/>
                </a:solidFill>
              </a:defRPr>
            </a:pPr>
            <a:endParaRPr sz="500" kern="0">
              <a:solidFill>
                <a:srgbClr val="000000"/>
              </a:solidFill>
              <a:latin typeface="Helvetica"/>
              <a:sym typeface="Helvetica"/>
            </a:endParaRPr>
          </a:p>
        </p:txBody>
      </p:sp>
      <p:sp>
        <p:nvSpPr>
          <p:cNvPr id="380" name="椭圆 6"/>
          <p:cNvSpPr/>
          <p:nvPr/>
        </p:nvSpPr>
        <p:spPr>
          <a:xfrm>
            <a:off x="4621761" y="2167315"/>
            <a:ext cx="955828" cy="955828"/>
          </a:xfrm>
          <a:prstGeom prst="ellipse">
            <a:avLst/>
          </a:prstGeom>
          <a:ln w="25400">
            <a:solidFill>
              <a:srgbClr val="404040">
                <a:alpha val="27000"/>
              </a:srgbClr>
            </a:solidFill>
            <a:miter/>
          </a:ln>
        </p:spPr>
        <p:txBody>
          <a:bodyPr tIns="45720" bIns="45720" anchor="ctr"/>
          <a:lstStyle/>
          <a:p>
            <a:pPr algn="ctr" hangingPunct="0">
              <a:defRPr>
                <a:solidFill>
                  <a:srgbClr val="FFFFFF"/>
                </a:solidFill>
                <a:latin typeface="DengXian"/>
                <a:ea typeface="DengXian"/>
                <a:cs typeface="DengXian"/>
                <a:sym typeface="DengXian"/>
              </a:defRPr>
            </a:pPr>
            <a:endParaRPr kern="0">
              <a:solidFill>
                <a:srgbClr val="FFFFFF"/>
              </a:solidFill>
              <a:latin typeface="DengXian"/>
              <a:ea typeface="DengXian"/>
              <a:sym typeface="DengXian"/>
            </a:endParaRPr>
          </a:p>
        </p:txBody>
      </p:sp>
      <p:sp>
        <p:nvSpPr>
          <p:cNvPr id="381" name="椭圆 7"/>
          <p:cNvSpPr/>
          <p:nvPr/>
        </p:nvSpPr>
        <p:spPr>
          <a:xfrm>
            <a:off x="4415753" y="2134233"/>
            <a:ext cx="423805" cy="423805"/>
          </a:xfrm>
          <a:prstGeom prst="ellipse">
            <a:avLst/>
          </a:prstGeom>
          <a:solidFill>
            <a:srgbClr val="463A7F"/>
          </a:solidFill>
          <a:ln w="12700">
            <a:miter lim="400000"/>
          </a:ln>
        </p:spPr>
        <p:txBody>
          <a:bodyPr tIns="45720" bIns="45720" anchor="ctr"/>
          <a:lstStyle/>
          <a:p>
            <a:pPr algn="ctr" hangingPunct="0">
              <a:defRPr>
                <a:solidFill>
                  <a:srgbClr val="FFFFFF"/>
                </a:solidFill>
                <a:latin typeface="DengXian"/>
                <a:ea typeface="DengXian"/>
                <a:cs typeface="DengXian"/>
                <a:sym typeface="DengXian"/>
              </a:defRPr>
            </a:pPr>
            <a:endParaRPr kern="0">
              <a:solidFill>
                <a:srgbClr val="FFFFFF"/>
              </a:solidFill>
              <a:latin typeface="DengXian"/>
              <a:ea typeface="DengXian"/>
              <a:sym typeface="DengXian"/>
            </a:endParaRPr>
          </a:p>
        </p:txBody>
      </p:sp>
      <p:sp>
        <p:nvSpPr>
          <p:cNvPr id="382" name="椭圆 8"/>
          <p:cNvSpPr/>
          <p:nvPr/>
        </p:nvSpPr>
        <p:spPr>
          <a:xfrm>
            <a:off x="4887773" y="2433326"/>
            <a:ext cx="423804" cy="423804"/>
          </a:xfrm>
          <a:prstGeom prst="ellipse">
            <a:avLst/>
          </a:prstGeom>
          <a:solidFill>
            <a:srgbClr val="DDDDDD">
              <a:alpha val="44806"/>
            </a:srgbClr>
          </a:solidFill>
          <a:ln w="12700">
            <a:miter lim="400000"/>
          </a:ln>
        </p:spPr>
        <p:txBody>
          <a:bodyPr tIns="45720" bIns="45720" anchor="ctr"/>
          <a:lstStyle/>
          <a:p>
            <a:pPr algn="ctr" hangingPunct="0">
              <a:defRPr>
                <a:solidFill>
                  <a:srgbClr val="FFFFFF"/>
                </a:solidFill>
                <a:latin typeface="DengXian"/>
                <a:ea typeface="DengXian"/>
                <a:cs typeface="DengXian"/>
                <a:sym typeface="DengXian"/>
              </a:defRPr>
            </a:pPr>
            <a:endParaRPr kern="0">
              <a:solidFill>
                <a:srgbClr val="FFFFFF"/>
              </a:solidFill>
              <a:latin typeface="DengXian"/>
              <a:ea typeface="DengXian"/>
              <a:sym typeface="DengXian"/>
            </a:endParaRPr>
          </a:p>
        </p:txBody>
      </p:sp>
      <p:sp>
        <p:nvSpPr>
          <p:cNvPr id="383" name="文本框 11"/>
          <p:cNvSpPr txBox="1"/>
          <p:nvPr/>
        </p:nvSpPr>
        <p:spPr>
          <a:xfrm>
            <a:off x="4365316" y="2217566"/>
            <a:ext cx="524678" cy="24622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gn="ctr" hangingPunct="0">
              <a:defRPr sz="1000" b="1">
                <a:solidFill>
                  <a:srgbClr val="FFFFFF"/>
                </a:solidFill>
              </a:defRPr>
            </a:pPr>
            <a:r>
              <a:rPr sz="500" b="1" kern="0">
                <a:solidFill>
                  <a:srgbClr val="FFFFFF"/>
                </a:solidFill>
                <a:latin typeface="Helvetica"/>
                <a:sym typeface="Helvetica"/>
              </a:rPr>
              <a:t>Process</a:t>
            </a:r>
          </a:p>
          <a:p>
            <a:pPr algn="ctr" hangingPunct="0">
              <a:defRPr sz="1000">
                <a:solidFill>
                  <a:srgbClr val="FFFFFF"/>
                </a:solidFill>
              </a:defRPr>
            </a:pPr>
            <a:r>
              <a:rPr sz="500" kern="0">
                <a:solidFill>
                  <a:srgbClr val="FFFFFF"/>
                </a:solidFill>
                <a:latin typeface="Helvetica"/>
                <a:sym typeface="Helvetica"/>
              </a:rPr>
              <a:t>DevOps </a:t>
            </a:r>
          </a:p>
        </p:txBody>
      </p:sp>
      <p:grpSp>
        <p:nvGrpSpPr>
          <p:cNvPr id="386" name="椭圆 9"/>
          <p:cNvGrpSpPr/>
          <p:nvPr/>
        </p:nvGrpSpPr>
        <p:grpSpPr>
          <a:xfrm>
            <a:off x="5359059" y="2134232"/>
            <a:ext cx="423805" cy="423806"/>
            <a:chOff x="-1" y="-1"/>
            <a:chExt cx="847609" cy="847609"/>
          </a:xfrm>
        </p:grpSpPr>
        <p:sp>
          <p:nvSpPr>
            <p:cNvPr id="384" name="圆形"/>
            <p:cNvSpPr/>
            <p:nvPr/>
          </p:nvSpPr>
          <p:spPr>
            <a:xfrm>
              <a:off x="-1" y="-1"/>
              <a:ext cx="847609" cy="847609"/>
            </a:xfrm>
            <a:prstGeom prst="ellipse">
              <a:avLst/>
            </a:prstGeom>
            <a:solidFill>
              <a:srgbClr val="4A3E87"/>
            </a:solidFill>
            <a:ln w="12700" cap="flat">
              <a:noFill/>
              <a:miter lim="400000"/>
            </a:ln>
            <a:effectLst/>
          </p:spPr>
          <p:txBody>
            <a:bodyPr wrap="square" lIns="45720" tIns="45720" rIns="45720" bIns="45720" numCol="1" anchor="ctr">
              <a:noAutofit/>
            </a:bodyPr>
            <a:lstStyle/>
            <a:p>
              <a:pPr algn="ctr" hangingPunct="0"/>
              <a:endParaRPr kern="0">
                <a:solidFill>
                  <a:srgbClr val="2A3C5A"/>
                </a:solidFill>
                <a:latin typeface="Helvetica"/>
                <a:sym typeface="Helvetica"/>
              </a:endParaRPr>
            </a:p>
          </p:txBody>
        </p:sp>
        <p:sp>
          <p:nvSpPr>
            <p:cNvPr id="385" name="矩形"/>
            <p:cNvSpPr txBox="1"/>
            <p:nvPr/>
          </p:nvSpPr>
          <p:spPr>
            <a:xfrm>
              <a:off x="124129" y="334595"/>
              <a:ext cx="599350" cy="17841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noAutofit/>
            </a:bodyPr>
            <a:lstStyle>
              <a:lvl1pPr algn="ctr">
                <a:defRPr>
                  <a:solidFill>
                    <a:srgbClr val="FFFFFF"/>
                  </a:solidFill>
                  <a:latin typeface="DengXian"/>
                  <a:ea typeface="DengXian"/>
                  <a:cs typeface="DengXian"/>
                  <a:sym typeface="DengXian"/>
                </a:defRPr>
              </a:lvl1pPr>
            </a:lstStyle>
            <a:p>
              <a:pPr hangingPunct="0"/>
              <a:r>
                <a:rPr kern="0"/>
                <a:t> </a:t>
              </a:r>
            </a:p>
          </p:txBody>
        </p:sp>
      </p:grpSp>
      <p:sp>
        <p:nvSpPr>
          <p:cNvPr id="387" name="文本框 11"/>
          <p:cNvSpPr txBox="1"/>
          <p:nvPr/>
        </p:nvSpPr>
        <p:spPr>
          <a:xfrm>
            <a:off x="5308623" y="2213555"/>
            <a:ext cx="524678" cy="32316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gn="ctr" hangingPunct="0">
              <a:defRPr sz="1000" b="1">
                <a:solidFill>
                  <a:srgbClr val="FFFFFF"/>
                </a:solidFill>
              </a:defRPr>
            </a:pPr>
            <a:r>
              <a:rPr sz="500" b="1" kern="0">
                <a:solidFill>
                  <a:srgbClr val="FFFFFF"/>
                </a:solidFill>
                <a:latin typeface="Helvetica"/>
                <a:sym typeface="Helvetica"/>
              </a:rPr>
              <a:t>Architect </a:t>
            </a:r>
            <a:r>
              <a:rPr sz="500" kern="0">
                <a:solidFill>
                  <a:srgbClr val="FFFFFF"/>
                </a:solidFill>
                <a:latin typeface="Helvetica"/>
                <a:sym typeface="Helvetica"/>
              </a:rPr>
              <a:t>Microservices</a:t>
            </a:r>
          </a:p>
        </p:txBody>
      </p:sp>
      <p:grpSp>
        <p:nvGrpSpPr>
          <p:cNvPr id="390" name="椭圆 15"/>
          <p:cNvGrpSpPr/>
          <p:nvPr/>
        </p:nvGrpSpPr>
        <p:grpSpPr>
          <a:xfrm>
            <a:off x="4894347" y="2932125"/>
            <a:ext cx="423805" cy="423806"/>
            <a:chOff x="-1" y="-1"/>
            <a:chExt cx="847609" cy="847609"/>
          </a:xfrm>
        </p:grpSpPr>
        <p:sp>
          <p:nvSpPr>
            <p:cNvPr id="388" name="圆形"/>
            <p:cNvSpPr/>
            <p:nvPr/>
          </p:nvSpPr>
          <p:spPr>
            <a:xfrm>
              <a:off x="-1" y="-1"/>
              <a:ext cx="847609" cy="847609"/>
            </a:xfrm>
            <a:prstGeom prst="ellipse">
              <a:avLst/>
            </a:prstGeom>
            <a:solidFill>
              <a:srgbClr val="4A3E87"/>
            </a:solidFill>
            <a:ln w="12700" cap="flat">
              <a:noFill/>
              <a:miter lim="400000"/>
            </a:ln>
            <a:effectLst/>
          </p:spPr>
          <p:txBody>
            <a:bodyPr wrap="square" lIns="45720" tIns="45720" rIns="45720" bIns="45720" numCol="1" anchor="ctr">
              <a:noAutofit/>
            </a:bodyPr>
            <a:lstStyle/>
            <a:p>
              <a:pPr algn="ctr" hangingPunct="0"/>
              <a:endParaRPr kern="0">
                <a:solidFill>
                  <a:srgbClr val="2A3C5A"/>
                </a:solidFill>
                <a:latin typeface="Helvetica"/>
                <a:sym typeface="Helvetica"/>
              </a:endParaRPr>
            </a:p>
          </p:txBody>
        </p:sp>
        <p:sp>
          <p:nvSpPr>
            <p:cNvPr id="389" name="矩形"/>
            <p:cNvSpPr txBox="1"/>
            <p:nvPr/>
          </p:nvSpPr>
          <p:spPr>
            <a:xfrm>
              <a:off x="124129" y="334595"/>
              <a:ext cx="599350" cy="17841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noAutofit/>
            </a:bodyPr>
            <a:lstStyle>
              <a:lvl1pPr algn="ctr">
                <a:defRPr>
                  <a:solidFill>
                    <a:srgbClr val="FFFFFF"/>
                  </a:solidFill>
                  <a:latin typeface="DengXian"/>
                  <a:ea typeface="DengXian"/>
                  <a:cs typeface="DengXian"/>
                  <a:sym typeface="DengXian"/>
                </a:defRPr>
              </a:lvl1pPr>
            </a:lstStyle>
            <a:p>
              <a:pPr hangingPunct="0"/>
              <a:r>
                <a:rPr kern="0"/>
                <a:t> </a:t>
              </a:r>
            </a:p>
          </p:txBody>
        </p:sp>
      </p:grpSp>
      <p:sp>
        <p:nvSpPr>
          <p:cNvPr id="391" name="文本框 11"/>
          <p:cNvSpPr txBox="1"/>
          <p:nvPr/>
        </p:nvSpPr>
        <p:spPr>
          <a:xfrm>
            <a:off x="4861452" y="2993533"/>
            <a:ext cx="524678" cy="24622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gn="ctr" hangingPunct="0">
              <a:defRPr sz="1000" b="1">
                <a:solidFill>
                  <a:srgbClr val="FFFFFF"/>
                </a:solidFill>
              </a:defRPr>
            </a:pPr>
            <a:r>
              <a:rPr sz="500" b="1" kern="0">
                <a:solidFill>
                  <a:srgbClr val="FFFFFF"/>
                </a:solidFill>
                <a:latin typeface="Helvetica"/>
                <a:sym typeface="Helvetica"/>
              </a:rPr>
              <a:t>Cloud </a:t>
            </a:r>
            <a:r>
              <a:rPr sz="500" kern="0">
                <a:solidFill>
                  <a:srgbClr val="FFFFFF"/>
                </a:solidFill>
                <a:latin typeface="Helvetica"/>
                <a:sym typeface="Helvetica"/>
              </a:rPr>
              <a:t>Container</a:t>
            </a:r>
          </a:p>
        </p:txBody>
      </p:sp>
      <p:sp>
        <p:nvSpPr>
          <p:cNvPr id="392" name="文本框 12"/>
          <p:cNvSpPr txBox="1"/>
          <p:nvPr/>
        </p:nvSpPr>
        <p:spPr>
          <a:xfrm>
            <a:off x="4853407" y="2562996"/>
            <a:ext cx="491803" cy="26161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lvl1pPr algn="ctr">
              <a:defRPr sz="1100" b="1">
                <a:solidFill>
                  <a:srgbClr val="3A3B44"/>
                </a:solidFill>
              </a:defRPr>
            </a:lvl1pPr>
          </a:lstStyle>
          <a:p>
            <a:pPr hangingPunct="0"/>
            <a:r>
              <a:rPr sz="550" kern="0" dirty="0">
                <a:latin typeface="Helvetica"/>
                <a:sym typeface="Helvetica"/>
              </a:rPr>
              <a:t>DaoCloud</a:t>
            </a:r>
          </a:p>
        </p:txBody>
      </p:sp>
      <p:sp>
        <p:nvSpPr>
          <p:cNvPr id="393" name="三角形"/>
          <p:cNvSpPr/>
          <p:nvPr/>
        </p:nvSpPr>
        <p:spPr>
          <a:xfrm rot="10800000" flipH="1">
            <a:off x="8204315" y="3451989"/>
            <a:ext cx="234429" cy="1711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C7C7C7"/>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94" name="三角形"/>
          <p:cNvSpPr/>
          <p:nvPr/>
        </p:nvSpPr>
        <p:spPr>
          <a:xfrm>
            <a:off x="4989554" y="5494860"/>
            <a:ext cx="234429" cy="1711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C7C7C7"/>
          </a:solidFill>
          <a:ln w="12700">
            <a:miter lim="400000"/>
          </a:ln>
        </p:spPr>
        <p:txBody>
          <a:bodyPr tIns="45720" bIns="45720" anchor="ctr"/>
          <a:lstStyle/>
          <a:p>
            <a:pPr hangingPunct="0"/>
            <a:endParaRPr kern="0">
              <a:solidFill>
                <a:srgbClr val="2A3C5A"/>
              </a:solidFill>
              <a:latin typeface="Helvetica"/>
              <a:sym typeface="Helvetica"/>
            </a:endParaRPr>
          </a:p>
        </p:txBody>
      </p:sp>
      <p:sp>
        <p:nvSpPr>
          <p:cNvPr id="395" name="© 2018 Gartner, lnc."/>
          <p:cNvSpPr txBox="1"/>
          <p:nvPr/>
        </p:nvSpPr>
        <p:spPr>
          <a:xfrm>
            <a:off x="4661561" y="5715053"/>
            <a:ext cx="1599010" cy="27699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defTabSz="457200">
              <a:defRPr sz="2400" b="1">
                <a:solidFill>
                  <a:srgbClr val="453D82"/>
                </a:solidFill>
              </a:defRPr>
            </a:lvl1pPr>
          </a:lstStyle>
          <a:p>
            <a:pPr defTabSz="228600" hangingPunct="0"/>
            <a:r>
              <a:rPr sz="1200" kern="0">
                <a:latin typeface="Helvetica"/>
                <a:sym typeface="Helvetica"/>
              </a:rPr>
              <a:t>The Chasm</a:t>
            </a:r>
          </a:p>
        </p:txBody>
      </p:sp>
      <p:sp>
        <p:nvSpPr>
          <p:cNvPr id="2" name="TextBox 1">
            <a:extLst>
              <a:ext uri="{FF2B5EF4-FFF2-40B4-BE49-F238E27FC236}">
                <a16:creationId xmlns:a16="http://schemas.microsoft.com/office/drawing/2014/main" id="{E0093603-E05D-4663-9FCB-406BF2503B71}"/>
              </a:ext>
            </a:extLst>
          </p:cNvPr>
          <p:cNvSpPr txBox="1"/>
          <p:nvPr/>
        </p:nvSpPr>
        <p:spPr>
          <a:xfrm>
            <a:off x="2986306" y="6134464"/>
            <a:ext cx="4588452" cy="246221"/>
          </a:xfrm>
          <a:prstGeom prst="rect">
            <a:avLst/>
          </a:prstGeom>
          <a:noFill/>
        </p:spPr>
        <p:txBody>
          <a:bodyPr wrap="square" rtlCol="0">
            <a:spAutoFit/>
          </a:bodyPr>
          <a:lstStyle/>
          <a:p>
            <a:pPr defTabSz="228600" hangingPunct="0"/>
            <a:r>
              <a:rPr lang="en-US" sz="1000" kern="0" dirty="0">
                <a:solidFill>
                  <a:srgbClr val="000000"/>
                </a:solidFill>
                <a:latin typeface="Helvetica"/>
              </a:rPr>
              <a:t>Application Containerization Consulting Service</a:t>
            </a:r>
          </a:p>
        </p:txBody>
      </p:sp>
      <p:sp>
        <p:nvSpPr>
          <p:cNvPr id="3" name="Left Brace 2">
            <a:extLst>
              <a:ext uri="{FF2B5EF4-FFF2-40B4-BE49-F238E27FC236}">
                <a16:creationId xmlns:a16="http://schemas.microsoft.com/office/drawing/2014/main" id="{2EF69B44-2C7A-42DA-B35B-5D09DC6FD801}"/>
              </a:ext>
            </a:extLst>
          </p:cNvPr>
          <p:cNvSpPr/>
          <p:nvPr/>
        </p:nvSpPr>
        <p:spPr>
          <a:xfrm rot="16200000">
            <a:off x="5578623" y="3299421"/>
            <a:ext cx="218715" cy="5501530"/>
          </a:xfrm>
          <a:prstGeom prst="leftBrace">
            <a:avLst>
              <a:gd name="adj1" fmla="val 63150"/>
              <a:gd name="adj2" fmla="val 50000"/>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Chevron 66">
            <a:extLst>
              <a:ext uri="{FF2B5EF4-FFF2-40B4-BE49-F238E27FC236}">
                <a16:creationId xmlns:a16="http://schemas.microsoft.com/office/drawing/2014/main" id="{A9BA7C4D-5CC1-C14B-9B3D-B56B1E92790A}"/>
              </a:ext>
            </a:extLst>
          </p:cNvPr>
          <p:cNvSpPr/>
          <p:nvPr/>
        </p:nvSpPr>
        <p:spPr>
          <a:xfrm>
            <a:off x="5869868" y="1343817"/>
            <a:ext cx="2571515" cy="4813695"/>
          </a:xfrm>
          <a:prstGeom prst="chevron">
            <a:avLst>
              <a:gd name="adj" fmla="val 42191"/>
            </a:avLst>
          </a:prstGeom>
          <a:solidFill>
            <a:srgbClr val="E5E8EF">
              <a:alpha val="85882"/>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rgbClr val="FFFFFF"/>
              </a:solidFill>
              <a:effectLst/>
              <a:uLnTx/>
              <a:uFillTx/>
              <a:latin typeface="Source Han Sans SC Normal"/>
              <a:ea typeface="Source Han Sans SC Regular"/>
              <a:cs typeface="Source Han Sans SC Regular"/>
              <a:sym typeface="Source Han Sans SC Regular"/>
            </a:endParaRPr>
          </a:p>
        </p:txBody>
      </p:sp>
      <p:sp>
        <p:nvSpPr>
          <p:cNvPr id="68" name="Chevron 67">
            <a:extLst>
              <a:ext uri="{FF2B5EF4-FFF2-40B4-BE49-F238E27FC236}">
                <a16:creationId xmlns:a16="http://schemas.microsoft.com/office/drawing/2014/main" id="{5F445D7A-4755-D648-A6E6-A9D9848A5D6F}"/>
              </a:ext>
            </a:extLst>
          </p:cNvPr>
          <p:cNvSpPr/>
          <p:nvPr/>
        </p:nvSpPr>
        <p:spPr>
          <a:xfrm>
            <a:off x="7550576" y="1343817"/>
            <a:ext cx="2571515" cy="4813695"/>
          </a:xfrm>
          <a:prstGeom prst="chevron">
            <a:avLst>
              <a:gd name="adj" fmla="val 42191"/>
            </a:avLst>
          </a:prstGeom>
          <a:solidFill>
            <a:srgbClr val="E5E8EF">
              <a:alpha val="85882"/>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rgbClr val="FFFFFF"/>
              </a:solidFill>
              <a:effectLst/>
              <a:uLnTx/>
              <a:uFillTx/>
              <a:latin typeface="Source Han Sans SC Normal"/>
              <a:ea typeface="Source Han Sans SC Regular"/>
              <a:cs typeface="Source Han Sans SC Regular"/>
              <a:sym typeface="Source Han Sans SC Regular"/>
            </a:endParaRPr>
          </a:p>
        </p:txBody>
      </p:sp>
      <p:sp>
        <p:nvSpPr>
          <p:cNvPr id="69" name="Chevron 68">
            <a:extLst>
              <a:ext uri="{FF2B5EF4-FFF2-40B4-BE49-F238E27FC236}">
                <a16:creationId xmlns:a16="http://schemas.microsoft.com/office/drawing/2014/main" id="{E4F076CB-6A29-C74D-80E6-5ECFC041034F}"/>
              </a:ext>
            </a:extLst>
          </p:cNvPr>
          <p:cNvSpPr/>
          <p:nvPr/>
        </p:nvSpPr>
        <p:spPr>
          <a:xfrm>
            <a:off x="9231282" y="1343817"/>
            <a:ext cx="2571515" cy="4813695"/>
          </a:xfrm>
          <a:prstGeom prst="chevron">
            <a:avLst>
              <a:gd name="adj" fmla="val 42191"/>
            </a:avLst>
          </a:prstGeom>
          <a:solidFill>
            <a:srgbClr val="E5E8EF">
              <a:alpha val="85882"/>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rgbClr val="FFFFFF"/>
              </a:solidFill>
              <a:effectLst/>
              <a:uLnTx/>
              <a:uFillTx/>
              <a:latin typeface="Source Han Sans SC Normal"/>
              <a:ea typeface="Source Han Sans SC Regular"/>
              <a:cs typeface="Source Han Sans SC Regular"/>
              <a:sym typeface="Source Han Sans SC Regular"/>
            </a:endParaRPr>
          </a:p>
        </p:txBody>
      </p:sp>
      <p:sp>
        <p:nvSpPr>
          <p:cNvPr id="3" name="Chevron 2">
            <a:extLst>
              <a:ext uri="{FF2B5EF4-FFF2-40B4-BE49-F238E27FC236}">
                <a16:creationId xmlns:a16="http://schemas.microsoft.com/office/drawing/2014/main" id="{58910F89-09B2-F242-9A17-8C249144A1E9}"/>
              </a:ext>
            </a:extLst>
          </p:cNvPr>
          <p:cNvSpPr/>
          <p:nvPr/>
        </p:nvSpPr>
        <p:spPr>
          <a:xfrm>
            <a:off x="767348" y="1343817"/>
            <a:ext cx="4312619" cy="4813695"/>
          </a:xfrm>
          <a:prstGeom prst="chevron">
            <a:avLst>
              <a:gd name="adj" fmla="val 25792"/>
            </a:avLst>
          </a:prstGeom>
          <a:solidFill>
            <a:srgbClr val="E5E8EF">
              <a:alpha val="85882"/>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rgbClr val="FFFFFF"/>
              </a:solidFill>
              <a:effectLst/>
              <a:uLnTx/>
              <a:uFillTx/>
              <a:latin typeface="Source Han Sans SC Normal"/>
              <a:ea typeface="Source Han Sans SC Regular"/>
              <a:cs typeface="Source Han Sans SC Regular"/>
              <a:sym typeface="Source Han Sans SC Regular"/>
            </a:endParaRPr>
          </a:p>
        </p:txBody>
      </p:sp>
      <p:sp>
        <p:nvSpPr>
          <p:cNvPr id="53" name="Chevron 52">
            <a:extLst>
              <a:ext uri="{FF2B5EF4-FFF2-40B4-BE49-F238E27FC236}">
                <a16:creationId xmlns:a16="http://schemas.microsoft.com/office/drawing/2014/main" id="{55C733AE-59E8-324E-BD11-92EB70C6F7DA}"/>
              </a:ext>
            </a:extLst>
          </p:cNvPr>
          <p:cNvSpPr/>
          <p:nvPr/>
        </p:nvSpPr>
        <p:spPr>
          <a:xfrm>
            <a:off x="4189160" y="1343817"/>
            <a:ext cx="2571515" cy="4813695"/>
          </a:xfrm>
          <a:prstGeom prst="chevron">
            <a:avLst>
              <a:gd name="adj" fmla="val 42191"/>
            </a:avLst>
          </a:prstGeom>
          <a:solidFill>
            <a:srgbClr val="E5E8EF">
              <a:alpha val="85882"/>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rgbClr val="FFFFFF"/>
              </a:solidFill>
              <a:effectLst/>
              <a:uLnTx/>
              <a:uFillTx/>
              <a:latin typeface="Source Han Sans SC Normal"/>
              <a:ea typeface="Source Han Sans SC Regular"/>
              <a:cs typeface="Source Han Sans SC Regular"/>
              <a:sym typeface="Source Han Sans SC Regular"/>
            </a:endParaRPr>
          </a:p>
        </p:txBody>
      </p:sp>
      <p:pic>
        <p:nvPicPr>
          <p:cNvPr id="396" name="图片 4" descr="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0050" y="5137020"/>
            <a:ext cx="1424154" cy="1424152"/>
          </a:xfrm>
          <a:prstGeom prst="rect">
            <a:avLst/>
          </a:prstGeom>
          <a:ln w="12700">
            <a:miter lim="400000"/>
          </a:ln>
        </p:spPr>
      </p:pic>
      <p:pic>
        <p:nvPicPr>
          <p:cNvPr id="387" name="图片 22" descr="图片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31425" y="2061423"/>
            <a:ext cx="1195936" cy="335311"/>
          </a:xfrm>
          <a:prstGeom prst="rect">
            <a:avLst/>
          </a:prstGeom>
          <a:ln w="12700">
            <a:miter lim="400000"/>
          </a:ln>
        </p:spPr>
      </p:pic>
      <p:pic>
        <p:nvPicPr>
          <p:cNvPr id="32" name="图片 23">
            <a:extLst>
              <a:ext uri="{FF2B5EF4-FFF2-40B4-BE49-F238E27FC236}">
                <a16:creationId xmlns:a16="http://schemas.microsoft.com/office/drawing/2014/main" id="{3F4B0359-06E4-CE4B-9ED8-99C128D54CA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42851" y="1105440"/>
            <a:ext cx="1392311" cy="1392311"/>
          </a:xfrm>
          <a:prstGeom prst="rect">
            <a:avLst/>
          </a:prstGeom>
        </p:spPr>
      </p:pic>
      <p:pic>
        <p:nvPicPr>
          <p:cNvPr id="392" name="图片 27" descr="图片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63727" y="4647669"/>
            <a:ext cx="1217955" cy="339367"/>
          </a:xfrm>
          <a:prstGeom prst="rect">
            <a:avLst/>
          </a:prstGeom>
          <a:ln w="12700">
            <a:miter lim="400000"/>
          </a:ln>
        </p:spPr>
      </p:pic>
      <p:pic>
        <p:nvPicPr>
          <p:cNvPr id="393" name="图片 28" descr="图片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99987" y="3984784"/>
            <a:ext cx="1476804" cy="736578"/>
          </a:xfrm>
          <a:prstGeom prst="rect">
            <a:avLst/>
          </a:prstGeom>
          <a:ln w="12700">
            <a:miter lim="400000"/>
          </a:ln>
        </p:spPr>
      </p:pic>
      <p:pic>
        <p:nvPicPr>
          <p:cNvPr id="394" name="图片 30" descr="图片 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35201" y="3529175"/>
            <a:ext cx="1281111" cy="521542"/>
          </a:xfrm>
          <a:prstGeom prst="rect">
            <a:avLst/>
          </a:prstGeom>
          <a:ln w="12700">
            <a:miter lim="400000"/>
          </a:ln>
        </p:spPr>
      </p:pic>
      <p:pic>
        <p:nvPicPr>
          <p:cNvPr id="395" name="图片 32" descr="图片 3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68696" y="2629552"/>
            <a:ext cx="1255001" cy="1255002"/>
          </a:xfrm>
          <a:prstGeom prst="rect">
            <a:avLst/>
          </a:prstGeom>
          <a:ln w="12700">
            <a:miter lim="400000"/>
          </a:ln>
        </p:spPr>
      </p:pic>
      <p:pic>
        <p:nvPicPr>
          <p:cNvPr id="20" name="图片 5">
            <a:extLst>
              <a:ext uri="{FF2B5EF4-FFF2-40B4-BE49-F238E27FC236}">
                <a16:creationId xmlns:a16="http://schemas.microsoft.com/office/drawing/2014/main" id="{F8417834-2ED6-7649-BD96-EE339930231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34690" y="1426870"/>
            <a:ext cx="1158714" cy="753063"/>
          </a:xfrm>
          <a:prstGeom prst="rect">
            <a:avLst/>
          </a:prstGeom>
        </p:spPr>
      </p:pic>
      <p:pic>
        <p:nvPicPr>
          <p:cNvPr id="21" name="图片 10">
            <a:extLst>
              <a:ext uri="{FF2B5EF4-FFF2-40B4-BE49-F238E27FC236}">
                <a16:creationId xmlns:a16="http://schemas.microsoft.com/office/drawing/2014/main" id="{376B3A69-16EB-084F-9C2C-AB4AC423A42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584130" y="2871737"/>
            <a:ext cx="1590739" cy="339134"/>
          </a:xfrm>
          <a:prstGeom prst="rect">
            <a:avLst/>
          </a:prstGeom>
        </p:spPr>
      </p:pic>
      <p:pic>
        <p:nvPicPr>
          <p:cNvPr id="22" name="图片 1">
            <a:extLst>
              <a:ext uri="{FF2B5EF4-FFF2-40B4-BE49-F238E27FC236}">
                <a16:creationId xmlns:a16="http://schemas.microsoft.com/office/drawing/2014/main" id="{5B01EA2C-BD5A-2B4D-9673-5A1AEE4343F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72786" y="3344296"/>
            <a:ext cx="1100401" cy="952978"/>
          </a:xfrm>
          <a:prstGeom prst="rect">
            <a:avLst/>
          </a:prstGeom>
        </p:spPr>
      </p:pic>
      <p:pic>
        <p:nvPicPr>
          <p:cNvPr id="24" name="图片 13">
            <a:extLst>
              <a:ext uri="{FF2B5EF4-FFF2-40B4-BE49-F238E27FC236}">
                <a16:creationId xmlns:a16="http://schemas.microsoft.com/office/drawing/2014/main" id="{E33E1C5B-DFDA-AA42-A919-838C29592C7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265428" y="1622140"/>
            <a:ext cx="974125" cy="330699"/>
          </a:xfrm>
          <a:prstGeom prst="rect">
            <a:avLst/>
          </a:prstGeom>
        </p:spPr>
      </p:pic>
      <p:pic>
        <p:nvPicPr>
          <p:cNvPr id="25" name="图片 3">
            <a:extLst>
              <a:ext uri="{FF2B5EF4-FFF2-40B4-BE49-F238E27FC236}">
                <a16:creationId xmlns:a16="http://schemas.microsoft.com/office/drawing/2014/main" id="{2FD2C55D-ECAF-DA46-8EA8-3173FB33AEF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209987" y="3565490"/>
            <a:ext cx="1478676" cy="453731"/>
          </a:xfrm>
          <a:prstGeom prst="rect">
            <a:avLst/>
          </a:prstGeom>
        </p:spPr>
      </p:pic>
      <p:grpSp>
        <p:nvGrpSpPr>
          <p:cNvPr id="27" name="组 26">
            <a:extLst>
              <a:ext uri="{FF2B5EF4-FFF2-40B4-BE49-F238E27FC236}">
                <a16:creationId xmlns:a16="http://schemas.microsoft.com/office/drawing/2014/main" id="{067699C3-AC4D-8748-B84A-E22B92E018F7}"/>
              </a:ext>
            </a:extLst>
          </p:cNvPr>
          <p:cNvGrpSpPr/>
          <p:nvPr/>
        </p:nvGrpSpPr>
        <p:grpSpPr>
          <a:xfrm>
            <a:off x="8068236" y="2155670"/>
            <a:ext cx="1351710" cy="359494"/>
            <a:chOff x="8776636" y="5300248"/>
            <a:chExt cx="3159285" cy="840226"/>
          </a:xfrm>
        </p:grpSpPr>
        <p:pic>
          <p:nvPicPr>
            <p:cNvPr id="28" name="图片 24">
              <a:extLst>
                <a:ext uri="{FF2B5EF4-FFF2-40B4-BE49-F238E27FC236}">
                  <a16:creationId xmlns:a16="http://schemas.microsoft.com/office/drawing/2014/main" id="{B43A7397-9D47-0245-A71D-C9757ADE72F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717215" y="5376962"/>
              <a:ext cx="2218706" cy="763512"/>
            </a:xfrm>
            <a:prstGeom prst="rect">
              <a:avLst/>
            </a:prstGeom>
          </p:spPr>
        </p:pic>
        <p:pic>
          <p:nvPicPr>
            <p:cNvPr id="29" name="图片 25">
              <a:extLst>
                <a:ext uri="{FF2B5EF4-FFF2-40B4-BE49-F238E27FC236}">
                  <a16:creationId xmlns:a16="http://schemas.microsoft.com/office/drawing/2014/main" id="{8CF114CC-4344-7546-8758-CA2420DDDA2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776636" y="5300248"/>
              <a:ext cx="1121854" cy="782325"/>
            </a:xfrm>
            <a:prstGeom prst="rect">
              <a:avLst/>
            </a:prstGeom>
          </p:spPr>
        </p:pic>
      </p:grpSp>
      <p:pic>
        <p:nvPicPr>
          <p:cNvPr id="56" name="Picture 55">
            <a:extLst>
              <a:ext uri="{FF2B5EF4-FFF2-40B4-BE49-F238E27FC236}">
                <a16:creationId xmlns:a16="http://schemas.microsoft.com/office/drawing/2014/main" id="{D77ECD44-1C80-2747-BDA5-AC819998AD9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050551" y="5131268"/>
            <a:ext cx="1287117" cy="343231"/>
          </a:xfrm>
          <a:prstGeom prst="rect">
            <a:avLst/>
          </a:prstGeom>
        </p:spPr>
      </p:pic>
      <p:pic>
        <p:nvPicPr>
          <p:cNvPr id="58" name="Picture 57">
            <a:extLst>
              <a:ext uri="{FF2B5EF4-FFF2-40B4-BE49-F238E27FC236}">
                <a16:creationId xmlns:a16="http://schemas.microsoft.com/office/drawing/2014/main" id="{700802B8-6D7E-AC4D-B79C-EE8C7300FEB0}"/>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054264" y="5530300"/>
            <a:ext cx="665037" cy="547678"/>
          </a:xfrm>
          <a:prstGeom prst="rect">
            <a:avLst/>
          </a:prstGeom>
        </p:spPr>
      </p:pic>
      <p:pic>
        <p:nvPicPr>
          <p:cNvPr id="60" name="Picture 59">
            <a:extLst>
              <a:ext uri="{FF2B5EF4-FFF2-40B4-BE49-F238E27FC236}">
                <a16:creationId xmlns:a16="http://schemas.microsoft.com/office/drawing/2014/main" id="{294029AD-59FF-B54F-8907-9EFB758E2D5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723061" y="5326816"/>
            <a:ext cx="1103322" cy="241351"/>
          </a:xfrm>
          <a:prstGeom prst="rect">
            <a:avLst/>
          </a:prstGeom>
        </p:spPr>
      </p:pic>
      <p:pic>
        <p:nvPicPr>
          <p:cNvPr id="6" name="Picture 5">
            <a:extLst>
              <a:ext uri="{FF2B5EF4-FFF2-40B4-BE49-F238E27FC236}">
                <a16:creationId xmlns:a16="http://schemas.microsoft.com/office/drawing/2014/main" id="{08BC7D86-7C6D-4E47-89E8-A10EE9D2824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203448" y="1594951"/>
            <a:ext cx="1442706" cy="266100"/>
          </a:xfrm>
          <a:prstGeom prst="rect">
            <a:avLst/>
          </a:prstGeom>
        </p:spPr>
      </p:pic>
      <p:pic>
        <p:nvPicPr>
          <p:cNvPr id="11" name="Picture 10">
            <a:extLst>
              <a:ext uri="{FF2B5EF4-FFF2-40B4-BE49-F238E27FC236}">
                <a16:creationId xmlns:a16="http://schemas.microsoft.com/office/drawing/2014/main" id="{05316E71-3B68-5C42-8123-235FBD4EAE77}"/>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144409" y="2563660"/>
            <a:ext cx="1281705" cy="351152"/>
          </a:xfrm>
          <a:prstGeom prst="rect">
            <a:avLst/>
          </a:prstGeom>
        </p:spPr>
      </p:pic>
      <p:pic>
        <p:nvPicPr>
          <p:cNvPr id="15" name="Picture 14">
            <a:extLst>
              <a:ext uri="{FF2B5EF4-FFF2-40B4-BE49-F238E27FC236}">
                <a16:creationId xmlns:a16="http://schemas.microsoft.com/office/drawing/2014/main" id="{04C5000E-A2D3-8640-858C-22D628E73B65}"/>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772081" y="5171439"/>
            <a:ext cx="1361514" cy="322078"/>
          </a:xfrm>
          <a:prstGeom prst="rect">
            <a:avLst/>
          </a:prstGeom>
        </p:spPr>
      </p:pic>
      <p:pic>
        <p:nvPicPr>
          <p:cNvPr id="26" name="Picture 25">
            <a:extLst>
              <a:ext uri="{FF2B5EF4-FFF2-40B4-BE49-F238E27FC236}">
                <a16:creationId xmlns:a16="http://schemas.microsoft.com/office/drawing/2014/main" id="{66F6B6EE-3433-554F-994E-D46B2F7FA969}"/>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262206" y="3033742"/>
            <a:ext cx="1156570" cy="436401"/>
          </a:xfrm>
          <a:prstGeom prst="rect">
            <a:avLst/>
          </a:prstGeom>
        </p:spPr>
      </p:pic>
      <p:pic>
        <p:nvPicPr>
          <p:cNvPr id="45" name="Picture 44">
            <a:extLst>
              <a:ext uri="{FF2B5EF4-FFF2-40B4-BE49-F238E27FC236}">
                <a16:creationId xmlns:a16="http://schemas.microsoft.com/office/drawing/2014/main" id="{9910C83F-7508-8548-8005-614F985AFB35}"/>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303465" y="5180783"/>
            <a:ext cx="1152471" cy="340187"/>
          </a:xfrm>
          <a:prstGeom prst="rect">
            <a:avLst/>
          </a:prstGeom>
        </p:spPr>
      </p:pic>
      <p:pic>
        <p:nvPicPr>
          <p:cNvPr id="10" name="Picture 9">
            <a:extLst>
              <a:ext uri="{FF2B5EF4-FFF2-40B4-BE49-F238E27FC236}">
                <a16:creationId xmlns:a16="http://schemas.microsoft.com/office/drawing/2014/main" id="{C44615D1-717A-6548-8743-ED0321D2F1FC}"/>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4770872" y="2276390"/>
            <a:ext cx="1239193" cy="307733"/>
          </a:xfrm>
          <a:prstGeom prst="rect">
            <a:avLst/>
          </a:prstGeom>
        </p:spPr>
      </p:pic>
      <p:pic>
        <p:nvPicPr>
          <p:cNvPr id="14" name="Picture 13">
            <a:extLst>
              <a:ext uri="{FF2B5EF4-FFF2-40B4-BE49-F238E27FC236}">
                <a16:creationId xmlns:a16="http://schemas.microsoft.com/office/drawing/2014/main" id="{E557283D-9461-8F4E-B38D-2CC4B28796B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228691" y="2780622"/>
            <a:ext cx="934700" cy="689074"/>
          </a:xfrm>
          <a:prstGeom prst="rect">
            <a:avLst/>
          </a:prstGeom>
        </p:spPr>
      </p:pic>
      <p:pic>
        <p:nvPicPr>
          <p:cNvPr id="18" name="Picture 17">
            <a:extLst>
              <a:ext uri="{FF2B5EF4-FFF2-40B4-BE49-F238E27FC236}">
                <a16:creationId xmlns:a16="http://schemas.microsoft.com/office/drawing/2014/main" id="{FFF19086-2F54-7945-B7D4-DF0EF6281203}"/>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186563" y="4064588"/>
            <a:ext cx="1123487" cy="466247"/>
          </a:xfrm>
          <a:prstGeom prst="rect">
            <a:avLst/>
          </a:prstGeom>
        </p:spPr>
      </p:pic>
      <p:pic>
        <p:nvPicPr>
          <p:cNvPr id="35" name="Picture 34">
            <a:extLst>
              <a:ext uri="{FF2B5EF4-FFF2-40B4-BE49-F238E27FC236}">
                <a16:creationId xmlns:a16="http://schemas.microsoft.com/office/drawing/2014/main" id="{566FEA3A-58AD-944F-802D-CCE3C709AE57}"/>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4684310" y="5287759"/>
            <a:ext cx="1180957" cy="322079"/>
          </a:xfrm>
          <a:prstGeom prst="rect">
            <a:avLst/>
          </a:prstGeom>
        </p:spPr>
      </p:pic>
      <p:pic>
        <p:nvPicPr>
          <p:cNvPr id="43" name="Picture 42">
            <a:extLst>
              <a:ext uri="{FF2B5EF4-FFF2-40B4-BE49-F238E27FC236}">
                <a16:creationId xmlns:a16="http://schemas.microsoft.com/office/drawing/2014/main" id="{411EAED9-B4A3-984C-89F3-BBE708F3C1E4}"/>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4490590" y="5696434"/>
            <a:ext cx="1148005" cy="315701"/>
          </a:xfrm>
          <a:prstGeom prst="rect">
            <a:avLst/>
          </a:prstGeom>
        </p:spPr>
      </p:pic>
      <p:pic>
        <p:nvPicPr>
          <p:cNvPr id="49" name="Picture 48">
            <a:extLst>
              <a:ext uri="{FF2B5EF4-FFF2-40B4-BE49-F238E27FC236}">
                <a16:creationId xmlns:a16="http://schemas.microsoft.com/office/drawing/2014/main" id="{2D0454CC-8031-9E46-99BE-966261BF627D}"/>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6470511" y="2229324"/>
            <a:ext cx="1216485" cy="271346"/>
          </a:xfrm>
          <a:prstGeom prst="rect">
            <a:avLst/>
          </a:prstGeom>
        </p:spPr>
      </p:pic>
      <p:pic>
        <p:nvPicPr>
          <p:cNvPr id="61" name="Picture 60">
            <a:extLst>
              <a:ext uri="{FF2B5EF4-FFF2-40B4-BE49-F238E27FC236}">
                <a16:creationId xmlns:a16="http://schemas.microsoft.com/office/drawing/2014/main" id="{8CEE7510-1E65-8D4B-98D8-0152A9DB72D6}"/>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6779790" y="4440941"/>
            <a:ext cx="1014166" cy="404777"/>
          </a:xfrm>
          <a:prstGeom prst="rect">
            <a:avLst/>
          </a:prstGeom>
        </p:spPr>
      </p:pic>
      <p:pic>
        <p:nvPicPr>
          <p:cNvPr id="63" name="Picture 62">
            <a:extLst>
              <a:ext uri="{FF2B5EF4-FFF2-40B4-BE49-F238E27FC236}">
                <a16:creationId xmlns:a16="http://schemas.microsoft.com/office/drawing/2014/main" id="{5BB49835-31AC-5B4A-8A49-026E875590EB}"/>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332414" y="5659960"/>
            <a:ext cx="840155" cy="350065"/>
          </a:xfrm>
          <a:prstGeom prst="rect">
            <a:avLst/>
          </a:prstGeom>
        </p:spPr>
      </p:pic>
      <p:pic>
        <p:nvPicPr>
          <p:cNvPr id="70" name="Picture 69">
            <a:extLst>
              <a:ext uri="{FF2B5EF4-FFF2-40B4-BE49-F238E27FC236}">
                <a16:creationId xmlns:a16="http://schemas.microsoft.com/office/drawing/2014/main" id="{F099DB48-BE10-0440-8708-DEB03B59CB5A}"/>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102846" y="4275593"/>
            <a:ext cx="1149891" cy="431939"/>
          </a:xfrm>
          <a:prstGeom prst="rect">
            <a:avLst/>
          </a:prstGeom>
        </p:spPr>
      </p:pic>
      <p:pic>
        <p:nvPicPr>
          <p:cNvPr id="72" name="Picture 71">
            <a:extLst>
              <a:ext uri="{FF2B5EF4-FFF2-40B4-BE49-F238E27FC236}">
                <a16:creationId xmlns:a16="http://schemas.microsoft.com/office/drawing/2014/main" id="{48FF71C3-B8BE-9A4B-9FE0-93229C6407A2}"/>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9829380" y="4825815"/>
            <a:ext cx="1180655" cy="354968"/>
          </a:xfrm>
          <a:prstGeom prst="rect">
            <a:avLst/>
          </a:prstGeom>
        </p:spPr>
      </p:pic>
      <p:pic>
        <p:nvPicPr>
          <p:cNvPr id="74" name="Picture 73">
            <a:extLst>
              <a:ext uri="{FF2B5EF4-FFF2-40B4-BE49-F238E27FC236}">
                <a16:creationId xmlns:a16="http://schemas.microsoft.com/office/drawing/2014/main" id="{BE68E0D9-CB04-B447-8B91-5AE9772587DA}"/>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9466915" y="5801556"/>
            <a:ext cx="1248757" cy="221267"/>
          </a:xfrm>
          <a:prstGeom prst="rect">
            <a:avLst/>
          </a:prstGeom>
        </p:spPr>
      </p:pic>
      <p:sp>
        <p:nvSpPr>
          <p:cNvPr id="79" name="TextBox 78">
            <a:extLst>
              <a:ext uri="{FF2B5EF4-FFF2-40B4-BE49-F238E27FC236}">
                <a16:creationId xmlns:a16="http://schemas.microsoft.com/office/drawing/2014/main" id="{EE996E34-22DF-D140-8B4F-801CE224BE47}"/>
              </a:ext>
            </a:extLst>
          </p:cNvPr>
          <p:cNvSpPr txBox="1"/>
          <p:nvPr/>
        </p:nvSpPr>
        <p:spPr>
          <a:xfrm>
            <a:off x="2102025" y="1038676"/>
            <a:ext cx="846844" cy="2462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1" lang="en-US" altLang="zh-CN" sz="1600" b="1" kern="0" dirty="0">
                <a:solidFill>
                  <a:srgbClr val="000000"/>
                </a:solidFill>
                <a:latin typeface="Source Han Sans SC Normal"/>
                <a:ea typeface="Source Han Sans SC Regular"/>
                <a:sym typeface="Source Han Sans SC Regular"/>
              </a:rPr>
              <a:t>Finance</a:t>
            </a:r>
            <a:endParaRPr kumimoji="1" lang="en-US" altLang="zh-CN" sz="1600" b="1" i="0" u="none" strike="noStrike" kern="0" cap="none" spc="0" normalizeH="0" baseline="0" noProof="0" dirty="0">
              <a:ln>
                <a:noFill/>
              </a:ln>
              <a:solidFill>
                <a:srgbClr val="000000"/>
              </a:solidFill>
              <a:effectLst/>
              <a:uLnTx/>
              <a:uFillTx/>
              <a:latin typeface="Source Han Sans SC Normal"/>
              <a:ea typeface="Source Han Sans SC Regular"/>
              <a:sym typeface="Source Han Sans SC Regular"/>
            </a:endParaRPr>
          </a:p>
        </p:txBody>
      </p:sp>
      <p:sp>
        <p:nvSpPr>
          <p:cNvPr id="93" name="TextBox 92">
            <a:extLst>
              <a:ext uri="{FF2B5EF4-FFF2-40B4-BE49-F238E27FC236}">
                <a16:creationId xmlns:a16="http://schemas.microsoft.com/office/drawing/2014/main" id="{9D289B0D-F42E-3C47-9298-06DFBA3A2F23}"/>
              </a:ext>
            </a:extLst>
          </p:cNvPr>
          <p:cNvSpPr txBox="1"/>
          <p:nvPr/>
        </p:nvSpPr>
        <p:spPr>
          <a:xfrm>
            <a:off x="4294633" y="1024304"/>
            <a:ext cx="1424042" cy="2462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1" lang="en-US" altLang="zh-CN" sz="1600" b="1" kern="0" dirty="0">
                <a:solidFill>
                  <a:srgbClr val="000000"/>
                </a:solidFill>
                <a:latin typeface="Source Han Sans SC Normal"/>
                <a:ea typeface="Source Han Sans SC Regular"/>
                <a:cs typeface="Source Han Sans SC Regular"/>
                <a:sym typeface="Source Han Sans SC Regular"/>
              </a:rPr>
              <a:t>Automobile</a:t>
            </a:r>
            <a:endParaRPr kumimoji="1" lang="zh-CN" altLang="en-US"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endParaRPr>
          </a:p>
        </p:txBody>
      </p:sp>
      <p:sp>
        <p:nvSpPr>
          <p:cNvPr id="94" name="TextBox 93">
            <a:extLst>
              <a:ext uri="{FF2B5EF4-FFF2-40B4-BE49-F238E27FC236}">
                <a16:creationId xmlns:a16="http://schemas.microsoft.com/office/drawing/2014/main" id="{E81791CC-AEAA-9743-8442-E6ECA69A869D}"/>
              </a:ext>
            </a:extLst>
          </p:cNvPr>
          <p:cNvSpPr txBox="1"/>
          <p:nvPr/>
        </p:nvSpPr>
        <p:spPr>
          <a:xfrm>
            <a:off x="5901101" y="1024304"/>
            <a:ext cx="1334323" cy="2462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1" lang="en-US" altLang="zh-CN"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rPr>
              <a:t>Manufactory</a:t>
            </a:r>
            <a:endParaRPr kumimoji="1" lang="zh-CN" altLang="en-US"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endParaRPr>
          </a:p>
        </p:txBody>
      </p:sp>
      <p:sp>
        <p:nvSpPr>
          <p:cNvPr id="95" name="TextBox 94">
            <a:extLst>
              <a:ext uri="{FF2B5EF4-FFF2-40B4-BE49-F238E27FC236}">
                <a16:creationId xmlns:a16="http://schemas.microsoft.com/office/drawing/2014/main" id="{C0430ED7-CEE5-2345-9D9D-E6EBEA6E18E2}"/>
              </a:ext>
            </a:extLst>
          </p:cNvPr>
          <p:cNvSpPr txBox="1"/>
          <p:nvPr/>
        </p:nvSpPr>
        <p:spPr>
          <a:xfrm>
            <a:off x="7872457" y="1038676"/>
            <a:ext cx="846844" cy="2462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1" lang="en-US" altLang="zh-CN"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rPr>
              <a:t>Energy</a:t>
            </a:r>
            <a:endParaRPr kumimoji="1" lang="zh-CN" altLang="en-US"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endParaRPr>
          </a:p>
        </p:txBody>
      </p:sp>
      <p:sp>
        <p:nvSpPr>
          <p:cNvPr id="96" name="TextBox 95">
            <a:extLst>
              <a:ext uri="{FF2B5EF4-FFF2-40B4-BE49-F238E27FC236}">
                <a16:creationId xmlns:a16="http://schemas.microsoft.com/office/drawing/2014/main" id="{50B6DE6E-A218-E445-930B-BCB21BFE2C26}"/>
              </a:ext>
            </a:extLst>
          </p:cNvPr>
          <p:cNvSpPr txBox="1"/>
          <p:nvPr/>
        </p:nvSpPr>
        <p:spPr>
          <a:xfrm>
            <a:off x="9423557" y="1038676"/>
            <a:ext cx="1077824" cy="2462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1" lang="en-US" altLang="zh-CN"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rPr>
              <a:t>Retail</a:t>
            </a:r>
          </a:p>
        </p:txBody>
      </p:sp>
      <p:sp>
        <p:nvSpPr>
          <p:cNvPr id="97" name="TextBox 96">
            <a:extLst>
              <a:ext uri="{FF2B5EF4-FFF2-40B4-BE49-F238E27FC236}">
                <a16:creationId xmlns:a16="http://schemas.microsoft.com/office/drawing/2014/main" id="{F9087ADD-7533-3B45-99C4-CA36131D617A}"/>
              </a:ext>
            </a:extLst>
          </p:cNvPr>
          <p:cNvSpPr txBox="1"/>
          <p:nvPr/>
        </p:nvSpPr>
        <p:spPr>
          <a:xfrm>
            <a:off x="9469277" y="6250756"/>
            <a:ext cx="1077824" cy="2462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1" lang="en-US" altLang="zh-CN"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rPr>
              <a:t>Education</a:t>
            </a:r>
            <a:endParaRPr kumimoji="1" lang="zh-CN" altLang="en-US"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endParaRPr>
          </a:p>
        </p:txBody>
      </p:sp>
      <p:sp>
        <p:nvSpPr>
          <p:cNvPr id="98" name="TextBox 97">
            <a:extLst>
              <a:ext uri="{FF2B5EF4-FFF2-40B4-BE49-F238E27FC236}">
                <a16:creationId xmlns:a16="http://schemas.microsoft.com/office/drawing/2014/main" id="{0C64C35A-6316-4147-9979-3DD37B8991BA}"/>
              </a:ext>
            </a:extLst>
          </p:cNvPr>
          <p:cNvSpPr txBox="1"/>
          <p:nvPr/>
        </p:nvSpPr>
        <p:spPr>
          <a:xfrm>
            <a:off x="7727943" y="6269113"/>
            <a:ext cx="1323871" cy="2462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1" lang="en-US" altLang="zh-CN"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rPr>
              <a:t>Government</a:t>
            </a:r>
            <a:endParaRPr kumimoji="1" lang="zh-CN" altLang="en-US"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endParaRPr>
          </a:p>
        </p:txBody>
      </p:sp>
      <p:sp>
        <p:nvSpPr>
          <p:cNvPr id="64" name="TextBox 78">
            <a:extLst>
              <a:ext uri="{FF2B5EF4-FFF2-40B4-BE49-F238E27FC236}">
                <a16:creationId xmlns:a16="http://schemas.microsoft.com/office/drawing/2014/main" id="{EF36D6E1-3567-8243-B69B-BEC0158BAB00}"/>
              </a:ext>
            </a:extLst>
          </p:cNvPr>
          <p:cNvSpPr txBox="1"/>
          <p:nvPr/>
        </p:nvSpPr>
        <p:spPr>
          <a:xfrm>
            <a:off x="1730055" y="6253906"/>
            <a:ext cx="1700575" cy="2462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1" lang="en-US" altLang="zh-CN" sz="1600" b="1" kern="0" dirty="0">
                <a:solidFill>
                  <a:srgbClr val="000000"/>
                </a:solidFill>
                <a:latin typeface="Source Han Sans SC Normal"/>
                <a:ea typeface="Source Han Sans SC Regular"/>
                <a:cs typeface="Source Han Sans SC Regular"/>
                <a:sym typeface="Source Han Sans SC Regular"/>
              </a:rPr>
              <a:t>Security</a:t>
            </a:r>
            <a:r>
              <a:rPr kumimoji="1" lang="zh-CN" altLang="en-US"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rPr>
              <a:t> </a:t>
            </a:r>
            <a:r>
              <a:rPr kumimoji="1" lang="en-US" altLang="zh-CN"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rPr>
              <a:t>/</a:t>
            </a:r>
            <a:r>
              <a:rPr kumimoji="1" lang="zh-CN" altLang="en-US"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rPr>
              <a:t> </a:t>
            </a:r>
            <a:r>
              <a:rPr kumimoji="1" lang="en-US" altLang="zh-CN" sz="1600" b="1" kern="0" dirty="0">
                <a:solidFill>
                  <a:srgbClr val="000000"/>
                </a:solidFill>
                <a:latin typeface="Source Han Sans SC Normal"/>
                <a:ea typeface="Source Han Sans SC Regular"/>
                <a:cs typeface="Source Han Sans SC Regular"/>
                <a:sym typeface="Source Han Sans SC Regular"/>
              </a:rPr>
              <a:t>Funds</a:t>
            </a:r>
            <a:endParaRPr kumimoji="1" lang="zh-CN" altLang="en-US"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endParaRPr>
          </a:p>
        </p:txBody>
      </p:sp>
      <p:sp>
        <p:nvSpPr>
          <p:cNvPr id="71" name="TextBox 93">
            <a:extLst>
              <a:ext uri="{FF2B5EF4-FFF2-40B4-BE49-F238E27FC236}">
                <a16:creationId xmlns:a16="http://schemas.microsoft.com/office/drawing/2014/main" id="{26D45A68-1F5A-4B48-B4DA-D8C39FE15568}"/>
              </a:ext>
            </a:extLst>
          </p:cNvPr>
          <p:cNvSpPr txBox="1"/>
          <p:nvPr/>
        </p:nvSpPr>
        <p:spPr>
          <a:xfrm>
            <a:off x="6125942" y="6265178"/>
            <a:ext cx="846844" cy="2462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1" lang="en-US" altLang="zh-CN" sz="1600" b="1" kern="0" dirty="0">
                <a:solidFill>
                  <a:srgbClr val="000000"/>
                </a:solidFill>
                <a:latin typeface="Source Han Sans SC Normal"/>
                <a:ea typeface="Source Han Sans SC Regular"/>
                <a:cs typeface="Source Han Sans SC Regular"/>
                <a:sym typeface="Source Han Sans SC Regular"/>
              </a:rPr>
              <a:t>IOT</a:t>
            </a:r>
          </a:p>
        </p:txBody>
      </p:sp>
      <p:sp>
        <p:nvSpPr>
          <p:cNvPr id="73" name="Shape 581">
            <a:extLst>
              <a:ext uri="{FF2B5EF4-FFF2-40B4-BE49-F238E27FC236}">
                <a16:creationId xmlns:a16="http://schemas.microsoft.com/office/drawing/2014/main" id="{846A9859-0054-6C4C-8871-7870FC432557}"/>
              </a:ext>
            </a:extLst>
          </p:cNvPr>
          <p:cNvSpPr txBox="1">
            <a:spLocks/>
          </p:cNvSpPr>
          <p:nvPr/>
        </p:nvSpPr>
        <p:spPr>
          <a:xfrm>
            <a:off x="349246" y="158699"/>
            <a:ext cx="9753600" cy="977900"/>
          </a:xfrm>
          <a:prstGeom prst="rect">
            <a:avLst/>
          </a:prstGeom>
          <a:ln w="25400">
            <a:miter lim="400000"/>
          </a:ln>
          <a:extLst>
            <a:ext uri="{C572A759-6A51-4108-AA02-DFA0A04FC94B}">
              <ma14:wrappingTextBoxFlag xmlns="" xmlns:ma14="http://schemas.microsoft.com/office/mac/drawingml/2011/main" val="1"/>
            </a:ext>
          </a:extLst>
        </p:spPr>
        <p:txBody>
          <a:bodyPr lIns="182842" tIns="182842" rIns="182842" bIns="182842" anchor="ctr">
            <a:normAutofit/>
          </a:bodyPr>
          <a:lstStyle>
            <a:lvl1pPr marL="0" marR="0" indent="0" algn="l" defTabSz="914150" latinLnBrk="0">
              <a:lnSpc>
                <a:spcPct val="120000"/>
              </a:lnSpc>
              <a:spcBef>
                <a:spcPts val="0"/>
              </a:spcBef>
              <a:spcAft>
                <a:spcPts val="0"/>
              </a:spcAft>
              <a:buClrTx/>
              <a:buSzTx/>
              <a:buFontTx/>
              <a:buNone/>
              <a:tabLst/>
              <a:defRPr sz="3001" b="1" i="0" u="none" strike="noStrike" cap="none" spc="0" baseline="0">
                <a:ln>
                  <a:noFill/>
                </a:ln>
                <a:solidFill>
                  <a:srgbClr val="FFFFFF"/>
                </a:solidFill>
                <a:uFillTx/>
                <a:latin typeface="Microsoft YaHei" charset="-122"/>
                <a:ea typeface="Microsoft YaHei" charset="-122"/>
                <a:cs typeface="Microsoft YaHei" charset="-122"/>
                <a:sym typeface="Source Han Sans SC Bold"/>
              </a:defRPr>
            </a:lvl1pPr>
            <a:lvl2pPr marL="0" marR="0" indent="0" algn="l" defTabSz="914150" latinLnBrk="0">
              <a:lnSpc>
                <a:spcPct val="120000"/>
              </a:lnSpc>
              <a:spcBef>
                <a:spcPts val="0"/>
              </a:spcBef>
              <a:spcAft>
                <a:spcPts val="0"/>
              </a:spcAft>
              <a:buClrTx/>
              <a:buSzTx/>
              <a:buFontTx/>
              <a:buNone/>
              <a:tabLst/>
              <a:defRPr sz="3001" b="0" i="0" u="none" strike="noStrike" cap="none" spc="0" baseline="0">
                <a:ln>
                  <a:noFill/>
                </a:ln>
                <a:solidFill>
                  <a:srgbClr val="FFFFFF"/>
                </a:solidFill>
                <a:uFillTx/>
                <a:latin typeface="Source Han Sans SC Bold"/>
                <a:ea typeface="Source Han Sans SC Bold"/>
                <a:cs typeface="Source Han Sans SC Bold"/>
                <a:sym typeface="Source Han Sans SC Bold"/>
              </a:defRPr>
            </a:lvl2pPr>
            <a:lvl3pPr marL="0" marR="0" indent="0" algn="l" defTabSz="914150" latinLnBrk="0">
              <a:lnSpc>
                <a:spcPct val="120000"/>
              </a:lnSpc>
              <a:spcBef>
                <a:spcPts val="0"/>
              </a:spcBef>
              <a:spcAft>
                <a:spcPts val="0"/>
              </a:spcAft>
              <a:buClrTx/>
              <a:buSzTx/>
              <a:buFontTx/>
              <a:buNone/>
              <a:tabLst/>
              <a:defRPr sz="3001" b="0" i="0" u="none" strike="noStrike" cap="none" spc="0" baseline="0">
                <a:ln>
                  <a:noFill/>
                </a:ln>
                <a:solidFill>
                  <a:srgbClr val="FFFFFF"/>
                </a:solidFill>
                <a:uFillTx/>
                <a:latin typeface="Source Han Sans SC Bold"/>
                <a:ea typeface="Source Han Sans SC Bold"/>
                <a:cs typeface="Source Han Sans SC Bold"/>
                <a:sym typeface="Source Han Sans SC Bold"/>
              </a:defRPr>
            </a:lvl3pPr>
            <a:lvl4pPr marL="0" marR="0" indent="0" algn="l" defTabSz="914150" latinLnBrk="0">
              <a:lnSpc>
                <a:spcPct val="120000"/>
              </a:lnSpc>
              <a:spcBef>
                <a:spcPts val="0"/>
              </a:spcBef>
              <a:spcAft>
                <a:spcPts val="0"/>
              </a:spcAft>
              <a:buClrTx/>
              <a:buSzTx/>
              <a:buFontTx/>
              <a:buNone/>
              <a:tabLst/>
              <a:defRPr sz="3001" b="0" i="0" u="none" strike="noStrike" cap="none" spc="0" baseline="0">
                <a:ln>
                  <a:noFill/>
                </a:ln>
                <a:solidFill>
                  <a:srgbClr val="FFFFFF"/>
                </a:solidFill>
                <a:uFillTx/>
                <a:latin typeface="Source Han Sans SC Bold"/>
                <a:ea typeface="Source Han Sans SC Bold"/>
                <a:cs typeface="Source Han Sans SC Bold"/>
                <a:sym typeface="Source Han Sans SC Bold"/>
              </a:defRPr>
            </a:lvl4pPr>
            <a:lvl5pPr marL="0" marR="0" indent="0" algn="l" defTabSz="914150" latinLnBrk="0">
              <a:lnSpc>
                <a:spcPct val="120000"/>
              </a:lnSpc>
              <a:spcBef>
                <a:spcPts val="0"/>
              </a:spcBef>
              <a:spcAft>
                <a:spcPts val="0"/>
              </a:spcAft>
              <a:buClrTx/>
              <a:buSzTx/>
              <a:buFontTx/>
              <a:buNone/>
              <a:tabLst/>
              <a:defRPr sz="3001" b="0" i="0" u="none" strike="noStrike" cap="none" spc="0" baseline="0">
                <a:ln>
                  <a:noFill/>
                </a:ln>
                <a:solidFill>
                  <a:srgbClr val="FFFFFF"/>
                </a:solidFill>
                <a:uFillTx/>
                <a:latin typeface="Source Han Sans SC Bold"/>
                <a:ea typeface="Source Han Sans SC Bold"/>
                <a:cs typeface="Source Han Sans SC Bold"/>
                <a:sym typeface="Source Han Sans SC Bold"/>
              </a:defRPr>
            </a:lvl5pPr>
            <a:lvl6pPr marL="0" marR="0" indent="0" algn="l" defTabSz="914150" latinLnBrk="0">
              <a:lnSpc>
                <a:spcPct val="120000"/>
              </a:lnSpc>
              <a:spcBef>
                <a:spcPts val="0"/>
              </a:spcBef>
              <a:spcAft>
                <a:spcPts val="0"/>
              </a:spcAft>
              <a:buClrTx/>
              <a:buSzTx/>
              <a:buFontTx/>
              <a:buNone/>
              <a:tabLst/>
              <a:defRPr sz="3001" b="0" i="0" u="none" strike="noStrike" cap="none" spc="0" baseline="0">
                <a:ln>
                  <a:noFill/>
                </a:ln>
                <a:solidFill>
                  <a:srgbClr val="FFFFFF"/>
                </a:solidFill>
                <a:uFillTx/>
                <a:latin typeface="Source Han Sans SC Bold"/>
                <a:ea typeface="Source Han Sans SC Bold"/>
                <a:cs typeface="Source Han Sans SC Bold"/>
                <a:sym typeface="Source Han Sans SC Bold"/>
              </a:defRPr>
            </a:lvl6pPr>
            <a:lvl7pPr marL="0" marR="0" indent="0" algn="l" defTabSz="914150" latinLnBrk="0">
              <a:lnSpc>
                <a:spcPct val="120000"/>
              </a:lnSpc>
              <a:spcBef>
                <a:spcPts val="0"/>
              </a:spcBef>
              <a:spcAft>
                <a:spcPts val="0"/>
              </a:spcAft>
              <a:buClrTx/>
              <a:buSzTx/>
              <a:buFontTx/>
              <a:buNone/>
              <a:tabLst/>
              <a:defRPr sz="3001" b="0" i="0" u="none" strike="noStrike" cap="none" spc="0" baseline="0">
                <a:ln>
                  <a:noFill/>
                </a:ln>
                <a:solidFill>
                  <a:srgbClr val="FFFFFF"/>
                </a:solidFill>
                <a:uFillTx/>
                <a:latin typeface="Source Han Sans SC Bold"/>
                <a:ea typeface="Source Han Sans SC Bold"/>
                <a:cs typeface="Source Han Sans SC Bold"/>
                <a:sym typeface="Source Han Sans SC Bold"/>
              </a:defRPr>
            </a:lvl7pPr>
            <a:lvl8pPr marL="0" marR="0" indent="0" algn="l" defTabSz="914150" latinLnBrk="0">
              <a:lnSpc>
                <a:spcPct val="120000"/>
              </a:lnSpc>
              <a:spcBef>
                <a:spcPts val="0"/>
              </a:spcBef>
              <a:spcAft>
                <a:spcPts val="0"/>
              </a:spcAft>
              <a:buClrTx/>
              <a:buSzTx/>
              <a:buFontTx/>
              <a:buNone/>
              <a:tabLst/>
              <a:defRPr sz="3001" b="0" i="0" u="none" strike="noStrike" cap="none" spc="0" baseline="0">
                <a:ln>
                  <a:noFill/>
                </a:ln>
                <a:solidFill>
                  <a:srgbClr val="FFFFFF"/>
                </a:solidFill>
                <a:uFillTx/>
                <a:latin typeface="Source Han Sans SC Bold"/>
                <a:ea typeface="Source Han Sans SC Bold"/>
                <a:cs typeface="Source Han Sans SC Bold"/>
                <a:sym typeface="Source Han Sans SC Bold"/>
              </a:defRPr>
            </a:lvl8pPr>
            <a:lvl9pPr marL="0" marR="0" indent="0" algn="l" defTabSz="914150" latinLnBrk="0">
              <a:lnSpc>
                <a:spcPct val="120000"/>
              </a:lnSpc>
              <a:spcBef>
                <a:spcPts val="0"/>
              </a:spcBef>
              <a:spcAft>
                <a:spcPts val="0"/>
              </a:spcAft>
              <a:buClrTx/>
              <a:buSzTx/>
              <a:buFontTx/>
              <a:buNone/>
              <a:tabLst/>
              <a:defRPr sz="3001" b="0" i="0" u="none" strike="noStrike" cap="none" spc="0" baseline="0">
                <a:ln>
                  <a:noFill/>
                </a:ln>
                <a:solidFill>
                  <a:srgbClr val="FFFFFF"/>
                </a:solidFill>
                <a:uFillTx/>
                <a:latin typeface="Source Han Sans SC Bold"/>
                <a:ea typeface="Source Han Sans SC Bold"/>
                <a:cs typeface="Source Han Sans SC Bold"/>
                <a:sym typeface="Source Han Sans SC Bold"/>
              </a:defRPr>
            </a:lvl9pPr>
          </a:lstStyle>
          <a:p>
            <a:pPr marR="0" lvl="0" indent="0" defTabSz="914400" fontAlgn="auto" hangingPunct="0">
              <a:lnSpc>
                <a:spcPct val="90000"/>
              </a:lnSpc>
              <a:spcBef>
                <a:spcPts val="0"/>
              </a:spcBef>
              <a:spcAft>
                <a:spcPts val="0"/>
              </a:spcAft>
              <a:buClrTx/>
              <a:buSzTx/>
              <a:buFontTx/>
              <a:buNone/>
              <a:tabLst/>
              <a:defRPr/>
            </a:pPr>
            <a:r>
              <a:rPr lang="en-US" altLang="zh-CN" sz="2799" dirty="0">
                <a:gradFill>
                  <a:gsLst>
                    <a:gs pos="0">
                      <a:srgbClr val="0070C0"/>
                    </a:gs>
                    <a:gs pos="100000">
                      <a:srgbClr val="23A58D"/>
                    </a:gs>
                  </a:gsLst>
                  <a:lin ang="0" scaled="0"/>
                </a:gradFill>
                <a:latin typeface="Arial" panose="020B0604020202020204" pitchFamily="34" charset="0"/>
                <a:cs typeface="Arial" panose="020B0604020202020204" pitchFamily="34" charset="0"/>
              </a:rPr>
              <a:t>DaoCloud Customers</a:t>
            </a:r>
            <a:endParaRPr lang="en-US" sz="2799" dirty="0">
              <a:gradFill>
                <a:gsLst>
                  <a:gs pos="0">
                    <a:srgbClr val="0070C0"/>
                  </a:gs>
                  <a:gs pos="100000">
                    <a:srgbClr val="23A58D"/>
                  </a:gs>
                </a:gsLst>
                <a:lin ang="0" scaled="0"/>
              </a:gradFill>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D68A9B95-9144-FC42-8BFD-AE85AD420F09}"/>
              </a:ext>
            </a:extLst>
          </p:cNvPr>
          <p:cNvPicPr>
            <a:picLocks noChangeAspect="1"/>
          </p:cNvPicPr>
          <p:nvPr/>
        </p:nvPicPr>
        <p:blipFill>
          <a:blip r:embed="rId36"/>
          <a:stretch>
            <a:fillRect/>
          </a:stretch>
        </p:blipFill>
        <p:spPr>
          <a:xfrm>
            <a:off x="2778743" y="1514176"/>
            <a:ext cx="1152001" cy="317793"/>
          </a:xfrm>
          <a:prstGeom prst="rect">
            <a:avLst/>
          </a:prstGeom>
        </p:spPr>
      </p:pic>
      <p:pic>
        <p:nvPicPr>
          <p:cNvPr id="4" name="图片 3">
            <a:extLst>
              <a:ext uri="{FF2B5EF4-FFF2-40B4-BE49-F238E27FC236}">
                <a16:creationId xmlns:a16="http://schemas.microsoft.com/office/drawing/2014/main" id="{BBFE2077-DED6-B649-B8C0-8185042CE7FB}"/>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1567148" y="2457138"/>
            <a:ext cx="1410492" cy="564197"/>
          </a:xfrm>
          <a:prstGeom prst="rect">
            <a:avLst/>
          </a:prstGeom>
        </p:spPr>
      </p:pic>
      <p:pic>
        <p:nvPicPr>
          <p:cNvPr id="77" name="图片 76">
            <a:extLst>
              <a:ext uri="{FF2B5EF4-FFF2-40B4-BE49-F238E27FC236}">
                <a16:creationId xmlns:a16="http://schemas.microsoft.com/office/drawing/2014/main" id="{CE00E77B-45A0-A442-A50F-47862475E605}"/>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7997734" y="2326684"/>
            <a:ext cx="1814152" cy="1048999"/>
          </a:xfrm>
          <a:prstGeom prst="rect">
            <a:avLst/>
          </a:prstGeom>
        </p:spPr>
      </p:pic>
      <p:pic>
        <p:nvPicPr>
          <p:cNvPr id="5" name="图片 4">
            <a:extLst>
              <a:ext uri="{FF2B5EF4-FFF2-40B4-BE49-F238E27FC236}">
                <a16:creationId xmlns:a16="http://schemas.microsoft.com/office/drawing/2014/main" id="{3454A2D3-8231-3240-9EB9-E42E9CF3F337}"/>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8266823" y="4377203"/>
            <a:ext cx="1180655" cy="615668"/>
          </a:xfrm>
          <a:prstGeom prst="rect">
            <a:avLst/>
          </a:prstGeom>
        </p:spPr>
      </p:pic>
      <p:pic>
        <p:nvPicPr>
          <p:cNvPr id="8" name="图片 7">
            <a:extLst>
              <a:ext uri="{FF2B5EF4-FFF2-40B4-BE49-F238E27FC236}">
                <a16:creationId xmlns:a16="http://schemas.microsoft.com/office/drawing/2014/main" id="{A095172E-8ADC-5E43-82A3-112F87BA3594}"/>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1361426" y="2013641"/>
            <a:ext cx="1394308" cy="439207"/>
          </a:xfrm>
          <a:prstGeom prst="rect">
            <a:avLst/>
          </a:prstGeom>
        </p:spPr>
      </p:pic>
      <p:pic>
        <p:nvPicPr>
          <p:cNvPr id="76" name="图片 75">
            <a:extLst>
              <a:ext uri="{FF2B5EF4-FFF2-40B4-BE49-F238E27FC236}">
                <a16:creationId xmlns:a16="http://schemas.microsoft.com/office/drawing/2014/main" id="{51549DCB-4798-F947-ADD2-5524C88EB100}"/>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3150870" y="3326237"/>
            <a:ext cx="1751953" cy="1003355"/>
          </a:xfrm>
          <a:prstGeom prst="rect">
            <a:avLst/>
          </a:prstGeom>
        </p:spPr>
      </p:pic>
      <p:pic>
        <p:nvPicPr>
          <p:cNvPr id="78" name="图片 77">
            <a:extLst>
              <a:ext uri="{FF2B5EF4-FFF2-40B4-BE49-F238E27FC236}">
                <a16:creationId xmlns:a16="http://schemas.microsoft.com/office/drawing/2014/main" id="{E3327A0A-7E42-764B-8FFA-98D429D65488}"/>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4922942" y="4525716"/>
            <a:ext cx="1229541" cy="826630"/>
          </a:xfrm>
          <a:prstGeom prst="rect">
            <a:avLst/>
          </a:prstGeom>
        </p:spPr>
      </p:pic>
      <p:pic>
        <p:nvPicPr>
          <p:cNvPr id="85" name="Picture 29">
            <a:extLst>
              <a:ext uri="{FF2B5EF4-FFF2-40B4-BE49-F238E27FC236}">
                <a16:creationId xmlns:a16="http://schemas.microsoft.com/office/drawing/2014/main" id="{7D101CCB-8E0B-2447-A494-263903A4321D}"/>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9613753" y="1515389"/>
            <a:ext cx="1137468" cy="468182"/>
          </a:xfrm>
          <a:prstGeom prst="rect">
            <a:avLst/>
          </a:prstGeom>
        </p:spPr>
      </p:pic>
      <p:pic>
        <p:nvPicPr>
          <p:cNvPr id="86" name="Picture 30">
            <a:extLst>
              <a:ext uri="{FF2B5EF4-FFF2-40B4-BE49-F238E27FC236}">
                <a16:creationId xmlns:a16="http://schemas.microsoft.com/office/drawing/2014/main" id="{90D37D9E-24FA-1048-88D0-B399A02D90EE}"/>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10102846" y="2055740"/>
            <a:ext cx="444255" cy="388723"/>
          </a:xfrm>
          <a:prstGeom prst="rect">
            <a:avLst/>
          </a:prstGeom>
        </p:spPr>
      </p:pic>
      <p:pic>
        <p:nvPicPr>
          <p:cNvPr id="87" name="Picture 64">
            <a:extLst>
              <a:ext uri="{FF2B5EF4-FFF2-40B4-BE49-F238E27FC236}">
                <a16:creationId xmlns:a16="http://schemas.microsoft.com/office/drawing/2014/main" id="{B5B63533-0085-E34D-AE3D-48AC1039D0C3}"/>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10374639" y="3070860"/>
            <a:ext cx="1036475" cy="540685"/>
          </a:xfrm>
          <a:prstGeom prst="rect">
            <a:avLst/>
          </a:prstGeom>
        </p:spPr>
      </p:pic>
      <p:pic>
        <p:nvPicPr>
          <p:cNvPr id="88" name="图片 87">
            <a:extLst>
              <a:ext uri="{FF2B5EF4-FFF2-40B4-BE49-F238E27FC236}">
                <a16:creationId xmlns:a16="http://schemas.microsoft.com/office/drawing/2014/main" id="{5C370573-5191-BA4B-A838-E4EACD698B50}"/>
              </a:ext>
            </a:extLst>
          </p:cNvPr>
          <p:cNvPicPr>
            <a:picLocks noChangeAspect="1"/>
          </p:cNvPicPr>
          <p:nvPr/>
        </p:nvPicPr>
        <p:blipFill rotWithShape="1">
          <a:blip r:embed="rId46" cstate="screen">
            <a:extLst>
              <a:ext uri="{28A0092B-C50C-407E-A947-70E740481C1C}">
                <a14:useLocalDpi xmlns:a14="http://schemas.microsoft.com/office/drawing/2010/main"/>
              </a:ext>
            </a:extLst>
          </a:blip>
          <a:srcRect/>
          <a:stretch/>
        </p:blipFill>
        <p:spPr>
          <a:xfrm>
            <a:off x="10125149" y="2540124"/>
            <a:ext cx="843904" cy="395089"/>
          </a:xfrm>
          <a:prstGeom prst="rect">
            <a:avLst/>
          </a:prstGeom>
        </p:spPr>
      </p:pic>
      <p:pic>
        <p:nvPicPr>
          <p:cNvPr id="80" name="图片 79">
            <a:extLst>
              <a:ext uri="{FF2B5EF4-FFF2-40B4-BE49-F238E27FC236}">
                <a16:creationId xmlns:a16="http://schemas.microsoft.com/office/drawing/2014/main" id="{880D56E8-4792-AF4D-9F60-8442547A6F49}"/>
              </a:ext>
            </a:extLst>
          </p:cNvPr>
          <p:cNvPicPr>
            <a:picLocks noChangeAspect="1"/>
          </p:cNvPicPr>
          <p:nvPr/>
        </p:nvPicPr>
        <p:blipFill rotWithShape="1">
          <a:blip r:embed="rId47" cstate="screen">
            <a:extLst>
              <a:ext uri="{28A0092B-C50C-407E-A947-70E740481C1C}">
                <a14:useLocalDpi xmlns:a14="http://schemas.microsoft.com/office/drawing/2010/main"/>
              </a:ext>
            </a:extLst>
          </a:blip>
          <a:srcRect/>
          <a:stretch/>
        </p:blipFill>
        <p:spPr>
          <a:xfrm>
            <a:off x="2601860" y="5664265"/>
            <a:ext cx="352586" cy="355078"/>
          </a:xfrm>
          <a:prstGeom prst="rect">
            <a:avLst/>
          </a:prstGeom>
        </p:spPr>
      </p:pic>
      <p:pic>
        <p:nvPicPr>
          <p:cNvPr id="82" name="图片 81">
            <a:extLst>
              <a:ext uri="{FF2B5EF4-FFF2-40B4-BE49-F238E27FC236}">
                <a16:creationId xmlns:a16="http://schemas.microsoft.com/office/drawing/2014/main" id="{ADF1E224-F904-8E4C-AD2D-0F61A3A82EF9}"/>
              </a:ext>
            </a:extLst>
          </p:cNvPr>
          <p:cNvPicPr>
            <a:picLocks noChangeAspect="1"/>
          </p:cNvPicPr>
          <p:nvPr/>
        </p:nvPicPr>
        <p:blipFill rotWithShape="1">
          <a:blip r:embed="rId48" cstate="screen">
            <a:extLst>
              <a:ext uri="{28A0092B-C50C-407E-A947-70E740481C1C}">
                <a14:useLocalDpi xmlns:a14="http://schemas.microsoft.com/office/drawing/2010/main"/>
              </a:ext>
            </a:extLst>
          </a:blip>
          <a:srcRect/>
          <a:stretch/>
        </p:blipFill>
        <p:spPr>
          <a:xfrm>
            <a:off x="2989327" y="5709314"/>
            <a:ext cx="1042718" cy="254067"/>
          </a:xfrm>
          <a:prstGeom prst="rect">
            <a:avLst/>
          </a:prstGeom>
        </p:spPr>
      </p:pic>
      <p:pic>
        <p:nvPicPr>
          <p:cNvPr id="9" name="图片 8">
            <a:extLst>
              <a:ext uri="{FF2B5EF4-FFF2-40B4-BE49-F238E27FC236}">
                <a16:creationId xmlns:a16="http://schemas.microsoft.com/office/drawing/2014/main" id="{AC1B245C-7571-224C-B133-FDB4F172FAAC}"/>
              </a:ext>
            </a:extLst>
          </p:cNvPr>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3030282" y="4663512"/>
            <a:ext cx="1196153" cy="300709"/>
          </a:xfrm>
          <a:prstGeom prst="rect">
            <a:avLst/>
          </a:prstGeom>
        </p:spPr>
      </p:pic>
      <p:pic>
        <p:nvPicPr>
          <p:cNvPr id="12" name="图片 11">
            <a:extLst>
              <a:ext uri="{FF2B5EF4-FFF2-40B4-BE49-F238E27FC236}">
                <a16:creationId xmlns:a16="http://schemas.microsoft.com/office/drawing/2014/main" id="{1E30CBB7-F3EF-824E-9C86-56D6176FA615}"/>
              </a:ext>
            </a:extLst>
          </p:cNvPr>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10396679" y="3831953"/>
            <a:ext cx="952645" cy="305661"/>
          </a:xfrm>
          <a:prstGeom prst="rect">
            <a:avLst/>
          </a:prstGeom>
        </p:spPr>
      </p:pic>
      <p:grpSp>
        <p:nvGrpSpPr>
          <p:cNvPr id="19" name="组合 18">
            <a:extLst>
              <a:ext uri="{FF2B5EF4-FFF2-40B4-BE49-F238E27FC236}">
                <a16:creationId xmlns:a16="http://schemas.microsoft.com/office/drawing/2014/main" id="{4C0B663E-25D2-CF4D-BA9B-8681FF7F0239}"/>
              </a:ext>
            </a:extLst>
          </p:cNvPr>
          <p:cNvGrpSpPr/>
          <p:nvPr/>
        </p:nvGrpSpPr>
        <p:grpSpPr>
          <a:xfrm>
            <a:off x="8613292" y="3065401"/>
            <a:ext cx="1645752" cy="1027312"/>
            <a:chOff x="5642250" y="-156554"/>
            <a:chExt cx="1645752" cy="1027312"/>
          </a:xfrm>
        </p:grpSpPr>
        <p:pic>
          <p:nvPicPr>
            <p:cNvPr id="13" name="图片 12">
              <a:extLst>
                <a:ext uri="{FF2B5EF4-FFF2-40B4-BE49-F238E27FC236}">
                  <a16:creationId xmlns:a16="http://schemas.microsoft.com/office/drawing/2014/main" id="{13689D0F-21EB-0241-9FDC-6781D6B05DDF}"/>
                </a:ext>
              </a:extLst>
            </p:cNvPr>
            <p:cNvPicPr>
              <a:picLocks noChangeAspect="1"/>
            </p:cNvPicPr>
            <p:nvPr/>
          </p:nvPicPr>
          <p:blipFill rotWithShape="1">
            <a:blip r:embed="rId51" cstate="screen">
              <a:extLst>
                <a:ext uri="{28A0092B-C50C-407E-A947-70E740481C1C}">
                  <a14:useLocalDpi xmlns:a14="http://schemas.microsoft.com/office/drawing/2010/main"/>
                </a:ext>
              </a:extLst>
            </a:blip>
            <a:srcRect/>
            <a:stretch/>
          </p:blipFill>
          <p:spPr>
            <a:xfrm>
              <a:off x="5642250" y="218855"/>
              <a:ext cx="1645752" cy="651903"/>
            </a:xfrm>
            <a:prstGeom prst="rect">
              <a:avLst/>
            </a:prstGeom>
          </p:spPr>
        </p:pic>
        <p:pic>
          <p:nvPicPr>
            <p:cNvPr id="75" name="图片 74">
              <a:extLst>
                <a:ext uri="{FF2B5EF4-FFF2-40B4-BE49-F238E27FC236}">
                  <a16:creationId xmlns:a16="http://schemas.microsoft.com/office/drawing/2014/main" id="{E269FA54-FA7C-FB48-B865-A205B71ABF2D}"/>
                </a:ext>
              </a:extLst>
            </p:cNvPr>
            <p:cNvPicPr>
              <a:picLocks noChangeAspect="1"/>
            </p:cNvPicPr>
            <p:nvPr/>
          </p:nvPicPr>
          <p:blipFill rotWithShape="1">
            <a:blip r:embed="rId52" cstate="screen">
              <a:extLst>
                <a:ext uri="{28A0092B-C50C-407E-A947-70E740481C1C}">
                  <a14:useLocalDpi xmlns:a14="http://schemas.microsoft.com/office/drawing/2010/main"/>
                </a:ext>
              </a:extLst>
            </a:blip>
            <a:srcRect/>
            <a:stretch/>
          </p:blipFill>
          <p:spPr>
            <a:xfrm>
              <a:off x="6080773" y="-156554"/>
              <a:ext cx="512983" cy="581134"/>
            </a:xfrm>
            <a:prstGeom prst="rect">
              <a:avLst/>
            </a:prstGeom>
          </p:spPr>
        </p:pic>
      </p:grpSp>
      <p:grpSp>
        <p:nvGrpSpPr>
          <p:cNvPr id="17" name="组合 16">
            <a:extLst>
              <a:ext uri="{FF2B5EF4-FFF2-40B4-BE49-F238E27FC236}">
                <a16:creationId xmlns:a16="http://schemas.microsoft.com/office/drawing/2014/main" id="{B0F936A9-0DC7-7842-A500-B66F4B070E92}"/>
              </a:ext>
            </a:extLst>
          </p:cNvPr>
          <p:cNvGrpSpPr/>
          <p:nvPr/>
        </p:nvGrpSpPr>
        <p:grpSpPr>
          <a:xfrm>
            <a:off x="8347775" y="4011146"/>
            <a:ext cx="1538797" cy="329980"/>
            <a:chOff x="8181499" y="370770"/>
            <a:chExt cx="1829453" cy="433708"/>
          </a:xfrm>
        </p:grpSpPr>
        <p:pic>
          <p:nvPicPr>
            <p:cNvPr id="81" name="图片 80">
              <a:extLst>
                <a:ext uri="{FF2B5EF4-FFF2-40B4-BE49-F238E27FC236}">
                  <a16:creationId xmlns:a16="http://schemas.microsoft.com/office/drawing/2014/main" id="{CC82F926-9384-6D4B-812D-4B48FBDDF27C}"/>
                </a:ext>
              </a:extLst>
            </p:cNvPr>
            <p:cNvPicPr>
              <a:picLocks noChangeAspect="1"/>
            </p:cNvPicPr>
            <p:nvPr/>
          </p:nvPicPr>
          <p:blipFill rotWithShape="1">
            <a:blip r:embed="rId53" cstate="screen">
              <a:extLst>
                <a:ext uri="{28A0092B-C50C-407E-A947-70E740481C1C}">
                  <a14:useLocalDpi xmlns:a14="http://schemas.microsoft.com/office/drawing/2010/main"/>
                </a:ext>
              </a:extLst>
            </a:blip>
            <a:srcRect/>
            <a:stretch/>
          </p:blipFill>
          <p:spPr>
            <a:xfrm>
              <a:off x="8818325" y="486332"/>
              <a:ext cx="1192627" cy="272390"/>
            </a:xfrm>
            <a:prstGeom prst="rect">
              <a:avLst/>
            </a:prstGeom>
          </p:spPr>
        </p:pic>
        <p:pic>
          <p:nvPicPr>
            <p:cNvPr id="83" name="图片 82">
              <a:extLst>
                <a:ext uri="{FF2B5EF4-FFF2-40B4-BE49-F238E27FC236}">
                  <a16:creationId xmlns:a16="http://schemas.microsoft.com/office/drawing/2014/main" id="{A60CB9CF-F93F-5B46-82C9-12539AD159EE}"/>
                </a:ext>
              </a:extLst>
            </p:cNvPr>
            <p:cNvPicPr>
              <a:picLocks noChangeAspect="1"/>
            </p:cNvPicPr>
            <p:nvPr/>
          </p:nvPicPr>
          <p:blipFill rotWithShape="1">
            <a:blip r:embed="rId54" cstate="screen">
              <a:extLst>
                <a:ext uri="{28A0092B-C50C-407E-A947-70E740481C1C}">
                  <a14:useLocalDpi xmlns:a14="http://schemas.microsoft.com/office/drawing/2010/main"/>
                </a:ext>
              </a:extLst>
            </a:blip>
            <a:srcRect/>
            <a:stretch/>
          </p:blipFill>
          <p:spPr>
            <a:xfrm>
              <a:off x="8181499" y="370770"/>
              <a:ext cx="906903" cy="433708"/>
            </a:xfrm>
            <a:prstGeom prst="rect">
              <a:avLst/>
            </a:prstGeom>
          </p:spPr>
        </p:pic>
      </p:grpSp>
      <p:pic>
        <p:nvPicPr>
          <p:cNvPr id="1026" name="Picture 2" descr="太平金融科技服务（上海）有限公司">
            <a:extLst>
              <a:ext uri="{FF2B5EF4-FFF2-40B4-BE49-F238E27FC236}">
                <a16:creationId xmlns:a16="http://schemas.microsoft.com/office/drawing/2014/main" id="{C1012081-B6D2-F842-834D-B1F08223BB0B}"/>
              </a:ext>
            </a:extLst>
          </p:cNvPr>
          <p:cNvPicPr>
            <a:picLocks noChangeAspect="1" noChangeArrowheads="1"/>
          </p:cNvPicPr>
          <p:nvPr/>
        </p:nvPicPr>
        <p:blipFill rotWithShape="1">
          <a:blip r:embed="rId55" cstate="screen">
            <a:extLst>
              <a:ext uri="{28A0092B-C50C-407E-A947-70E740481C1C}">
                <a14:useLocalDpi xmlns:a14="http://schemas.microsoft.com/office/drawing/2010/main"/>
              </a:ext>
            </a:extLst>
          </a:blip>
          <a:srcRect b="-8352"/>
          <a:stretch/>
        </p:blipFill>
        <p:spPr bwMode="auto">
          <a:xfrm>
            <a:off x="3419872" y="4128140"/>
            <a:ext cx="1287813" cy="379303"/>
          </a:xfrm>
          <a:prstGeom prst="rect">
            <a:avLst/>
          </a:prstGeom>
          <a:noFill/>
          <a:extLst>
            <a:ext uri="{909E8E84-426E-40DD-AFC4-6F175D3DCCD1}">
              <a14:hiddenFill xmlns:a14="http://schemas.microsoft.com/office/drawing/2010/main">
                <a:solidFill>
                  <a:srgbClr val="FFFFFF"/>
                </a:solidFill>
              </a14:hiddenFill>
            </a:ext>
          </a:extLst>
        </p:spPr>
      </p:pic>
      <p:pic>
        <p:nvPicPr>
          <p:cNvPr id="84" name="图片 83" descr="徽标&#10;&#10;描述已自动生成">
            <a:extLst>
              <a:ext uri="{FF2B5EF4-FFF2-40B4-BE49-F238E27FC236}">
                <a16:creationId xmlns:a16="http://schemas.microsoft.com/office/drawing/2014/main" id="{F28C336D-B09A-2B4C-8343-6C652D4D8081}"/>
              </a:ext>
            </a:extLst>
          </p:cNvPr>
          <p:cNvPicPr>
            <a:picLocks noChangeAspect="1"/>
          </p:cNvPicPr>
          <p:nvPr/>
        </p:nvPicPr>
        <p:blipFill>
          <a:blip r:embed="rId56" cstate="screen">
            <a:extLst>
              <a:ext uri="{28A0092B-C50C-407E-A947-70E740481C1C}">
                <a14:useLocalDpi xmlns:a14="http://schemas.microsoft.com/office/drawing/2010/main"/>
              </a:ext>
            </a:extLst>
          </a:blip>
          <a:stretch>
            <a:fillRect/>
          </a:stretch>
        </p:blipFill>
        <p:spPr>
          <a:xfrm>
            <a:off x="6457177" y="4827818"/>
            <a:ext cx="1278035" cy="776342"/>
          </a:xfrm>
          <a:prstGeom prst="rect">
            <a:avLst/>
          </a:prstGeom>
        </p:spPr>
      </p:pic>
      <p:sp>
        <p:nvSpPr>
          <p:cNvPr id="89" name="TextBox 92">
            <a:extLst>
              <a:ext uri="{FF2B5EF4-FFF2-40B4-BE49-F238E27FC236}">
                <a16:creationId xmlns:a16="http://schemas.microsoft.com/office/drawing/2014/main" id="{FCD8473A-59C3-4249-A438-479A91571E4D}"/>
              </a:ext>
            </a:extLst>
          </p:cNvPr>
          <p:cNvSpPr txBox="1"/>
          <p:nvPr/>
        </p:nvSpPr>
        <p:spPr>
          <a:xfrm>
            <a:off x="4210921" y="6263855"/>
            <a:ext cx="1424042" cy="24622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1828800" rtl="0" eaLnBrk="1" fontAlgn="auto" latinLnBrk="0" hangingPunct="0">
              <a:lnSpc>
                <a:spcPct val="100000"/>
              </a:lnSpc>
              <a:spcBef>
                <a:spcPts val="0"/>
              </a:spcBef>
              <a:spcAft>
                <a:spcPts val="0"/>
              </a:spcAft>
              <a:buClrTx/>
              <a:buSzTx/>
              <a:buFontTx/>
              <a:buNone/>
              <a:tabLst/>
              <a:defRPr/>
            </a:pPr>
            <a:r>
              <a:rPr kumimoji="1" lang="en-US" altLang="zh-CN" sz="1600" b="1" kern="0" dirty="0">
                <a:solidFill>
                  <a:srgbClr val="000000"/>
                </a:solidFill>
                <a:latin typeface="Source Han Sans SC Normal"/>
                <a:ea typeface="Source Han Sans SC Regular"/>
                <a:cs typeface="Source Han Sans SC Regular"/>
                <a:sym typeface="Source Han Sans SC Regular"/>
              </a:rPr>
              <a:t>Automobile</a:t>
            </a:r>
            <a:endParaRPr kumimoji="1" lang="zh-CN" altLang="en-US" sz="1600" b="1" i="0" u="none" strike="noStrike" kern="0" cap="none" spc="0" normalizeH="0" baseline="0" noProof="0" dirty="0">
              <a:ln>
                <a:noFill/>
              </a:ln>
              <a:solidFill>
                <a:srgbClr val="000000"/>
              </a:solidFill>
              <a:effectLst/>
              <a:uLnTx/>
              <a:uFillTx/>
              <a:latin typeface="Source Han Sans SC Normal"/>
              <a:ea typeface="Source Han Sans SC Regular"/>
              <a:cs typeface="Source Han Sans SC Regular"/>
              <a:sym typeface="Source Han Sans SC Regular"/>
            </a:endParaRPr>
          </a:p>
        </p:txBody>
      </p:sp>
    </p:spTree>
    <p:extLst>
      <p:ext uri="{BB962C8B-B14F-4D97-AF65-F5344CB8AC3E}">
        <p14:creationId xmlns:p14="http://schemas.microsoft.com/office/powerpoint/2010/main" val="330116999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5"/>
          <p:cNvSpPr txBox="1"/>
          <p:nvPr/>
        </p:nvSpPr>
        <p:spPr>
          <a:xfrm>
            <a:off x="489205" y="330759"/>
            <a:ext cx="11142313" cy="523092"/>
          </a:xfrm>
          <a:prstGeom prst="rect">
            <a:avLst/>
          </a:prstGeom>
          <a:noFill/>
        </p:spPr>
        <p:txBody>
          <a:bodyPr wrap="square" rtlCol="0">
            <a:spAutoFit/>
          </a:bodyPr>
          <a:lstStyle/>
          <a:p>
            <a:pPr defTabSz="1218682"/>
            <a:r>
              <a:rPr lang="en-US" altLang="zh-CN" sz="2799" b="1" dirty="0">
                <a:gradFill>
                  <a:gsLst>
                    <a:gs pos="0">
                      <a:srgbClr val="0070C0"/>
                    </a:gs>
                    <a:gs pos="100000">
                      <a:srgbClr val="23A58D"/>
                    </a:gs>
                  </a:gsLst>
                  <a:lin ang="0" scaled="0"/>
                </a:gradFill>
                <a:latin typeface="Arial" panose="020B0604020202020204" pitchFamily="34" charset="0"/>
                <a:ea typeface="Adobe 宋体 Std L"/>
                <a:cs typeface="Arial" panose="020B0604020202020204" pitchFamily="34" charset="0"/>
              </a:rPr>
              <a:t>OceanStor: Trusted by 15,000+ Global Customers</a:t>
            </a:r>
          </a:p>
        </p:txBody>
      </p:sp>
      <p:grpSp>
        <p:nvGrpSpPr>
          <p:cNvPr id="225" name="组合 224"/>
          <p:cNvGrpSpPr/>
          <p:nvPr/>
        </p:nvGrpSpPr>
        <p:grpSpPr>
          <a:xfrm>
            <a:off x="10613148" y="1886420"/>
            <a:ext cx="647597" cy="3572305"/>
            <a:chOff x="10602785" y="1783052"/>
            <a:chExt cx="648000" cy="3574527"/>
          </a:xfrm>
        </p:grpSpPr>
        <p:sp>
          <p:nvSpPr>
            <p:cNvPr id="226" name="矩形 225"/>
            <p:cNvSpPr/>
            <p:nvPr/>
          </p:nvSpPr>
          <p:spPr>
            <a:xfrm>
              <a:off x="10602785" y="1783052"/>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sp>
          <p:nvSpPr>
            <p:cNvPr id="227" name="矩形 226"/>
            <p:cNvSpPr/>
            <p:nvPr/>
          </p:nvSpPr>
          <p:spPr>
            <a:xfrm>
              <a:off x="10602785" y="3246316"/>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sp>
          <p:nvSpPr>
            <p:cNvPr id="228" name="矩形 227"/>
            <p:cNvSpPr/>
            <p:nvPr/>
          </p:nvSpPr>
          <p:spPr>
            <a:xfrm>
              <a:off x="10602785" y="4709579"/>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sp>
          <p:nvSpPr>
            <p:cNvPr id="229" name="矩形 228"/>
            <p:cNvSpPr/>
            <p:nvPr/>
          </p:nvSpPr>
          <p:spPr>
            <a:xfrm>
              <a:off x="10602785" y="3976816"/>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sp>
          <p:nvSpPr>
            <p:cNvPr id="230" name="矩形 229"/>
            <p:cNvSpPr/>
            <p:nvPr/>
          </p:nvSpPr>
          <p:spPr>
            <a:xfrm>
              <a:off x="10602785" y="2514684"/>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31" name="Picture 16" descr="http://www.ecmcnetwork.org.uk/sites/default/files/Imperial.gif"/>
            <p:cNvPicPr>
              <a:picLocks noChangeAspect="1" noChangeArrowheads="1"/>
            </p:cNvPicPr>
            <p:nvPr/>
          </p:nvPicPr>
          <p:blipFill>
            <a:blip r:embed="rId2" cstate="print"/>
            <a:srcRect/>
            <a:stretch>
              <a:fillRect/>
            </a:stretch>
          </p:blipFill>
          <p:spPr bwMode="auto">
            <a:xfrm>
              <a:off x="10620785" y="4956448"/>
              <a:ext cx="612000" cy="145693"/>
            </a:xfrm>
            <a:prstGeom prst="rect">
              <a:avLst/>
            </a:prstGeom>
            <a:noFill/>
          </p:spPr>
        </p:pic>
        <p:pic>
          <p:nvPicPr>
            <p:cNvPr id="232" name="Picture 18" descr="https://upload.wikimedia.org/wikipedia/en/thumb/0/03/UnivNcle-logo.png/250px-UnivNcle-logo.png"/>
            <p:cNvPicPr>
              <a:picLocks noChangeAspect="1" noChangeArrowheads="1"/>
            </p:cNvPicPr>
            <p:nvPr/>
          </p:nvPicPr>
          <p:blipFill>
            <a:blip r:embed="rId3" cstate="print"/>
            <a:srcRect/>
            <a:stretch>
              <a:fillRect/>
            </a:stretch>
          </p:blipFill>
          <p:spPr bwMode="auto">
            <a:xfrm>
              <a:off x="10638785" y="2027683"/>
              <a:ext cx="576000" cy="158739"/>
            </a:xfrm>
            <a:prstGeom prst="rect">
              <a:avLst/>
            </a:prstGeom>
            <a:noFill/>
          </p:spPr>
        </p:pic>
        <p:pic>
          <p:nvPicPr>
            <p:cNvPr id="234" name="Picture 24" descr="https://s3.amazonaws.com/static.academicworks.com/clients/tennessee/assets/images/logo.png"/>
            <p:cNvPicPr>
              <a:picLocks noChangeAspect="1" noChangeArrowheads="1"/>
            </p:cNvPicPr>
            <p:nvPr/>
          </p:nvPicPr>
          <p:blipFill>
            <a:blip r:embed="rId4" cstate="print"/>
            <a:srcRect/>
            <a:stretch>
              <a:fillRect/>
            </a:stretch>
          </p:blipFill>
          <p:spPr bwMode="auto">
            <a:xfrm>
              <a:off x="10620785" y="4220963"/>
              <a:ext cx="612000" cy="150835"/>
            </a:xfrm>
            <a:prstGeom prst="rect">
              <a:avLst/>
            </a:prstGeom>
            <a:noFill/>
          </p:spPr>
        </p:pic>
        <p:pic>
          <p:nvPicPr>
            <p:cNvPr id="235" name="Picture 26" descr="https://www.bwl.uni-hamburg.de/en/mdc/welcome/16kaypetersneu.png"/>
            <p:cNvPicPr>
              <a:picLocks noChangeAspect="1" noChangeArrowheads="1"/>
            </p:cNvPicPr>
            <p:nvPr/>
          </p:nvPicPr>
          <p:blipFill>
            <a:blip r:embed="rId5" cstate="print"/>
            <a:srcRect/>
            <a:stretch>
              <a:fillRect/>
            </a:stretch>
          </p:blipFill>
          <p:spPr bwMode="auto">
            <a:xfrm>
              <a:off x="10620785" y="3482098"/>
              <a:ext cx="612000" cy="166635"/>
            </a:xfrm>
            <a:prstGeom prst="rect">
              <a:avLst/>
            </a:prstGeom>
            <a:noFill/>
          </p:spPr>
        </p:pic>
      </p:grpSp>
      <p:grpSp>
        <p:nvGrpSpPr>
          <p:cNvPr id="236" name="组合 235"/>
          <p:cNvGrpSpPr/>
          <p:nvPr/>
        </p:nvGrpSpPr>
        <p:grpSpPr>
          <a:xfrm>
            <a:off x="9407821" y="1886420"/>
            <a:ext cx="647597" cy="3572305"/>
            <a:chOff x="9721231" y="1783052"/>
            <a:chExt cx="648000" cy="3574527"/>
          </a:xfrm>
        </p:grpSpPr>
        <p:sp>
          <p:nvSpPr>
            <p:cNvPr id="237" name="矩形 236"/>
            <p:cNvSpPr/>
            <p:nvPr/>
          </p:nvSpPr>
          <p:spPr>
            <a:xfrm>
              <a:off x="9721231" y="1783052"/>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sp>
          <p:nvSpPr>
            <p:cNvPr id="238" name="矩形 237"/>
            <p:cNvSpPr/>
            <p:nvPr/>
          </p:nvSpPr>
          <p:spPr>
            <a:xfrm>
              <a:off x="9721231" y="2514684"/>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sp>
          <p:nvSpPr>
            <p:cNvPr id="239" name="矩形 238"/>
            <p:cNvSpPr/>
            <p:nvPr/>
          </p:nvSpPr>
          <p:spPr>
            <a:xfrm>
              <a:off x="9721231" y="3246316"/>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sp>
          <p:nvSpPr>
            <p:cNvPr id="240" name="矩形 239"/>
            <p:cNvSpPr/>
            <p:nvPr/>
          </p:nvSpPr>
          <p:spPr>
            <a:xfrm>
              <a:off x="9721231" y="3976816"/>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sp>
          <p:nvSpPr>
            <p:cNvPr id="241" name="矩形 240"/>
            <p:cNvSpPr/>
            <p:nvPr/>
          </p:nvSpPr>
          <p:spPr>
            <a:xfrm>
              <a:off x="9721231" y="4709579"/>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42" name="Picture 4" descr="http://logok.org/wp-content/uploads/2015/03/Saudi-Aramco-logo.png"/>
            <p:cNvPicPr>
              <a:picLocks noChangeAspect="1" noChangeArrowheads="1"/>
            </p:cNvPicPr>
            <p:nvPr/>
          </p:nvPicPr>
          <p:blipFill>
            <a:blip r:embed="rId6" cstate="print"/>
            <a:srcRect l="30998" t="27826" r="30337" b="26966"/>
            <a:stretch>
              <a:fillRect/>
            </a:stretch>
          </p:blipFill>
          <p:spPr bwMode="auto">
            <a:xfrm>
              <a:off x="9736773" y="1879780"/>
              <a:ext cx="616916" cy="454544"/>
            </a:xfrm>
            <a:prstGeom prst="rect">
              <a:avLst/>
            </a:prstGeom>
            <a:solidFill>
              <a:sysClr val="window" lastClr="FFFFFF"/>
            </a:solidFill>
            <a:ln>
              <a:noFill/>
            </a:ln>
            <a:effectLst/>
          </p:spPr>
        </p:pic>
        <p:pic>
          <p:nvPicPr>
            <p:cNvPr id="243" name="Picture 6" descr="http://logonoid.com/images/pemex-logo.png"/>
            <p:cNvPicPr>
              <a:picLocks noChangeAspect="1" noChangeArrowheads="1"/>
            </p:cNvPicPr>
            <p:nvPr/>
          </p:nvPicPr>
          <p:blipFill>
            <a:blip r:embed="rId7" cstate="print"/>
            <a:srcRect/>
            <a:stretch>
              <a:fillRect/>
            </a:stretch>
          </p:blipFill>
          <p:spPr bwMode="auto">
            <a:xfrm>
              <a:off x="9739231" y="3399856"/>
              <a:ext cx="612000" cy="340920"/>
            </a:xfrm>
            <a:prstGeom prst="rect">
              <a:avLst/>
            </a:prstGeom>
            <a:solidFill>
              <a:sysClr val="window" lastClr="FFFFFF"/>
            </a:solidFill>
            <a:ln>
              <a:noFill/>
            </a:ln>
            <a:effectLst/>
          </p:spPr>
        </p:pic>
        <p:pic>
          <p:nvPicPr>
            <p:cNvPr id="244" name="Picture 8" descr="https://upload.wikimedia.org/wikipedia/en/thumb/2/2b/Petrochina_logo.svg/967px-Petrochina_logo.svg.png"/>
            <p:cNvPicPr>
              <a:picLocks noChangeAspect="1" noChangeArrowheads="1"/>
            </p:cNvPicPr>
            <p:nvPr/>
          </p:nvPicPr>
          <p:blipFill>
            <a:blip r:embed="rId8" cstate="print"/>
            <a:srcRect/>
            <a:stretch>
              <a:fillRect/>
            </a:stretch>
          </p:blipFill>
          <p:spPr bwMode="auto">
            <a:xfrm>
              <a:off x="9781078" y="2570321"/>
              <a:ext cx="528306" cy="536726"/>
            </a:xfrm>
            <a:prstGeom prst="rect">
              <a:avLst/>
            </a:prstGeom>
            <a:solidFill>
              <a:sysClr val="window" lastClr="FFFFFF"/>
            </a:solidFill>
            <a:ln>
              <a:noFill/>
            </a:ln>
            <a:effectLst/>
          </p:spPr>
        </p:pic>
        <p:pic>
          <p:nvPicPr>
            <p:cNvPr id="245" name="Picture 14" descr="http://www.akkunpp.com/libs/libs/20142711025083t41size100.png"/>
            <p:cNvPicPr>
              <a:picLocks noChangeAspect="1" noChangeArrowheads="1"/>
            </p:cNvPicPr>
            <p:nvPr/>
          </p:nvPicPr>
          <p:blipFill>
            <a:blip r:embed="rId9" cstate="print"/>
            <a:srcRect/>
            <a:stretch>
              <a:fillRect/>
            </a:stretch>
          </p:blipFill>
          <p:spPr bwMode="auto">
            <a:xfrm>
              <a:off x="9758508" y="4773708"/>
              <a:ext cx="573447" cy="519743"/>
            </a:xfrm>
            <a:prstGeom prst="rect">
              <a:avLst/>
            </a:prstGeom>
            <a:solidFill>
              <a:sysClr val="window" lastClr="FFFFFF"/>
            </a:solidFill>
            <a:ln>
              <a:noFill/>
            </a:ln>
            <a:effectLst/>
          </p:spPr>
        </p:pic>
        <p:pic>
          <p:nvPicPr>
            <p:cNvPr id="246" name="Picture 32" descr="http://www.petromac.ae/images/our-team/client2.png"/>
            <p:cNvPicPr>
              <a:picLocks noChangeAspect="1" noChangeArrowheads="1"/>
            </p:cNvPicPr>
            <p:nvPr/>
          </p:nvPicPr>
          <p:blipFill>
            <a:blip r:embed="rId10" cstate="print"/>
            <a:srcRect/>
            <a:stretch>
              <a:fillRect/>
            </a:stretch>
          </p:blipFill>
          <p:spPr bwMode="auto">
            <a:xfrm>
              <a:off x="9730274" y="4117816"/>
              <a:ext cx="629914" cy="366000"/>
            </a:xfrm>
            <a:prstGeom prst="rect">
              <a:avLst/>
            </a:prstGeom>
            <a:noFill/>
            <a:ln>
              <a:noFill/>
            </a:ln>
          </p:spPr>
        </p:pic>
      </p:grpSp>
      <p:grpSp>
        <p:nvGrpSpPr>
          <p:cNvPr id="247" name="组合 246"/>
          <p:cNvGrpSpPr/>
          <p:nvPr/>
        </p:nvGrpSpPr>
        <p:grpSpPr>
          <a:xfrm>
            <a:off x="5013191" y="1873491"/>
            <a:ext cx="1516017" cy="3598161"/>
            <a:chOff x="5284160" y="6850146"/>
            <a:chExt cx="1516960" cy="3600400"/>
          </a:xfrm>
        </p:grpSpPr>
        <p:grpSp>
          <p:nvGrpSpPr>
            <p:cNvPr id="248" name="组合 72"/>
            <p:cNvGrpSpPr/>
            <p:nvPr/>
          </p:nvGrpSpPr>
          <p:grpSpPr>
            <a:xfrm>
              <a:off x="6140611" y="8318130"/>
              <a:ext cx="648000" cy="648000"/>
              <a:chOff x="5408827" y="1798884"/>
              <a:chExt cx="648000" cy="648000"/>
            </a:xfrm>
          </p:grpSpPr>
          <p:sp>
            <p:nvSpPr>
              <p:cNvPr id="275" name="矩形 274"/>
              <p:cNvSpPr/>
              <p:nvPr/>
            </p:nvSpPr>
            <p:spPr>
              <a:xfrm>
                <a:off x="5408827" y="1798884"/>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76" name="Picture 4" descr="http://thankyouage.com/gt/stime/css/images/kbs_logo.png"/>
              <p:cNvPicPr>
                <a:picLocks noChangeAspect="1" noChangeArrowheads="1"/>
              </p:cNvPicPr>
              <p:nvPr/>
            </p:nvPicPr>
            <p:blipFill>
              <a:blip r:embed="rId11" cstate="print"/>
              <a:srcRect/>
              <a:stretch>
                <a:fillRect/>
              </a:stretch>
            </p:blipFill>
            <p:spPr bwMode="auto">
              <a:xfrm>
                <a:off x="5415110" y="2003744"/>
                <a:ext cx="635435" cy="238281"/>
              </a:xfrm>
              <a:prstGeom prst="rect">
                <a:avLst/>
              </a:prstGeom>
              <a:noFill/>
              <a:effectLst/>
            </p:spPr>
          </p:pic>
        </p:grpSp>
        <p:grpSp>
          <p:nvGrpSpPr>
            <p:cNvPr id="249" name="组合 70"/>
            <p:cNvGrpSpPr/>
            <p:nvPr/>
          </p:nvGrpSpPr>
          <p:grpSpPr>
            <a:xfrm>
              <a:off x="5284160" y="7584138"/>
              <a:ext cx="648000" cy="648000"/>
              <a:chOff x="5406831" y="2533908"/>
              <a:chExt cx="648000" cy="648000"/>
            </a:xfrm>
          </p:grpSpPr>
          <p:sp>
            <p:nvSpPr>
              <p:cNvPr id="273" name="矩形 272"/>
              <p:cNvSpPr/>
              <p:nvPr/>
            </p:nvSpPr>
            <p:spPr>
              <a:xfrm>
                <a:off x="5406831" y="2533908"/>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74" name="Picture 26" descr="https://upload.wikimedia.org/wikipedia/commons/thumb/c/c0/Seoul_Broadcasting_System_logo.svg/2000px-Seoul_Broadcasting_System_logo.svg.png"/>
              <p:cNvPicPr>
                <a:picLocks noChangeAspect="1" noChangeArrowheads="1"/>
              </p:cNvPicPr>
              <p:nvPr/>
            </p:nvPicPr>
            <p:blipFill>
              <a:blip r:embed="rId12" cstate="print"/>
              <a:srcRect/>
              <a:stretch>
                <a:fillRect/>
              </a:stretch>
            </p:blipFill>
            <p:spPr bwMode="auto">
              <a:xfrm>
                <a:off x="5417104" y="2725990"/>
                <a:ext cx="627455" cy="263837"/>
              </a:xfrm>
              <a:prstGeom prst="rect">
                <a:avLst/>
              </a:prstGeom>
              <a:noFill/>
              <a:effectLst/>
            </p:spPr>
          </p:pic>
        </p:grpSp>
        <p:grpSp>
          <p:nvGrpSpPr>
            <p:cNvPr id="250" name="组合 67"/>
            <p:cNvGrpSpPr/>
            <p:nvPr/>
          </p:nvGrpSpPr>
          <p:grpSpPr>
            <a:xfrm>
              <a:off x="5284160" y="8318130"/>
              <a:ext cx="648000" cy="648000"/>
              <a:chOff x="5406023" y="3268931"/>
              <a:chExt cx="648000" cy="648000"/>
            </a:xfrm>
          </p:grpSpPr>
          <p:sp>
            <p:nvSpPr>
              <p:cNvPr id="271" name="矩形 270"/>
              <p:cNvSpPr/>
              <p:nvPr/>
            </p:nvSpPr>
            <p:spPr>
              <a:xfrm>
                <a:off x="5406023" y="3268931"/>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72" name="Picture 28" descr="https://upload.wikimedia.org/wikipedia/it/thumb/b/b8/Mediaset_logo-2010-.svg/613px-Mediaset_logo-2010-.svg.png"/>
              <p:cNvPicPr>
                <a:picLocks noChangeAspect="1" noChangeArrowheads="1"/>
              </p:cNvPicPr>
              <p:nvPr/>
            </p:nvPicPr>
            <p:blipFill>
              <a:blip r:embed="rId13" cstate="print">
                <a:duotone>
                  <a:prstClr val="black"/>
                  <a:srgbClr val="4F81BD">
                    <a:tint val="45000"/>
                    <a:satMod val="400000"/>
                  </a:srgbClr>
                </a:duotone>
              </a:blip>
              <a:srcRect l="33298"/>
              <a:stretch>
                <a:fillRect/>
              </a:stretch>
            </p:blipFill>
            <p:spPr bwMode="auto">
              <a:xfrm>
                <a:off x="5417912" y="3490648"/>
                <a:ext cx="624222" cy="204567"/>
              </a:xfrm>
              <a:prstGeom prst="rect">
                <a:avLst/>
              </a:prstGeom>
              <a:noFill/>
              <a:effectLst/>
            </p:spPr>
          </p:pic>
        </p:grpSp>
        <p:grpSp>
          <p:nvGrpSpPr>
            <p:cNvPr id="251" name="组合 73"/>
            <p:cNvGrpSpPr/>
            <p:nvPr/>
          </p:nvGrpSpPr>
          <p:grpSpPr>
            <a:xfrm>
              <a:off x="6140611" y="7584138"/>
              <a:ext cx="648000" cy="648000"/>
              <a:chOff x="6273163" y="1801146"/>
              <a:chExt cx="648000" cy="648000"/>
            </a:xfrm>
          </p:grpSpPr>
          <p:sp>
            <p:nvSpPr>
              <p:cNvPr id="269" name="矩形 268"/>
              <p:cNvSpPr/>
              <p:nvPr/>
            </p:nvSpPr>
            <p:spPr>
              <a:xfrm>
                <a:off x="6273163" y="1801146"/>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70" name="Picture 32" descr="http://www.bfxfestival.com/wp-content/uploads/2015/09/IMG_logo_small.png"/>
              <p:cNvPicPr>
                <a:picLocks noChangeAspect="1" noChangeArrowheads="1"/>
              </p:cNvPicPr>
              <p:nvPr/>
            </p:nvPicPr>
            <p:blipFill>
              <a:blip r:embed="rId14" cstate="print"/>
              <a:srcRect/>
              <a:stretch>
                <a:fillRect/>
              </a:stretch>
            </p:blipFill>
            <p:spPr bwMode="auto">
              <a:xfrm>
                <a:off x="6285079" y="2008638"/>
                <a:ext cx="624169" cy="233017"/>
              </a:xfrm>
              <a:prstGeom prst="rect">
                <a:avLst/>
              </a:prstGeom>
              <a:noFill/>
              <a:effectLst/>
            </p:spPr>
          </p:pic>
        </p:grpSp>
        <p:grpSp>
          <p:nvGrpSpPr>
            <p:cNvPr id="252" name="组合 63"/>
            <p:cNvGrpSpPr/>
            <p:nvPr/>
          </p:nvGrpSpPr>
          <p:grpSpPr>
            <a:xfrm>
              <a:off x="6140611" y="6850218"/>
              <a:ext cx="648000" cy="648000"/>
              <a:chOff x="5406249" y="3990387"/>
              <a:chExt cx="648000" cy="648000"/>
            </a:xfrm>
          </p:grpSpPr>
          <p:sp>
            <p:nvSpPr>
              <p:cNvPr id="267" name="矩形 266"/>
              <p:cNvSpPr/>
              <p:nvPr/>
            </p:nvSpPr>
            <p:spPr>
              <a:xfrm>
                <a:off x="5406249" y="3990387"/>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68" name="Picture 34" descr="http://logok.org/wp-content/uploads/2015/01/CCTV-logo1.png"/>
              <p:cNvPicPr>
                <a:picLocks noChangeAspect="1" noChangeArrowheads="1"/>
              </p:cNvPicPr>
              <p:nvPr/>
            </p:nvPicPr>
            <p:blipFill>
              <a:blip r:embed="rId15" cstate="print"/>
              <a:srcRect l="18876" t="36462" r="17397" b="35269"/>
              <a:stretch>
                <a:fillRect/>
              </a:stretch>
            </p:blipFill>
            <p:spPr bwMode="auto">
              <a:xfrm>
                <a:off x="5417686" y="4210404"/>
                <a:ext cx="625127" cy="207967"/>
              </a:xfrm>
              <a:prstGeom prst="rect">
                <a:avLst/>
              </a:prstGeom>
              <a:noFill/>
              <a:effectLst/>
            </p:spPr>
          </p:pic>
        </p:grpSp>
        <p:grpSp>
          <p:nvGrpSpPr>
            <p:cNvPr id="253" name="组合 64"/>
            <p:cNvGrpSpPr/>
            <p:nvPr/>
          </p:nvGrpSpPr>
          <p:grpSpPr>
            <a:xfrm>
              <a:off x="5284160" y="9786115"/>
              <a:ext cx="648000" cy="648000"/>
              <a:chOff x="5399367" y="4725410"/>
              <a:chExt cx="648000" cy="648000"/>
            </a:xfrm>
          </p:grpSpPr>
          <p:sp>
            <p:nvSpPr>
              <p:cNvPr id="265" name="矩形 264"/>
              <p:cNvSpPr/>
              <p:nvPr/>
            </p:nvSpPr>
            <p:spPr>
              <a:xfrm>
                <a:off x="5399367" y="4725410"/>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66" name="image8.png" descr="C:\Users\L90002~1.CHI\AppData\Local\Temp\Rar$DR06.805\P 5\09.png"/>
              <p:cNvPicPr/>
              <p:nvPr/>
            </p:nvPicPr>
            <p:blipFill rotWithShape="1">
              <a:blip r:embed="rId16" cstate="print"/>
              <a:srcRect l="8249" t="8249" r="8877" b="8877"/>
              <a:stretch/>
            </p:blipFill>
            <p:spPr>
              <a:xfrm>
                <a:off x="5473212" y="4830553"/>
                <a:ext cx="500310" cy="437714"/>
              </a:xfrm>
              <a:prstGeom prst="ellipse">
                <a:avLst/>
              </a:prstGeom>
              <a:ln w="3175">
                <a:miter lim="400000"/>
              </a:ln>
              <a:effectLst/>
            </p:spPr>
          </p:pic>
        </p:grpSp>
        <p:sp>
          <p:nvSpPr>
            <p:cNvPr id="254" name="矩形 253"/>
            <p:cNvSpPr/>
            <p:nvPr/>
          </p:nvSpPr>
          <p:spPr>
            <a:xfrm>
              <a:off x="6140611" y="9802546"/>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grpSp>
          <p:nvGrpSpPr>
            <p:cNvPr id="255" name="组合 68"/>
            <p:cNvGrpSpPr/>
            <p:nvPr/>
          </p:nvGrpSpPr>
          <p:grpSpPr>
            <a:xfrm>
              <a:off x="6140611" y="9072046"/>
              <a:ext cx="649378" cy="648000"/>
              <a:chOff x="6277375" y="3271194"/>
              <a:chExt cx="649378" cy="648000"/>
            </a:xfrm>
          </p:grpSpPr>
          <p:sp>
            <p:nvSpPr>
              <p:cNvPr id="263" name="矩形 262"/>
              <p:cNvSpPr/>
              <p:nvPr/>
            </p:nvSpPr>
            <p:spPr>
              <a:xfrm>
                <a:off x="6278064" y="3271194"/>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64" name="Picture 38" descr="https://upload.wikimedia.org/wikipedia/en/thumb/e/e6/Technicolor_logo.svg/1280px-Technicolor_logo.svg.png"/>
              <p:cNvPicPr>
                <a:picLocks noChangeAspect="1" noChangeArrowheads="1"/>
              </p:cNvPicPr>
              <p:nvPr/>
            </p:nvPicPr>
            <p:blipFill>
              <a:blip r:embed="rId17" cstate="print"/>
              <a:srcRect/>
              <a:stretch>
                <a:fillRect/>
              </a:stretch>
            </p:blipFill>
            <p:spPr bwMode="auto">
              <a:xfrm>
                <a:off x="6277375" y="3446552"/>
                <a:ext cx="649378" cy="297285"/>
              </a:xfrm>
              <a:prstGeom prst="rect">
                <a:avLst/>
              </a:prstGeom>
              <a:noFill/>
              <a:effectLst/>
            </p:spPr>
          </p:pic>
        </p:grpSp>
        <p:pic>
          <p:nvPicPr>
            <p:cNvPr id="256" name="Picture 28" descr="https://upload.wikimedia.org/wikipedia/en/thumb/a/a4/Tvb_logo.svg/784px-Tvb_logo.svg.png"/>
            <p:cNvPicPr>
              <a:picLocks noChangeAspect="1" noChangeArrowheads="1"/>
            </p:cNvPicPr>
            <p:nvPr/>
          </p:nvPicPr>
          <p:blipFill>
            <a:blip r:embed="rId18" cstate="print"/>
            <a:srcRect/>
            <a:stretch>
              <a:fillRect/>
            </a:stretch>
          </p:blipFill>
          <p:spPr bwMode="auto">
            <a:xfrm>
              <a:off x="6140611" y="10036564"/>
              <a:ext cx="660509" cy="192087"/>
            </a:xfrm>
            <a:prstGeom prst="rect">
              <a:avLst/>
            </a:prstGeom>
            <a:noFill/>
          </p:spPr>
        </p:pic>
        <p:grpSp>
          <p:nvGrpSpPr>
            <p:cNvPr id="257" name="组合 256"/>
            <p:cNvGrpSpPr/>
            <p:nvPr/>
          </p:nvGrpSpPr>
          <p:grpSpPr>
            <a:xfrm>
              <a:off x="5284160" y="6850146"/>
              <a:ext cx="648000" cy="648000"/>
              <a:chOff x="6157032" y="4709579"/>
              <a:chExt cx="648000" cy="648000"/>
            </a:xfrm>
          </p:grpSpPr>
          <p:sp>
            <p:nvSpPr>
              <p:cNvPr id="261" name="矩形 260"/>
              <p:cNvSpPr/>
              <p:nvPr/>
            </p:nvSpPr>
            <p:spPr>
              <a:xfrm>
                <a:off x="6157032" y="4709579"/>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62" name="图片 26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04864" y="4932590"/>
                <a:ext cx="540795" cy="225396"/>
              </a:xfrm>
              <a:prstGeom prst="rect">
                <a:avLst/>
              </a:prstGeom>
              <a:solidFill>
                <a:srgbClr val="FFFFFF"/>
              </a:solidFill>
              <a:ln>
                <a:noFill/>
              </a:ln>
            </p:spPr>
          </p:pic>
        </p:grpSp>
        <p:grpSp>
          <p:nvGrpSpPr>
            <p:cNvPr id="258" name="组合 69"/>
            <p:cNvGrpSpPr/>
            <p:nvPr/>
          </p:nvGrpSpPr>
          <p:grpSpPr>
            <a:xfrm>
              <a:off x="5284160" y="9052122"/>
              <a:ext cx="648000" cy="648000"/>
              <a:chOff x="6277275" y="2536169"/>
              <a:chExt cx="648000" cy="648000"/>
            </a:xfrm>
          </p:grpSpPr>
          <p:sp>
            <p:nvSpPr>
              <p:cNvPr id="259" name="矩形 258"/>
              <p:cNvSpPr/>
              <p:nvPr/>
            </p:nvSpPr>
            <p:spPr>
              <a:xfrm>
                <a:off x="6277275" y="2536169"/>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60" name="visions.pdf"/>
              <p:cNvPicPr/>
              <p:nvPr/>
            </p:nvPicPr>
            <p:blipFill>
              <a:blip r:embed="rId20" cstate="print"/>
              <a:stretch>
                <a:fillRect/>
              </a:stretch>
            </p:blipFill>
            <p:spPr>
              <a:xfrm>
                <a:off x="6316446" y="2704118"/>
                <a:ext cx="569659" cy="312102"/>
              </a:xfrm>
              <a:prstGeom prst="rect">
                <a:avLst/>
              </a:prstGeom>
              <a:ln w="12700">
                <a:miter lim="400000"/>
              </a:ln>
            </p:spPr>
          </p:pic>
        </p:grpSp>
      </p:grpSp>
      <p:grpSp>
        <p:nvGrpSpPr>
          <p:cNvPr id="277" name="组合 276"/>
          <p:cNvGrpSpPr/>
          <p:nvPr/>
        </p:nvGrpSpPr>
        <p:grpSpPr>
          <a:xfrm>
            <a:off x="7242658" y="1886420"/>
            <a:ext cx="1520850" cy="3572305"/>
            <a:chOff x="7552934" y="6859588"/>
            <a:chExt cx="1521796" cy="3574527"/>
          </a:xfrm>
        </p:grpSpPr>
        <p:grpSp>
          <p:nvGrpSpPr>
            <p:cNvPr id="278" name="组合 277"/>
            <p:cNvGrpSpPr/>
            <p:nvPr/>
          </p:nvGrpSpPr>
          <p:grpSpPr>
            <a:xfrm>
              <a:off x="7552934" y="6859588"/>
              <a:ext cx="1521796" cy="3574527"/>
              <a:chOff x="7535673" y="1783052"/>
              <a:chExt cx="1521796" cy="3574527"/>
            </a:xfrm>
          </p:grpSpPr>
          <p:sp>
            <p:nvSpPr>
              <p:cNvPr id="283" name="矩形 282"/>
              <p:cNvSpPr/>
              <p:nvPr/>
            </p:nvSpPr>
            <p:spPr>
              <a:xfrm>
                <a:off x="7535673" y="1783052"/>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sp>
            <p:nvSpPr>
              <p:cNvPr id="284" name="矩形 283"/>
              <p:cNvSpPr/>
              <p:nvPr/>
            </p:nvSpPr>
            <p:spPr>
              <a:xfrm>
                <a:off x="8409469" y="1783052"/>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grpSp>
            <p:nvGrpSpPr>
              <p:cNvPr id="285" name="组合 78"/>
              <p:cNvGrpSpPr/>
              <p:nvPr/>
            </p:nvGrpSpPr>
            <p:grpSpPr>
              <a:xfrm>
                <a:off x="7535673" y="2514684"/>
                <a:ext cx="648000" cy="648000"/>
                <a:chOff x="7437139" y="2549736"/>
                <a:chExt cx="648000" cy="648000"/>
              </a:xfrm>
            </p:grpSpPr>
            <p:sp>
              <p:nvSpPr>
                <p:cNvPr id="302" name="矩形 301"/>
                <p:cNvSpPr/>
                <p:nvPr/>
              </p:nvSpPr>
              <p:spPr>
                <a:xfrm>
                  <a:off x="7437139" y="2549736"/>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03" name="Picture 30" descr="C:\Users\w00204092.CHINA\Desktop\logo\CEPSA.png"/>
                <p:cNvPicPr>
                  <a:picLocks noChangeArrowheads="1"/>
                </p:cNvPicPr>
                <p:nvPr/>
              </p:nvPicPr>
              <p:blipFill>
                <a:blip r:embed="rId21" cstate="print">
                  <a:clrChange>
                    <a:clrFrom>
                      <a:srgbClr val="FFFFFF"/>
                    </a:clrFrom>
                    <a:clrTo>
                      <a:srgbClr val="FFFFFF">
                        <a:alpha val="0"/>
                      </a:srgbClr>
                    </a:clrTo>
                  </a:clrChange>
                </a:blip>
                <a:srcRect/>
                <a:stretch>
                  <a:fillRect/>
                </a:stretch>
              </p:blipFill>
              <p:spPr bwMode="auto">
                <a:xfrm>
                  <a:off x="7520831" y="2643052"/>
                  <a:ext cx="480617" cy="461369"/>
                </a:xfrm>
                <a:prstGeom prst="rect">
                  <a:avLst/>
                </a:prstGeom>
                <a:noFill/>
                <a:effectLst/>
              </p:spPr>
            </p:pic>
          </p:grpSp>
          <p:sp>
            <p:nvSpPr>
              <p:cNvPr id="286" name="矩形 285"/>
              <p:cNvSpPr/>
              <p:nvPr/>
            </p:nvSpPr>
            <p:spPr>
              <a:xfrm>
                <a:off x="7535673" y="3246316"/>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grpSp>
            <p:nvGrpSpPr>
              <p:cNvPr id="287" name="组合 82"/>
              <p:cNvGrpSpPr/>
              <p:nvPr/>
            </p:nvGrpSpPr>
            <p:grpSpPr>
              <a:xfrm>
                <a:off x="8409469" y="3246316"/>
                <a:ext cx="648000" cy="648000"/>
                <a:chOff x="8310935" y="3287020"/>
                <a:chExt cx="648000" cy="648000"/>
              </a:xfrm>
            </p:grpSpPr>
            <p:sp>
              <p:nvSpPr>
                <p:cNvPr id="300" name="矩形 299"/>
                <p:cNvSpPr/>
                <p:nvPr/>
              </p:nvSpPr>
              <p:spPr>
                <a:xfrm>
                  <a:off x="8310935" y="3287020"/>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01" name="image24.png"/>
                <p:cNvPicPr/>
                <p:nvPr/>
              </p:nvPicPr>
              <p:blipFill>
                <a:blip r:embed="rId22" cstate="print"/>
                <a:stretch>
                  <a:fillRect/>
                </a:stretch>
              </p:blipFill>
              <p:spPr>
                <a:xfrm>
                  <a:off x="8369936" y="3499711"/>
                  <a:ext cx="529999" cy="222619"/>
                </a:xfrm>
                <a:prstGeom prst="rect">
                  <a:avLst/>
                </a:prstGeom>
                <a:ln w="3175" cap="flat">
                  <a:noFill/>
                  <a:miter lim="400000"/>
                </a:ln>
                <a:effectLst/>
              </p:spPr>
            </p:pic>
          </p:grpSp>
          <p:grpSp>
            <p:nvGrpSpPr>
              <p:cNvPr id="288" name="组合 74"/>
              <p:cNvGrpSpPr/>
              <p:nvPr/>
            </p:nvGrpSpPr>
            <p:grpSpPr>
              <a:xfrm>
                <a:off x="7535673" y="3976816"/>
                <a:ext cx="648000" cy="648000"/>
                <a:chOff x="7437139" y="4006215"/>
                <a:chExt cx="648000" cy="648000"/>
              </a:xfrm>
            </p:grpSpPr>
            <p:sp>
              <p:nvSpPr>
                <p:cNvPr id="298" name="矩形 297"/>
                <p:cNvSpPr/>
                <p:nvPr/>
              </p:nvSpPr>
              <p:spPr>
                <a:xfrm>
                  <a:off x="7437139" y="4006215"/>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99" name="image25.png" descr="C:\Users\L90002~1.CHI\AppData\Local\Temp\Rar$DR04.590\P 4\09.png"/>
                <p:cNvPicPr/>
                <p:nvPr/>
              </p:nvPicPr>
              <p:blipFill rotWithShape="1">
                <a:blip r:embed="rId23" cstate="print">
                  <a:clrChange>
                    <a:clrFrom>
                      <a:srgbClr val="FFFFFE"/>
                    </a:clrFrom>
                    <a:clrTo>
                      <a:srgbClr val="FFFFFE">
                        <a:alpha val="0"/>
                      </a:srgbClr>
                    </a:clrTo>
                  </a:clrChange>
                </a:blip>
                <a:srcRect l="6881" t="39903" r="6800" b="40639"/>
                <a:stretch/>
              </p:blipFill>
              <p:spPr>
                <a:xfrm>
                  <a:off x="7507934" y="4234165"/>
                  <a:ext cx="506410" cy="192101"/>
                </a:xfrm>
                <a:prstGeom prst="rect">
                  <a:avLst/>
                </a:prstGeom>
                <a:ln w="3175">
                  <a:miter lim="400000"/>
                </a:ln>
              </p:spPr>
            </p:pic>
          </p:grpSp>
          <p:sp>
            <p:nvSpPr>
              <p:cNvPr id="289" name="矩形 288"/>
              <p:cNvSpPr/>
              <p:nvPr/>
            </p:nvSpPr>
            <p:spPr>
              <a:xfrm>
                <a:off x="8409469" y="4709579"/>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grpSp>
            <p:nvGrpSpPr>
              <p:cNvPr id="290" name="组合 75"/>
              <p:cNvGrpSpPr/>
              <p:nvPr/>
            </p:nvGrpSpPr>
            <p:grpSpPr>
              <a:xfrm>
                <a:off x="7535673" y="4709579"/>
                <a:ext cx="648000" cy="648000"/>
                <a:chOff x="7437139" y="4741239"/>
                <a:chExt cx="648000" cy="648000"/>
              </a:xfrm>
            </p:grpSpPr>
            <p:sp>
              <p:nvSpPr>
                <p:cNvPr id="296" name="矩形 295"/>
                <p:cNvSpPr/>
                <p:nvPr/>
              </p:nvSpPr>
              <p:spPr>
                <a:xfrm>
                  <a:off x="7437139" y="4741239"/>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97" name="Picture 3" descr="C:\Users\l90006628\Pictures\midea-logo.png"/>
                <p:cNvPicPr>
                  <a:picLocks noChangeAspect="1" noChangeArrowheads="1"/>
                </p:cNvPicPr>
                <p:nvPr/>
              </p:nvPicPr>
              <p:blipFill>
                <a:blip r:embed="rId24" cstate="print"/>
                <a:srcRect/>
                <a:stretch>
                  <a:fillRect/>
                </a:stretch>
              </p:blipFill>
              <p:spPr bwMode="auto">
                <a:xfrm>
                  <a:off x="7465626" y="4977036"/>
                  <a:ext cx="591026" cy="176406"/>
                </a:xfrm>
                <a:prstGeom prst="rect">
                  <a:avLst/>
                </a:prstGeom>
                <a:noFill/>
              </p:spPr>
            </p:pic>
          </p:grpSp>
          <p:grpSp>
            <p:nvGrpSpPr>
              <p:cNvPr id="291" name="组合 83"/>
              <p:cNvGrpSpPr/>
              <p:nvPr/>
            </p:nvGrpSpPr>
            <p:grpSpPr>
              <a:xfrm>
                <a:off x="8409469" y="3976816"/>
                <a:ext cx="648000" cy="648000"/>
                <a:chOff x="8310935" y="4008474"/>
                <a:chExt cx="648000" cy="648000"/>
              </a:xfrm>
            </p:grpSpPr>
            <p:sp>
              <p:nvSpPr>
                <p:cNvPr id="294" name="矩形 293"/>
                <p:cNvSpPr/>
                <p:nvPr/>
              </p:nvSpPr>
              <p:spPr>
                <a:xfrm>
                  <a:off x="8310935" y="4008474"/>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95" name="Picture 30" descr="多特蒙德足球俱乐部"/>
                <p:cNvPicPr>
                  <a:picLocks noChangeAspect="1" noChangeArrowheads="1"/>
                </p:cNvPicPr>
                <p:nvPr/>
              </p:nvPicPr>
              <p:blipFill>
                <a:blip r:embed="rId25" cstate="print"/>
                <a:srcRect/>
                <a:stretch>
                  <a:fillRect/>
                </a:stretch>
              </p:blipFill>
              <p:spPr bwMode="auto">
                <a:xfrm>
                  <a:off x="8396885" y="4104331"/>
                  <a:ext cx="476100" cy="456286"/>
                </a:xfrm>
                <a:prstGeom prst="rect">
                  <a:avLst/>
                </a:prstGeom>
                <a:noFill/>
              </p:spPr>
            </p:pic>
          </p:grpSp>
          <p:sp>
            <p:nvSpPr>
              <p:cNvPr id="292" name="矩形 291"/>
              <p:cNvSpPr/>
              <p:nvPr/>
            </p:nvSpPr>
            <p:spPr>
              <a:xfrm>
                <a:off x="8409469" y="2514684"/>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293" name="Picture 11" descr="C:\Users\w00204092.CHINA\Desktop\logo\BYD.jpg"/>
              <p:cNvPicPr>
                <a:picLocks noChangeArrowheads="1"/>
              </p:cNvPicPr>
              <p:nvPr/>
            </p:nvPicPr>
            <p:blipFill>
              <a:blip r:embed="rId26" cstate="print">
                <a:clrChange>
                  <a:clrFrom>
                    <a:srgbClr val="FFFFFF"/>
                  </a:clrFrom>
                  <a:clrTo>
                    <a:srgbClr val="FFFFFF">
                      <a:alpha val="0"/>
                    </a:srgbClr>
                  </a:clrTo>
                </a:clrChange>
              </a:blip>
              <a:srcRect/>
              <a:stretch>
                <a:fillRect/>
              </a:stretch>
            </p:blipFill>
            <p:spPr bwMode="auto">
              <a:xfrm>
                <a:off x="8488820" y="1853414"/>
                <a:ext cx="471826" cy="507277"/>
              </a:xfrm>
              <a:prstGeom prst="rect">
                <a:avLst/>
              </a:prstGeom>
              <a:noFill/>
              <a:effectLst/>
            </p:spPr>
          </p:pic>
        </p:grpSp>
        <p:pic>
          <p:nvPicPr>
            <p:cNvPr id="279" name="Picture 10" descr="https://upload.wikimedia.org/wikipedia/commons/f/f7/BGI_logo.png"/>
            <p:cNvPicPr>
              <a:picLocks noChangeAspect="1" noChangeArrowheads="1"/>
            </p:cNvPicPr>
            <p:nvPr/>
          </p:nvPicPr>
          <p:blipFill>
            <a:blip r:embed="rId27" cstate="print"/>
            <a:srcRect/>
            <a:stretch>
              <a:fillRect/>
            </a:stretch>
          </p:blipFill>
          <p:spPr bwMode="auto">
            <a:xfrm>
              <a:off x="8429379" y="10021912"/>
              <a:ext cx="632426" cy="275738"/>
            </a:xfrm>
            <a:prstGeom prst="rect">
              <a:avLst/>
            </a:prstGeom>
            <a:noFill/>
          </p:spPr>
        </p:pic>
        <p:pic>
          <p:nvPicPr>
            <p:cNvPr id="280" name="Picture 12" descr="http://www.festivalhopper.de/news/wp-content/uploads/2012/04/GEMA-logo.png"/>
            <p:cNvPicPr>
              <a:picLocks noChangeAspect="1" noChangeArrowheads="1"/>
            </p:cNvPicPr>
            <p:nvPr/>
          </p:nvPicPr>
          <p:blipFill>
            <a:blip r:embed="rId28" cstate="print"/>
            <a:srcRect/>
            <a:stretch>
              <a:fillRect/>
            </a:stretch>
          </p:blipFill>
          <p:spPr bwMode="auto">
            <a:xfrm>
              <a:off x="8503279" y="7661666"/>
              <a:ext cx="473074" cy="567689"/>
            </a:xfrm>
            <a:prstGeom prst="rect">
              <a:avLst/>
            </a:prstGeom>
            <a:noFill/>
          </p:spPr>
        </p:pic>
        <p:pic>
          <p:nvPicPr>
            <p:cNvPr id="281" name="Picture 36" descr="https://upload.wikimedia.org/wikipedia/en/thumb/5/5f/Alstom.svg/800px-Alstom.svg.png"/>
            <p:cNvPicPr>
              <a:picLocks noChangeAspect="1" noChangeArrowheads="1"/>
            </p:cNvPicPr>
            <p:nvPr/>
          </p:nvPicPr>
          <p:blipFill>
            <a:blip r:embed="rId29" cstate="print"/>
            <a:srcRect/>
            <a:stretch>
              <a:fillRect/>
            </a:stretch>
          </p:blipFill>
          <p:spPr bwMode="auto">
            <a:xfrm>
              <a:off x="7582836" y="8628745"/>
              <a:ext cx="598692" cy="120487"/>
            </a:xfrm>
            <a:prstGeom prst="rect">
              <a:avLst/>
            </a:prstGeom>
            <a:noFill/>
          </p:spPr>
        </p:pic>
        <p:pic>
          <p:nvPicPr>
            <p:cNvPr id="282" name="图片 28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702624" y="7015940"/>
              <a:ext cx="339179" cy="338196"/>
            </a:xfrm>
            <a:prstGeom prst="rect">
              <a:avLst/>
            </a:prstGeom>
          </p:spPr>
        </p:pic>
      </p:grpSp>
      <p:grpSp>
        <p:nvGrpSpPr>
          <p:cNvPr id="304" name="组合 303"/>
          <p:cNvGrpSpPr/>
          <p:nvPr/>
        </p:nvGrpSpPr>
        <p:grpSpPr>
          <a:xfrm>
            <a:off x="556264" y="1889911"/>
            <a:ext cx="1512871" cy="3581741"/>
            <a:chOff x="913011" y="6850146"/>
            <a:chExt cx="1513812" cy="3583969"/>
          </a:xfrm>
        </p:grpSpPr>
        <p:grpSp>
          <p:nvGrpSpPr>
            <p:cNvPr id="305" name="组合 304"/>
            <p:cNvGrpSpPr/>
            <p:nvPr/>
          </p:nvGrpSpPr>
          <p:grpSpPr>
            <a:xfrm>
              <a:off x="913011" y="6850146"/>
              <a:ext cx="1513812" cy="3583969"/>
              <a:chOff x="913011" y="1773610"/>
              <a:chExt cx="1513812" cy="3583969"/>
            </a:xfrm>
          </p:grpSpPr>
          <p:sp>
            <p:nvSpPr>
              <p:cNvPr id="307" name="矩形 306"/>
              <p:cNvSpPr/>
              <p:nvPr/>
            </p:nvSpPr>
            <p:spPr>
              <a:xfrm>
                <a:off x="913011" y="1783052"/>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grpSp>
            <p:nvGrpSpPr>
              <p:cNvPr id="308" name="组合 33"/>
              <p:cNvGrpSpPr/>
              <p:nvPr/>
            </p:nvGrpSpPr>
            <p:grpSpPr>
              <a:xfrm>
                <a:off x="913011" y="2514684"/>
                <a:ext cx="648000" cy="648000"/>
                <a:chOff x="1027545" y="2518076"/>
                <a:chExt cx="648000" cy="648000"/>
              </a:xfrm>
            </p:grpSpPr>
            <p:sp>
              <p:nvSpPr>
                <p:cNvPr id="333" name="矩形 332"/>
                <p:cNvSpPr/>
                <p:nvPr/>
              </p:nvSpPr>
              <p:spPr>
                <a:xfrm>
                  <a:off x="1027545" y="2518076"/>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34" name="Picture 3"/>
                <p:cNvPicPr>
                  <a:picLocks noChangeAspect="1" noChangeArrowheads="1"/>
                </p:cNvPicPr>
                <p:nvPr/>
              </p:nvPicPr>
              <p:blipFill>
                <a:blip r:embed="rId31" cstate="print">
                  <a:clrChange>
                    <a:clrFrom>
                      <a:srgbClr val="FFFFFF"/>
                    </a:clrFrom>
                    <a:clrTo>
                      <a:srgbClr val="FFFFFF">
                        <a:alpha val="0"/>
                      </a:srgbClr>
                    </a:clrTo>
                  </a:clrChange>
                </a:blip>
                <a:srcRect/>
                <a:stretch>
                  <a:fillRect/>
                </a:stretch>
              </p:blipFill>
              <p:spPr bwMode="auto">
                <a:xfrm>
                  <a:off x="1068295" y="2700190"/>
                  <a:ext cx="566501" cy="283773"/>
                </a:xfrm>
                <a:prstGeom prst="rect">
                  <a:avLst/>
                </a:prstGeom>
                <a:noFill/>
                <a:ln w="9525">
                  <a:noFill/>
                  <a:miter lim="800000"/>
                  <a:headEnd/>
                  <a:tailEnd/>
                </a:ln>
              </p:spPr>
            </p:pic>
          </p:grpSp>
          <p:grpSp>
            <p:nvGrpSpPr>
              <p:cNvPr id="309" name="组合 32"/>
              <p:cNvGrpSpPr/>
              <p:nvPr/>
            </p:nvGrpSpPr>
            <p:grpSpPr>
              <a:xfrm>
                <a:off x="913011" y="3246316"/>
                <a:ext cx="648000" cy="648000"/>
                <a:chOff x="1027545" y="3253100"/>
                <a:chExt cx="648000" cy="648000"/>
              </a:xfrm>
            </p:grpSpPr>
            <p:sp>
              <p:nvSpPr>
                <p:cNvPr id="331" name="矩形 330"/>
                <p:cNvSpPr/>
                <p:nvPr/>
              </p:nvSpPr>
              <p:spPr>
                <a:xfrm>
                  <a:off x="1027545" y="3253100"/>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32" name="Picture 29" descr="C:\Users\w00204092.CHINA\Desktop\logo\建设银行 - 副本.png"/>
                <p:cNvPicPr>
                  <a:picLocks noChangeArrowheads="1"/>
                </p:cNvPicPr>
                <p:nvPr/>
              </p:nvPicPr>
              <p:blipFill>
                <a:blip r:embed="rId32" cstate="print">
                  <a:clrChange>
                    <a:clrFrom>
                      <a:srgbClr val="FFFFFF"/>
                    </a:clrFrom>
                    <a:clrTo>
                      <a:srgbClr val="FFFFFF">
                        <a:alpha val="0"/>
                      </a:srgbClr>
                    </a:clrTo>
                  </a:clrChange>
                </a:blip>
                <a:srcRect/>
                <a:stretch>
                  <a:fillRect/>
                </a:stretch>
              </p:blipFill>
              <p:spPr bwMode="auto">
                <a:xfrm>
                  <a:off x="1074606" y="3300161"/>
                  <a:ext cx="553878" cy="553878"/>
                </a:xfrm>
                <a:prstGeom prst="rect">
                  <a:avLst/>
                </a:prstGeom>
                <a:noFill/>
                <a:effectLst/>
              </p:spPr>
            </p:pic>
          </p:grpSp>
          <p:grpSp>
            <p:nvGrpSpPr>
              <p:cNvPr id="310" name="组合 31"/>
              <p:cNvGrpSpPr/>
              <p:nvPr/>
            </p:nvGrpSpPr>
            <p:grpSpPr>
              <a:xfrm>
                <a:off x="913011" y="3976816"/>
                <a:ext cx="648000" cy="648000"/>
                <a:chOff x="1027545" y="3974555"/>
                <a:chExt cx="648000" cy="648000"/>
              </a:xfrm>
            </p:grpSpPr>
            <p:sp>
              <p:nvSpPr>
                <p:cNvPr id="329" name="矩形 328"/>
                <p:cNvSpPr/>
                <p:nvPr/>
              </p:nvSpPr>
              <p:spPr>
                <a:xfrm>
                  <a:off x="1027545" y="3974555"/>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30" name="541918086" descr="CBRF.png"/>
                <p:cNvPicPr>
                  <a:picLocks/>
                </p:cNvPicPr>
                <p:nvPr/>
              </p:nvPicPr>
              <p:blipFill>
                <a:blip r:embed="rId33" cstate="print">
                  <a:clrChange>
                    <a:clrFrom>
                      <a:srgbClr val="FFFFFF"/>
                    </a:clrFrom>
                    <a:clrTo>
                      <a:srgbClr val="FFFFFF">
                        <a:alpha val="0"/>
                      </a:srgbClr>
                    </a:clrTo>
                  </a:clrChange>
                </a:blip>
                <a:stretch>
                  <a:fillRect/>
                </a:stretch>
              </p:blipFill>
              <p:spPr>
                <a:xfrm>
                  <a:off x="1074606" y="4021616"/>
                  <a:ext cx="553878" cy="553878"/>
                </a:xfrm>
                <a:prstGeom prst="rect">
                  <a:avLst/>
                </a:prstGeom>
                <a:ln>
                  <a:noFill/>
                </a:ln>
                <a:effectLst/>
              </p:spPr>
            </p:pic>
          </p:grpSp>
          <p:grpSp>
            <p:nvGrpSpPr>
              <p:cNvPr id="311" name="组合 30"/>
              <p:cNvGrpSpPr/>
              <p:nvPr/>
            </p:nvGrpSpPr>
            <p:grpSpPr>
              <a:xfrm>
                <a:off x="913011" y="4709579"/>
                <a:ext cx="648000" cy="648000"/>
                <a:chOff x="1027545" y="4709579"/>
                <a:chExt cx="648000" cy="648000"/>
              </a:xfrm>
            </p:grpSpPr>
            <p:sp>
              <p:nvSpPr>
                <p:cNvPr id="327" name="矩形 326"/>
                <p:cNvSpPr/>
                <p:nvPr/>
              </p:nvSpPr>
              <p:spPr>
                <a:xfrm>
                  <a:off x="1027545" y="4709579"/>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28" name="Picture 2" descr="“Banca d'Italia”的图片搜索结果"/>
                <p:cNvPicPr>
                  <a:picLocks noChangeArrowheads="1"/>
                </p:cNvPicPr>
                <p:nvPr/>
              </p:nvPicPr>
              <p:blipFill>
                <a:blip r:embed="rId34" cstate="print">
                  <a:clrChange>
                    <a:clrFrom>
                      <a:srgbClr val="FFFFFF"/>
                    </a:clrFrom>
                    <a:clrTo>
                      <a:srgbClr val="FFFFFF">
                        <a:alpha val="0"/>
                      </a:srgbClr>
                    </a:clrTo>
                  </a:clrChange>
                </a:blip>
                <a:srcRect/>
                <a:stretch>
                  <a:fillRect/>
                </a:stretch>
              </p:blipFill>
              <p:spPr bwMode="auto">
                <a:xfrm>
                  <a:off x="1109230" y="4822656"/>
                  <a:ext cx="484630" cy="442491"/>
                </a:xfrm>
                <a:prstGeom prst="rect">
                  <a:avLst/>
                </a:prstGeom>
                <a:ln>
                  <a:noFill/>
                </a:ln>
                <a:effectLst/>
              </p:spPr>
            </p:pic>
          </p:grpSp>
          <p:grpSp>
            <p:nvGrpSpPr>
              <p:cNvPr id="312" name="组合 35"/>
              <p:cNvGrpSpPr/>
              <p:nvPr/>
            </p:nvGrpSpPr>
            <p:grpSpPr>
              <a:xfrm>
                <a:off x="1778823" y="4005930"/>
                <a:ext cx="648000" cy="648000"/>
                <a:chOff x="1901341" y="1785313"/>
                <a:chExt cx="648000" cy="648000"/>
              </a:xfrm>
            </p:grpSpPr>
            <p:sp>
              <p:nvSpPr>
                <p:cNvPr id="325" name="矩形 324"/>
                <p:cNvSpPr/>
                <p:nvPr/>
              </p:nvSpPr>
              <p:spPr>
                <a:xfrm>
                  <a:off x="1901341" y="1785313"/>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26" name="Picture 4" descr="http://www.companieshistory.com/wp-content/uploads/2013/06/Bank-Central-Asia.png"/>
                <p:cNvPicPr>
                  <a:picLocks noChangeAspect="1" noChangeArrowheads="1"/>
                </p:cNvPicPr>
                <p:nvPr/>
              </p:nvPicPr>
              <p:blipFill>
                <a:blip r:embed="rId35" cstate="print"/>
                <a:srcRect/>
                <a:stretch>
                  <a:fillRect/>
                </a:stretch>
              </p:blipFill>
              <p:spPr bwMode="auto">
                <a:xfrm>
                  <a:off x="1941627" y="1898984"/>
                  <a:ext cx="567429" cy="420659"/>
                </a:xfrm>
                <a:prstGeom prst="rect">
                  <a:avLst/>
                </a:prstGeom>
                <a:noFill/>
              </p:spPr>
            </p:pic>
          </p:grpSp>
          <p:grpSp>
            <p:nvGrpSpPr>
              <p:cNvPr id="313" name="组合 26"/>
              <p:cNvGrpSpPr/>
              <p:nvPr/>
            </p:nvGrpSpPr>
            <p:grpSpPr>
              <a:xfrm>
                <a:off x="1778823" y="2514684"/>
                <a:ext cx="648000" cy="648000"/>
                <a:chOff x="1901341" y="2520337"/>
                <a:chExt cx="648000" cy="648000"/>
              </a:xfrm>
            </p:grpSpPr>
            <p:sp>
              <p:nvSpPr>
                <p:cNvPr id="323" name="矩形 322"/>
                <p:cNvSpPr/>
                <p:nvPr/>
              </p:nvSpPr>
              <p:spPr>
                <a:xfrm>
                  <a:off x="1901341" y="2520337"/>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24" name="Picture 6" descr="http://logok.org/wp-content/uploads/2015/03/CITIC-Group-logo-1024x768.png"/>
                <p:cNvPicPr>
                  <a:picLocks noChangeAspect="1" noChangeArrowheads="1"/>
                </p:cNvPicPr>
                <p:nvPr/>
              </p:nvPicPr>
              <p:blipFill rotWithShape="1">
                <a:blip r:embed="rId36" cstate="print"/>
                <a:srcRect l="14786" r="11318"/>
                <a:stretch/>
              </p:blipFill>
              <p:spPr bwMode="auto">
                <a:xfrm>
                  <a:off x="1950708" y="2571147"/>
                  <a:ext cx="587843" cy="563060"/>
                </a:xfrm>
                <a:prstGeom prst="rect">
                  <a:avLst/>
                </a:prstGeom>
                <a:noFill/>
              </p:spPr>
            </p:pic>
          </p:grpSp>
          <p:grpSp>
            <p:nvGrpSpPr>
              <p:cNvPr id="314" name="组合 27"/>
              <p:cNvGrpSpPr/>
              <p:nvPr/>
            </p:nvGrpSpPr>
            <p:grpSpPr>
              <a:xfrm>
                <a:off x="1778823" y="3246316"/>
                <a:ext cx="648000" cy="648000"/>
                <a:chOff x="1933399" y="3255361"/>
                <a:chExt cx="648000" cy="648000"/>
              </a:xfrm>
            </p:grpSpPr>
            <p:sp>
              <p:nvSpPr>
                <p:cNvPr id="321" name="矩形 320"/>
                <p:cNvSpPr/>
                <p:nvPr/>
              </p:nvSpPr>
              <p:spPr>
                <a:xfrm>
                  <a:off x="1933399" y="3255361"/>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22" name="Picture 8" descr="http://www.nurier.co.kr/docs/imgs/upload/NHBank_logo.gif20140311175846"/>
                <p:cNvPicPr>
                  <a:picLocks noChangeAspect="1" noChangeArrowheads="1"/>
                </p:cNvPicPr>
                <p:nvPr/>
              </p:nvPicPr>
              <p:blipFill rotWithShape="1">
                <a:blip r:embed="rId37" cstate="print">
                  <a:clrChange>
                    <a:clrFrom>
                      <a:srgbClr val="FFFFFF"/>
                    </a:clrFrom>
                    <a:clrTo>
                      <a:srgbClr val="FFFFFF">
                        <a:alpha val="0"/>
                      </a:srgbClr>
                    </a:clrTo>
                  </a:clrChange>
                </a:blip>
                <a:srcRect l="15415" t="22365" r="11339" b="25192"/>
                <a:stretch/>
              </p:blipFill>
              <p:spPr bwMode="auto">
                <a:xfrm>
                  <a:off x="1947486" y="3416642"/>
                  <a:ext cx="619826" cy="325438"/>
                </a:xfrm>
                <a:prstGeom prst="rect">
                  <a:avLst/>
                </a:prstGeom>
                <a:noFill/>
              </p:spPr>
            </p:pic>
          </p:grpSp>
          <p:grpSp>
            <p:nvGrpSpPr>
              <p:cNvPr id="315" name="组合 28"/>
              <p:cNvGrpSpPr/>
              <p:nvPr/>
            </p:nvGrpSpPr>
            <p:grpSpPr>
              <a:xfrm>
                <a:off x="1778823" y="1773610"/>
                <a:ext cx="648000" cy="648000"/>
                <a:chOff x="1901341" y="3976816"/>
                <a:chExt cx="648000" cy="648000"/>
              </a:xfrm>
            </p:grpSpPr>
            <p:sp>
              <p:nvSpPr>
                <p:cNvPr id="319" name="矩形 318"/>
                <p:cNvSpPr/>
                <p:nvPr/>
              </p:nvSpPr>
              <p:spPr>
                <a:xfrm>
                  <a:off x="1901341" y="3976816"/>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20" name="Picture 10" descr="http://logonoid.com/images/icbc-logo.png"/>
                <p:cNvPicPr>
                  <a:picLocks noChangeAspect="1" noChangeArrowheads="1"/>
                </p:cNvPicPr>
                <p:nvPr/>
              </p:nvPicPr>
              <p:blipFill>
                <a:blip r:embed="rId38" cstate="print"/>
                <a:srcRect l="65289"/>
                <a:stretch>
                  <a:fillRect/>
                </a:stretch>
              </p:blipFill>
              <p:spPr bwMode="auto">
                <a:xfrm>
                  <a:off x="1989488" y="4078247"/>
                  <a:ext cx="471707" cy="445138"/>
                </a:xfrm>
                <a:prstGeom prst="rect">
                  <a:avLst/>
                </a:prstGeom>
                <a:noFill/>
              </p:spPr>
            </p:pic>
          </p:grpSp>
          <p:grpSp>
            <p:nvGrpSpPr>
              <p:cNvPr id="316" name="组合 29"/>
              <p:cNvGrpSpPr/>
              <p:nvPr/>
            </p:nvGrpSpPr>
            <p:grpSpPr>
              <a:xfrm>
                <a:off x="1778823" y="4709579"/>
                <a:ext cx="648000" cy="648000"/>
                <a:chOff x="1901341" y="4711840"/>
                <a:chExt cx="648000" cy="648000"/>
              </a:xfrm>
            </p:grpSpPr>
            <p:sp>
              <p:nvSpPr>
                <p:cNvPr id="317" name="矩形 316"/>
                <p:cNvSpPr/>
                <p:nvPr/>
              </p:nvSpPr>
              <p:spPr>
                <a:xfrm>
                  <a:off x="1901341" y="4711840"/>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18" name="图片 317"/>
                <p:cNvPicPr>
                  <a:picLocks noChangeAspect="1"/>
                </p:cNvPicPr>
                <p:nvPr/>
              </p:nvPicPr>
              <p:blipFill>
                <a:blip r:embed="rId39" cstate="email">
                  <a:extLst>
                    <a:ext uri="{28A0092B-C50C-407E-A947-70E740481C1C}">
                      <a14:useLocalDpi xmlns:a14="http://schemas.microsoft.com/office/drawing/2010/main" val="0"/>
                    </a:ext>
                  </a:extLst>
                </a:blip>
                <a:srcRect r="73867"/>
                <a:stretch>
                  <a:fillRect/>
                </a:stretch>
              </p:blipFill>
              <p:spPr>
                <a:xfrm>
                  <a:off x="1995164" y="4819084"/>
                  <a:ext cx="460355" cy="433513"/>
                </a:xfrm>
                <a:prstGeom prst="rect">
                  <a:avLst/>
                </a:prstGeom>
              </p:spPr>
            </p:pic>
          </p:grpSp>
        </p:grpSp>
        <p:pic>
          <p:nvPicPr>
            <p:cNvPr id="306" name="图片 30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62835" y="6997916"/>
              <a:ext cx="551115" cy="386603"/>
            </a:xfrm>
            <a:prstGeom prst="rect">
              <a:avLst/>
            </a:prstGeom>
          </p:spPr>
        </p:pic>
      </p:grpSp>
      <p:sp>
        <p:nvSpPr>
          <p:cNvPr id="366" name="TextBox 418"/>
          <p:cNvSpPr txBox="1"/>
          <p:nvPr/>
        </p:nvSpPr>
        <p:spPr>
          <a:xfrm>
            <a:off x="7485163" y="1173750"/>
            <a:ext cx="1140892" cy="553782"/>
          </a:xfrm>
          <a:prstGeom prst="rect">
            <a:avLst/>
          </a:prstGeom>
          <a:noFill/>
        </p:spPr>
        <p:txBody>
          <a:bodyPr wrap="none" lIns="0" tIns="0" rIns="0" bIns="0" rtlCol="0">
            <a:spAutoFit/>
          </a:bodyPr>
          <a:lstStyle>
            <a:defPPr>
              <a:defRPr lang="zh-CN"/>
            </a:defPPr>
            <a:lvl1pPr>
              <a:defRPr sz="1800" b="1">
                <a:solidFill>
                  <a:schemeClr val="bg1"/>
                </a:solidFill>
                <a:latin typeface="Arial" panose="020B0604020202020204" pitchFamily="34" charset="0"/>
                <a:cs typeface="Arial" pitchFamily="34" charset="0"/>
              </a:defRPr>
            </a:lvl1pPr>
          </a:lstStyle>
          <a:p>
            <a:pPr algn="ctr"/>
            <a:r>
              <a:rPr lang="en-US" altLang="zh-CN" sz="1799" dirty="0">
                <a:solidFill>
                  <a:schemeClr val="tx1"/>
                </a:solidFill>
                <a:ea typeface="微软雅黑" panose="020B0503020204020204" pitchFamily="34" charset="-122"/>
              </a:rPr>
              <a:t>Large </a:t>
            </a:r>
          </a:p>
          <a:p>
            <a:pPr algn="ctr"/>
            <a:r>
              <a:rPr lang="en-US" altLang="zh-CN" sz="1799">
                <a:solidFill>
                  <a:schemeClr val="tx1"/>
                </a:solidFill>
                <a:ea typeface="微软雅黑" panose="020B0503020204020204" pitchFamily="34" charset="-122"/>
              </a:rPr>
              <a:t>enterprise</a:t>
            </a:r>
            <a:endParaRPr lang="en-US" altLang="zh-CN" sz="1799" dirty="0">
              <a:solidFill>
                <a:schemeClr val="tx1"/>
              </a:solidFill>
              <a:ea typeface="微软雅黑" panose="020B0503020204020204" pitchFamily="34" charset="-122"/>
            </a:endParaRPr>
          </a:p>
        </p:txBody>
      </p:sp>
      <p:sp>
        <p:nvSpPr>
          <p:cNvPr id="367" name="TextBox 1507"/>
          <p:cNvSpPr txBox="1"/>
          <p:nvPr/>
        </p:nvSpPr>
        <p:spPr>
          <a:xfrm>
            <a:off x="5406420" y="1320668"/>
            <a:ext cx="653770" cy="276891"/>
          </a:xfrm>
          <a:prstGeom prst="rect">
            <a:avLst/>
          </a:prstGeom>
          <a:noFill/>
        </p:spPr>
        <p:txBody>
          <a:bodyPr wrap="none" lIns="0" tIns="0" rIns="0" bIns="0" rtlCol="0">
            <a:spAutoFit/>
          </a:bodyPr>
          <a:lstStyle>
            <a:defPPr>
              <a:defRPr lang="zh-CN"/>
            </a:defPPr>
            <a:lvl1pPr>
              <a:defRPr sz="1800" b="1">
                <a:solidFill>
                  <a:schemeClr val="bg1"/>
                </a:solidFill>
                <a:latin typeface="Arial" panose="020B0604020202020204" pitchFamily="34" charset="0"/>
                <a:cs typeface="Arial" pitchFamily="34" charset="0"/>
              </a:defRPr>
            </a:lvl1pPr>
          </a:lstStyle>
          <a:p>
            <a:pPr algn="ctr"/>
            <a:r>
              <a:rPr lang="en-US" altLang="zh-CN" sz="1799" dirty="0">
                <a:solidFill>
                  <a:schemeClr val="tx1"/>
                </a:solidFill>
                <a:ea typeface="微软雅黑" panose="020B0503020204020204" pitchFamily="34" charset="-122"/>
              </a:rPr>
              <a:t>Media</a:t>
            </a:r>
            <a:endParaRPr lang="zh-CN" altLang="en-US" sz="1799" dirty="0">
              <a:solidFill>
                <a:schemeClr val="tx1"/>
              </a:solidFill>
              <a:ea typeface="微软雅黑" panose="020B0503020204020204" pitchFamily="34" charset="-122"/>
            </a:endParaRPr>
          </a:p>
        </p:txBody>
      </p:sp>
      <p:sp>
        <p:nvSpPr>
          <p:cNvPr id="368" name="TextBox 1508"/>
          <p:cNvSpPr txBox="1"/>
          <p:nvPr/>
        </p:nvSpPr>
        <p:spPr>
          <a:xfrm>
            <a:off x="3241014" y="1307080"/>
            <a:ext cx="756322" cy="276891"/>
          </a:xfrm>
          <a:prstGeom prst="rect">
            <a:avLst/>
          </a:prstGeom>
          <a:noFill/>
        </p:spPr>
        <p:txBody>
          <a:bodyPr wrap="none" lIns="0" tIns="0" rIns="0" bIns="0" rtlCol="0">
            <a:spAutoFit/>
          </a:bodyPr>
          <a:lstStyle>
            <a:defPPr>
              <a:defRPr lang="zh-CN"/>
            </a:defPPr>
            <a:lvl1pPr>
              <a:defRPr sz="1800" b="1">
                <a:solidFill>
                  <a:schemeClr val="bg1"/>
                </a:solidFill>
                <a:latin typeface="Arial" panose="020B0604020202020204" pitchFamily="34" charset="0"/>
                <a:cs typeface="Arial" pitchFamily="34" charset="0"/>
              </a:defRPr>
            </a:lvl1pPr>
          </a:lstStyle>
          <a:p>
            <a:pPr algn="ctr"/>
            <a:r>
              <a:rPr lang="en-US" altLang="zh-CN" sz="1799" dirty="0">
                <a:solidFill>
                  <a:schemeClr val="tx1"/>
                </a:solidFill>
                <a:ea typeface="微软雅黑" panose="020B0503020204020204" pitchFamily="34" charset="-122"/>
              </a:rPr>
              <a:t>Carrier</a:t>
            </a:r>
            <a:endParaRPr lang="zh-CN" altLang="en-US" sz="1799" dirty="0">
              <a:solidFill>
                <a:schemeClr val="tx1"/>
              </a:solidFill>
              <a:ea typeface="微软雅黑" panose="020B0503020204020204" pitchFamily="34" charset="-122"/>
            </a:endParaRPr>
          </a:p>
        </p:txBody>
      </p:sp>
      <p:sp>
        <p:nvSpPr>
          <p:cNvPr id="369" name="TextBox 1509"/>
          <p:cNvSpPr txBox="1"/>
          <p:nvPr/>
        </p:nvSpPr>
        <p:spPr>
          <a:xfrm>
            <a:off x="901957" y="1285252"/>
            <a:ext cx="871693" cy="276891"/>
          </a:xfrm>
          <a:prstGeom prst="rect">
            <a:avLst/>
          </a:prstGeom>
          <a:noFill/>
        </p:spPr>
        <p:txBody>
          <a:bodyPr wrap="none" lIns="0" tIns="0" rIns="0" bIns="0" rtlCol="0">
            <a:spAutoFit/>
          </a:bodyPr>
          <a:lstStyle/>
          <a:p>
            <a:pPr algn="ctr"/>
            <a:r>
              <a:rPr lang="en-US" altLang="zh-CN" sz="1799" b="1" dirty="0">
                <a:latin typeface="Arial" panose="020B0604020202020204" pitchFamily="34" charset="0"/>
                <a:ea typeface="微软雅黑" panose="020B0503020204020204" pitchFamily="34" charset="-122"/>
                <a:cs typeface="Arial" panose="020B0604020202020204" pitchFamily="34" charset="0"/>
              </a:rPr>
              <a:t>Finance</a:t>
            </a:r>
            <a:endParaRPr lang="zh-CN" altLang="en-US" sz="1799" b="1" dirty="0">
              <a:latin typeface="Arial" panose="020B0604020202020204" pitchFamily="34" charset="0"/>
              <a:ea typeface="微软雅黑" panose="020B0503020204020204" pitchFamily="34" charset="-122"/>
              <a:cs typeface="Arial" panose="020B0604020202020204" pitchFamily="34" charset="0"/>
            </a:endParaRPr>
          </a:p>
        </p:txBody>
      </p:sp>
      <p:sp>
        <p:nvSpPr>
          <p:cNvPr id="370" name="TextBox 418"/>
          <p:cNvSpPr txBox="1"/>
          <p:nvPr/>
        </p:nvSpPr>
        <p:spPr>
          <a:xfrm>
            <a:off x="9261842" y="1312196"/>
            <a:ext cx="781960" cy="276891"/>
          </a:xfrm>
          <a:prstGeom prst="rect">
            <a:avLst/>
          </a:prstGeom>
          <a:noFill/>
        </p:spPr>
        <p:txBody>
          <a:bodyPr wrap="none" lIns="0" tIns="0" rIns="0" bIns="0" rtlCol="0">
            <a:spAutoFit/>
          </a:bodyPr>
          <a:lstStyle>
            <a:defPPr>
              <a:defRPr lang="zh-CN"/>
            </a:defPPr>
            <a:lvl1pPr>
              <a:defRPr sz="1800" b="1">
                <a:solidFill>
                  <a:schemeClr val="bg1"/>
                </a:solidFill>
                <a:latin typeface="Arial" panose="020B0604020202020204" pitchFamily="34" charset="0"/>
                <a:cs typeface="Arial" pitchFamily="34" charset="0"/>
              </a:defRPr>
            </a:lvl1pPr>
          </a:lstStyle>
          <a:p>
            <a:pPr algn="ctr"/>
            <a:r>
              <a:rPr lang="en-US" altLang="zh-CN" sz="1799" dirty="0">
                <a:solidFill>
                  <a:schemeClr val="tx1"/>
                </a:solidFill>
                <a:ea typeface="微软雅黑" panose="020B0503020204020204" pitchFamily="34" charset="-122"/>
              </a:rPr>
              <a:t>Energy</a:t>
            </a:r>
            <a:endParaRPr lang="zh-CN" altLang="en-US" sz="1799" dirty="0">
              <a:solidFill>
                <a:schemeClr val="tx1"/>
              </a:solidFill>
              <a:ea typeface="微软雅黑" panose="020B0503020204020204" pitchFamily="34" charset="-122"/>
            </a:endParaRPr>
          </a:p>
        </p:txBody>
      </p:sp>
      <p:sp>
        <p:nvSpPr>
          <p:cNvPr id="371" name="TextBox 418"/>
          <p:cNvSpPr txBox="1"/>
          <p:nvPr/>
        </p:nvSpPr>
        <p:spPr>
          <a:xfrm>
            <a:off x="10413300" y="1312196"/>
            <a:ext cx="1115254" cy="276891"/>
          </a:xfrm>
          <a:prstGeom prst="rect">
            <a:avLst/>
          </a:prstGeom>
          <a:noFill/>
        </p:spPr>
        <p:txBody>
          <a:bodyPr wrap="none" lIns="0" tIns="0" rIns="0" bIns="0" rtlCol="0">
            <a:spAutoFit/>
          </a:bodyPr>
          <a:lstStyle>
            <a:defPPr>
              <a:defRPr lang="zh-CN"/>
            </a:defPPr>
            <a:lvl1pPr>
              <a:defRPr sz="1800" b="1">
                <a:solidFill>
                  <a:schemeClr val="bg1"/>
                </a:solidFill>
                <a:latin typeface="Arial" panose="020B0604020202020204" pitchFamily="34" charset="0"/>
                <a:cs typeface="Arial" pitchFamily="34" charset="0"/>
              </a:defRPr>
            </a:lvl1pPr>
          </a:lstStyle>
          <a:p>
            <a:pPr algn="ctr"/>
            <a:r>
              <a:rPr lang="en-US" altLang="zh-CN" sz="1799" dirty="0">
                <a:solidFill>
                  <a:schemeClr val="tx1"/>
                </a:solidFill>
                <a:ea typeface="微软雅黑" panose="020B0503020204020204" pitchFamily="34" charset="-122"/>
              </a:rPr>
              <a:t>Education</a:t>
            </a:r>
            <a:endParaRPr lang="zh-CN" altLang="en-US" sz="1799" dirty="0">
              <a:solidFill>
                <a:schemeClr val="tx1"/>
              </a:solidFill>
              <a:ea typeface="微软雅黑" panose="020B0503020204020204" pitchFamily="34" charset="-122"/>
            </a:endParaRPr>
          </a:p>
        </p:txBody>
      </p:sp>
      <p:sp>
        <p:nvSpPr>
          <p:cNvPr id="372" name="圆角矩形 338">
            <a:extLst>
              <a:ext uri="{FF2B5EF4-FFF2-40B4-BE49-F238E27FC236}">
                <a16:creationId xmlns:a16="http://schemas.microsoft.com/office/drawing/2014/main" id="{3F71C46B-B7D8-F04A-8A35-93CF19B89358}"/>
              </a:ext>
            </a:extLst>
          </p:cNvPr>
          <p:cNvSpPr/>
          <p:nvPr/>
        </p:nvSpPr>
        <p:spPr>
          <a:xfrm>
            <a:off x="451760" y="1727532"/>
            <a:ext cx="11115803" cy="3890226"/>
          </a:xfrm>
          <a:prstGeom prst="roundRect">
            <a:avLst>
              <a:gd name="adj" fmla="val 843"/>
            </a:avLst>
          </a:prstGeom>
          <a:gradFill flip="none" rotWithShape="1">
            <a:gsLst>
              <a:gs pos="100000">
                <a:srgbClr val="666666">
                  <a:lumMod val="85000"/>
                  <a:alpha val="5000"/>
                </a:srgbClr>
              </a:gs>
              <a:gs pos="62000">
                <a:srgbClr val="666666">
                  <a:alpha val="0"/>
                </a:srgbClr>
              </a:gs>
              <a:gs pos="0">
                <a:srgbClr val="666666">
                  <a:lumMod val="85000"/>
                  <a:alpha val="5000"/>
                </a:srgbClr>
              </a:gs>
            </a:gsLst>
            <a:lin ang="2700000" scaled="1"/>
            <a:tileRect/>
          </a:gradFill>
          <a:ln w="12700" cap="flat" cmpd="sng" algn="ctr">
            <a:gradFill flip="none" rotWithShape="1">
              <a:gsLst>
                <a:gs pos="85000">
                  <a:srgbClr val="666666">
                    <a:lumMod val="95000"/>
                    <a:alpha val="0"/>
                  </a:srgbClr>
                </a:gs>
                <a:gs pos="15000">
                  <a:srgbClr val="666666">
                    <a:lumMod val="95000"/>
                    <a:alpha val="0"/>
                  </a:srgbClr>
                </a:gs>
                <a:gs pos="100000">
                  <a:srgbClr val="1D1D1A">
                    <a:lumMod val="85000"/>
                    <a:lumOff val="15000"/>
                  </a:srgbClr>
                </a:gs>
                <a:gs pos="0">
                  <a:srgbClr val="1D1D1A">
                    <a:lumMod val="85000"/>
                    <a:lumOff val="15000"/>
                  </a:srgbClr>
                </a:gs>
              </a:gsLst>
              <a:path path="shape">
                <a:fillToRect l="50000" t="50000" r="50000" b="50000"/>
              </a:path>
              <a:tileRect/>
            </a:gradFill>
            <a:prstDash val="solid"/>
            <a:miter lim="800000"/>
          </a:ln>
          <a:effectLst/>
        </p:spPr>
        <p:txBody>
          <a:bodyPr rtlCol="0" anchor="ctr"/>
          <a:lstStyle/>
          <a:p>
            <a:pPr algn="ctr" defTabSz="914034">
              <a:defRPr/>
            </a:pPr>
            <a:endParaRPr sz="2799" kern="0">
              <a:solidFill>
                <a:prstClr val="white"/>
              </a:solidFill>
              <a:latin typeface="Arial" panose="020B0604020202020204" pitchFamily="34" charset="0"/>
              <a:ea typeface="微软雅黑" panose="020B0503020204020204" pitchFamily="34" charset="-122"/>
              <a:cs typeface="Arial" pitchFamily="34" charset="0"/>
            </a:endParaRPr>
          </a:p>
        </p:txBody>
      </p:sp>
      <p:grpSp>
        <p:nvGrpSpPr>
          <p:cNvPr id="4" name="Group 3">
            <a:extLst>
              <a:ext uri="{FF2B5EF4-FFF2-40B4-BE49-F238E27FC236}">
                <a16:creationId xmlns:a16="http://schemas.microsoft.com/office/drawing/2014/main" id="{873032CB-A2B1-42F2-BCF8-B0121E287AA9}"/>
              </a:ext>
            </a:extLst>
          </p:cNvPr>
          <p:cNvGrpSpPr/>
          <p:nvPr/>
        </p:nvGrpSpPr>
        <p:grpSpPr>
          <a:xfrm>
            <a:off x="2802834" y="1882926"/>
            <a:ext cx="1544709" cy="3572305"/>
            <a:chOff x="-1883058" y="1873490"/>
            <a:chExt cx="1544709" cy="3572305"/>
          </a:xfrm>
        </p:grpSpPr>
        <p:grpSp>
          <p:nvGrpSpPr>
            <p:cNvPr id="335" name="组合 334"/>
            <p:cNvGrpSpPr/>
            <p:nvPr/>
          </p:nvGrpSpPr>
          <p:grpSpPr>
            <a:xfrm>
              <a:off x="-1883058" y="1873490"/>
              <a:ext cx="1544709" cy="3572305"/>
              <a:chOff x="3091559" y="2058590"/>
              <a:chExt cx="1545312" cy="3573700"/>
            </a:xfrm>
          </p:grpSpPr>
          <p:grpSp>
            <p:nvGrpSpPr>
              <p:cNvPr id="336" name="组合 335"/>
              <p:cNvGrpSpPr/>
              <p:nvPr/>
            </p:nvGrpSpPr>
            <p:grpSpPr>
              <a:xfrm>
                <a:off x="3091559" y="2058590"/>
                <a:ext cx="1545312" cy="3573700"/>
                <a:chOff x="3138485" y="1783052"/>
                <a:chExt cx="1545670" cy="3574527"/>
              </a:xfrm>
            </p:grpSpPr>
            <p:grpSp>
              <p:nvGrpSpPr>
                <p:cNvPr id="338" name="组合 52"/>
                <p:cNvGrpSpPr/>
                <p:nvPr/>
              </p:nvGrpSpPr>
              <p:grpSpPr>
                <a:xfrm>
                  <a:off x="4036155" y="3976816"/>
                  <a:ext cx="648000" cy="648000"/>
                  <a:chOff x="4034098" y="3979075"/>
                  <a:chExt cx="648000" cy="648000"/>
                </a:xfrm>
              </p:grpSpPr>
              <p:sp>
                <p:nvSpPr>
                  <p:cNvPr id="364" name="矩形 363"/>
                  <p:cNvSpPr/>
                  <p:nvPr/>
                </p:nvSpPr>
                <p:spPr>
                  <a:xfrm>
                    <a:off x="4034098" y="3979075"/>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65" name="Picture 27" descr="C:\Users\w00204092.CHINA\Desktop\logo\H3I.png"/>
                  <p:cNvPicPr>
                    <a:picLocks noChangeArrowheads="1"/>
                  </p:cNvPicPr>
                  <p:nvPr/>
                </p:nvPicPr>
                <p:blipFill>
                  <a:blip r:embed="rId41" cstate="print">
                    <a:clrChange>
                      <a:clrFrom>
                        <a:srgbClr val="FCFCFC"/>
                      </a:clrFrom>
                      <a:clrTo>
                        <a:srgbClr val="FCFCFC">
                          <a:alpha val="0"/>
                        </a:srgbClr>
                      </a:clrTo>
                    </a:clrChange>
                  </a:blip>
                  <a:srcRect/>
                  <a:stretch>
                    <a:fillRect/>
                  </a:stretch>
                </p:blipFill>
                <p:spPr bwMode="auto">
                  <a:xfrm>
                    <a:off x="4160889" y="4081830"/>
                    <a:ext cx="394418" cy="442491"/>
                  </a:xfrm>
                  <a:prstGeom prst="rect">
                    <a:avLst/>
                  </a:prstGeom>
                  <a:ln>
                    <a:noFill/>
                  </a:ln>
                  <a:effectLst/>
                </p:spPr>
              </p:pic>
            </p:grpSp>
            <p:grpSp>
              <p:nvGrpSpPr>
                <p:cNvPr id="339" name="组合 39"/>
                <p:cNvGrpSpPr/>
                <p:nvPr/>
              </p:nvGrpSpPr>
              <p:grpSpPr>
                <a:xfrm>
                  <a:off x="3145243" y="2514684"/>
                  <a:ext cx="648000" cy="648000"/>
                  <a:chOff x="3160302" y="2520337"/>
                  <a:chExt cx="648000" cy="648000"/>
                </a:xfrm>
              </p:grpSpPr>
              <p:sp>
                <p:nvSpPr>
                  <p:cNvPr id="362" name="矩形 361"/>
                  <p:cNvSpPr/>
                  <p:nvPr/>
                </p:nvSpPr>
                <p:spPr>
                  <a:xfrm>
                    <a:off x="3160302" y="2520337"/>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63" name="Picture 8"/>
                  <p:cNvPicPr>
                    <a:picLocks noChangeAspect="1" noChangeArrowheads="1"/>
                  </p:cNvPicPr>
                  <p:nvPr/>
                </p:nvPicPr>
                <p:blipFill>
                  <a:blip r:embed="rId42" cstate="print">
                    <a:clrChange>
                      <a:clrFrom>
                        <a:srgbClr val="FFFFFF"/>
                      </a:clrFrom>
                      <a:clrTo>
                        <a:srgbClr val="FFFFFF">
                          <a:alpha val="0"/>
                        </a:srgbClr>
                      </a:clrTo>
                    </a:clrChange>
                  </a:blip>
                  <a:srcRect/>
                  <a:stretch>
                    <a:fillRect/>
                  </a:stretch>
                </p:blipFill>
                <p:spPr bwMode="auto">
                  <a:xfrm>
                    <a:off x="3203950" y="2719643"/>
                    <a:ext cx="560705" cy="249389"/>
                  </a:xfrm>
                  <a:prstGeom prst="rect">
                    <a:avLst/>
                  </a:prstGeom>
                  <a:noFill/>
                  <a:ln w="9525">
                    <a:noFill/>
                    <a:miter lim="800000"/>
                    <a:headEnd/>
                    <a:tailEnd/>
                  </a:ln>
                </p:spPr>
              </p:pic>
            </p:grpSp>
            <p:grpSp>
              <p:nvGrpSpPr>
                <p:cNvPr id="340" name="组合 43"/>
                <p:cNvGrpSpPr/>
                <p:nvPr/>
              </p:nvGrpSpPr>
              <p:grpSpPr>
                <a:xfrm>
                  <a:off x="3145243" y="3246316"/>
                  <a:ext cx="648000" cy="648000"/>
                  <a:chOff x="3160302" y="3255361"/>
                  <a:chExt cx="648000" cy="648000"/>
                </a:xfrm>
              </p:grpSpPr>
              <p:sp>
                <p:nvSpPr>
                  <p:cNvPr id="360" name="矩形 359"/>
                  <p:cNvSpPr/>
                  <p:nvPr/>
                </p:nvSpPr>
                <p:spPr>
                  <a:xfrm>
                    <a:off x="3160302" y="3255361"/>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61" name="Picture 28" descr="C:\Users\w00204092.CHINA\Desktop\logo\VIVACOM1.png"/>
                  <p:cNvPicPr>
                    <a:picLocks noChangeArrowheads="1"/>
                  </p:cNvPicPr>
                  <p:nvPr/>
                </p:nvPicPr>
                <p:blipFill>
                  <a:blip r:embed="rId43" cstate="print">
                    <a:clrChange>
                      <a:clrFrom>
                        <a:srgbClr val="FFFFFF"/>
                      </a:clrFrom>
                      <a:clrTo>
                        <a:srgbClr val="FFFFFF">
                          <a:alpha val="0"/>
                        </a:srgbClr>
                      </a:clrTo>
                    </a:clrChange>
                  </a:blip>
                  <a:srcRect/>
                  <a:stretch>
                    <a:fillRect/>
                  </a:stretch>
                </p:blipFill>
                <p:spPr bwMode="auto">
                  <a:xfrm>
                    <a:off x="3207363" y="3326908"/>
                    <a:ext cx="553878" cy="504907"/>
                  </a:xfrm>
                  <a:prstGeom prst="rect">
                    <a:avLst/>
                  </a:prstGeom>
                  <a:noFill/>
                  <a:effectLst/>
                </p:spPr>
              </p:pic>
            </p:grpSp>
            <p:grpSp>
              <p:nvGrpSpPr>
                <p:cNvPr id="341" name="组合 44"/>
                <p:cNvGrpSpPr/>
                <p:nvPr/>
              </p:nvGrpSpPr>
              <p:grpSpPr>
                <a:xfrm>
                  <a:off x="3145243" y="3976816"/>
                  <a:ext cx="648000" cy="648000"/>
                  <a:chOff x="3160302" y="3976816"/>
                  <a:chExt cx="648000" cy="648000"/>
                </a:xfrm>
              </p:grpSpPr>
              <p:sp>
                <p:nvSpPr>
                  <p:cNvPr id="358" name="矩形 357"/>
                  <p:cNvSpPr/>
                  <p:nvPr/>
                </p:nvSpPr>
                <p:spPr>
                  <a:xfrm>
                    <a:off x="3160302" y="3976816"/>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59" name="Picture 356" descr="C:\Users\Administrator\Desktop\Vodafone.png"/>
                  <p:cNvPicPr>
                    <a:picLocks noChangeAspect="1" noChangeArrowheads="1"/>
                  </p:cNvPicPr>
                  <p:nvPr/>
                </p:nvPicPr>
                <p:blipFill>
                  <a:blip r:embed="rId44" cstate="email">
                    <a:extLst>
                      <a:ext uri="{28A0092B-C50C-407E-A947-70E740481C1C}">
                        <a14:useLocalDpi xmlns:a14="http://schemas.microsoft.com/office/drawing/2010/main" val="0"/>
                      </a:ext>
                    </a:extLst>
                  </a:blip>
                  <a:srcRect/>
                  <a:stretch>
                    <a:fillRect/>
                  </a:stretch>
                </p:blipFill>
                <p:spPr bwMode="auto">
                  <a:xfrm>
                    <a:off x="3229564" y="4127474"/>
                    <a:ext cx="509476" cy="3466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2" name="组合 45"/>
                <p:cNvGrpSpPr/>
                <p:nvPr/>
              </p:nvGrpSpPr>
              <p:grpSpPr>
                <a:xfrm>
                  <a:off x="3138485" y="4709579"/>
                  <a:ext cx="661516" cy="648000"/>
                  <a:chOff x="3130185" y="4711840"/>
                  <a:chExt cx="661516" cy="648000"/>
                </a:xfrm>
              </p:grpSpPr>
              <p:sp>
                <p:nvSpPr>
                  <p:cNvPr id="356" name="矩形 355"/>
                  <p:cNvSpPr/>
                  <p:nvPr/>
                </p:nvSpPr>
                <p:spPr>
                  <a:xfrm>
                    <a:off x="3136943" y="4711840"/>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57" name="Picture 12" descr="https://www.telefonica.com/telefonica-theme/images/dFront/modules/mod_footer/logo_telefonica_azul.png"/>
                  <p:cNvPicPr>
                    <a:picLocks noChangeAspect="1" noChangeArrowheads="1"/>
                  </p:cNvPicPr>
                  <p:nvPr/>
                </p:nvPicPr>
                <p:blipFill>
                  <a:blip r:embed="rId45" cstate="print"/>
                  <a:srcRect/>
                  <a:stretch>
                    <a:fillRect/>
                  </a:stretch>
                </p:blipFill>
                <p:spPr bwMode="auto">
                  <a:xfrm>
                    <a:off x="3130185" y="4958353"/>
                    <a:ext cx="661516" cy="236816"/>
                  </a:xfrm>
                  <a:prstGeom prst="rect">
                    <a:avLst/>
                  </a:prstGeom>
                  <a:noFill/>
                </p:spPr>
              </p:pic>
            </p:grpSp>
            <p:grpSp>
              <p:nvGrpSpPr>
                <p:cNvPr id="343" name="组合 55"/>
                <p:cNvGrpSpPr/>
                <p:nvPr/>
              </p:nvGrpSpPr>
              <p:grpSpPr>
                <a:xfrm>
                  <a:off x="4036155" y="1783052"/>
                  <a:ext cx="648000" cy="648000"/>
                  <a:chOff x="4034098" y="1787573"/>
                  <a:chExt cx="648000" cy="648000"/>
                </a:xfrm>
              </p:grpSpPr>
              <p:sp>
                <p:nvSpPr>
                  <p:cNvPr id="354" name="矩形 353"/>
                  <p:cNvSpPr/>
                  <p:nvPr/>
                </p:nvSpPr>
                <p:spPr>
                  <a:xfrm>
                    <a:off x="4034098" y="1787573"/>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55" name="Picture 24" descr="C:\Users\w00204092.CHINA\Desktop\logo\vodacom.png"/>
                  <p:cNvPicPr>
                    <a:picLocks noChangeArrowheads="1"/>
                  </p:cNvPicPr>
                  <p:nvPr/>
                </p:nvPicPr>
                <p:blipFill>
                  <a:blip r:embed="rId46" cstate="print"/>
                  <a:srcRect/>
                  <a:stretch>
                    <a:fillRect/>
                  </a:stretch>
                </p:blipFill>
                <p:spPr bwMode="auto">
                  <a:xfrm>
                    <a:off x="4140726" y="1905082"/>
                    <a:ext cx="434745" cy="412982"/>
                  </a:xfrm>
                  <a:prstGeom prst="rect">
                    <a:avLst/>
                  </a:prstGeom>
                  <a:ln>
                    <a:noFill/>
                  </a:ln>
                  <a:effectLst/>
                </p:spPr>
              </p:pic>
            </p:grpSp>
            <p:grpSp>
              <p:nvGrpSpPr>
                <p:cNvPr id="344" name="组合 54"/>
                <p:cNvGrpSpPr/>
                <p:nvPr/>
              </p:nvGrpSpPr>
              <p:grpSpPr>
                <a:xfrm>
                  <a:off x="4036155" y="2514684"/>
                  <a:ext cx="648000" cy="648000"/>
                  <a:chOff x="4034098" y="2522597"/>
                  <a:chExt cx="648000" cy="648000"/>
                </a:xfrm>
              </p:grpSpPr>
              <p:sp>
                <p:nvSpPr>
                  <p:cNvPr id="352" name="矩形 351"/>
                  <p:cNvSpPr/>
                  <p:nvPr/>
                </p:nvSpPr>
                <p:spPr>
                  <a:xfrm>
                    <a:off x="4034098" y="2522597"/>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53" name="Picture 14" descr="https://upload.wikimedia.org/wikipedia/zh/thumb/b/b1/Chinamobile.png/150px-Chinamobile.png"/>
                  <p:cNvPicPr>
                    <a:picLocks noChangeAspect="1" noChangeArrowheads="1"/>
                  </p:cNvPicPr>
                  <p:nvPr/>
                </p:nvPicPr>
                <p:blipFill>
                  <a:blip r:embed="rId47" cstate="print"/>
                  <a:srcRect/>
                  <a:stretch>
                    <a:fillRect/>
                  </a:stretch>
                </p:blipFill>
                <p:spPr bwMode="auto">
                  <a:xfrm>
                    <a:off x="4102835" y="2599850"/>
                    <a:ext cx="510526" cy="493494"/>
                  </a:xfrm>
                  <a:prstGeom prst="rect">
                    <a:avLst/>
                  </a:prstGeom>
                  <a:noFill/>
                </p:spPr>
              </p:pic>
            </p:grpSp>
            <p:grpSp>
              <p:nvGrpSpPr>
                <p:cNvPr id="345" name="组合 53"/>
                <p:cNvGrpSpPr/>
                <p:nvPr/>
              </p:nvGrpSpPr>
              <p:grpSpPr>
                <a:xfrm>
                  <a:off x="4036155" y="3246316"/>
                  <a:ext cx="648000" cy="648000"/>
                  <a:chOff x="4034098" y="3257621"/>
                  <a:chExt cx="648000" cy="648000"/>
                </a:xfrm>
              </p:grpSpPr>
              <p:sp>
                <p:nvSpPr>
                  <p:cNvPr id="350" name="矩形 349"/>
                  <p:cNvSpPr/>
                  <p:nvPr/>
                </p:nvSpPr>
                <p:spPr>
                  <a:xfrm>
                    <a:off x="4034098" y="3257621"/>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51" name="image27.png"/>
                  <p:cNvPicPr/>
                  <p:nvPr/>
                </p:nvPicPr>
                <p:blipFill>
                  <a:blip r:embed="rId48" cstate="print"/>
                  <a:srcRect l="29118" r="34072"/>
                  <a:stretch>
                    <a:fillRect/>
                  </a:stretch>
                </p:blipFill>
                <p:spPr>
                  <a:xfrm>
                    <a:off x="4071223" y="3454907"/>
                    <a:ext cx="573750" cy="253428"/>
                  </a:xfrm>
                  <a:prstGeom prst="rect">
                    <a:avLst/>
                  </a:prstGeom>
                  <a:ln w="3175" cap="flat">
                    <a:noFill/>
                    <a:miter lim="400000"/>
                  </a:ln>
                  <a:effectLst/>
                </p:spPr>
              </p:pic>
            </p:grpSp>
            <p:grpSp>
              <p:nvGrpSpPr>
                <p:cNvPr id="346" name="组合 37"/>
                <p:cNvGrpSpPr/>
                <p:nvPr/>
              </p:nvGrpSpPr>
              <p:grpSpPr>
                <a:xfrm>
                  <a:off x="3145243" y="1783052"/>
                  <a:ext cx="648000" cy="648000"/>
                  <a:chOff x="3160302" y="1785313"/>
                  <a:chExt cx="648000" cy="648000"/>
                </a:xfrm>
              </p:grpSpPr>
              <p:sp>
                <p:nvSpPr>
                  <p:cNvPr id="348" name="矩形 347"/>
                  <p:cNvSpPr/>
                  <p:nvPr/>
                </p:nvSpPr>
                <p:spPr>
                  <a:xfrm>
                    <a:off x="3160302" y="1785313"/>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pic>
                <p:nvPicPr>
                  <p:cNvPr id="349" name="Picture 18" descr="http://www.t-systems.hu/static/internet/picture/t_logo.png"/>
                  <p:cNvPicPr>
                    <a:picLocks noChangeAspect="1" noChangeArrowheads="1"/>
                  </p:cNvPicPr>
                  <p:nvPr/>
                </p:nvPicPr>
                <p:blipFill rotWithShape="1">
                  <a:blip r:embed="rId49" cstate="print"/>
                  <a:srcRect l="9489" t="8133" r="13792" b="14287"/>
                  <a:stretch/>
                </p:blipFill>
                <p:spPr bwMode="auto">
                  <a:xfrm>
                    <a:off x="3210547" y="1935999"/>
                    <a:ext cx="547510" cy="346628"/>
                  </a:xfrm>
                  <a:prstGeom prst="rect">
                    <a:avLst/>
                  </a:prstGeom>
                  <a:noFill/>
                </p:spPr>
              </p:pic>
            </p:grpSp>
            <p:sp>
              <p:nvSpPr>
                <p:cNvPr id="347" name="矩形 346"/>
                <p:cNvSpPr/>
                <p:nvPr/>
              </p:nvSpPr>
              <p:spPr>
                <a:xfrm>
                  <a:off x="4036155" y="4709579"/>
                  <a:ext cx="648000" cy="648000"/>
                </a:xfrm>
                <a:prstGeom prst="rect">
                  <a:avLst/>
                </a:prstGeom>
                <a:solidFill>
                  <a:sysClr val="window" lastClr="FFFFFF"/>
                </a:solidFill>
                <a:ln w="25400" cap="flat" cmpd="sng" algn="ctr">
                  <a:noFill/>
                  <a:prstDash val="solid"/>
                </a:ln>
                <a:effectLst/>
              </p:spPr>
              <p:txBody>
                <a:bodyPr rtlCol="0" anchor="ctr"/>
                <a:lstStyle/>
                <a:p>
                  <a:pPr algn="ctr" defTabSz="1218540">
                    <a:defRPr/>
                  </a:pPr>
                  <a:endParaRPr lang="zh-CN" altLang="en-US" sz="2399" kern="0">
                    <a:solidFill>
                      <a:prstClr val="white"/>
                    </a:solidFill>
                    <a:latin typeface="Arial" panose="020B0604020202020204" pitchFamily="34" charset="0"/>
                    <a:ea typeface="微软雅黑" panose="020B0503020204020204" pitchFamily="34" charset="-122"/>
                    <a:cs typeface="Arial"/>
                  </a:endParaRPr>
                </a:p>
              </p:txBody>
            </p:sp>
          </p:grpSp>
          <p:pic>
            <p:nvPicPr>
              <p:cNvPr id="337" name="图片 336"/>
              <p:cNvPicPr>
                <a:picLocks noChangeAspect="1"/>
              </p:cNvPicPr>
              <p:nvPr/>
            </p:nvPicPr>
            <p:blipFill>
              <a:blip r:embed="rId50" cstate="print">
                <a:extLst>
                  <a:ext uri="{BEBA8EAE-BF5A-486C-A8C5-ECC9F3942E4B}">
                    <a14:imgProps xmlns:a14="http://schemas.microsoft.com/office/drawing/2010/main">
                      <a14:imgLayer r:embed="rId51">
                        <a14:imgEffect>
                          <a14:brightnessContrast contrast="40000"/>
                        </a14:imgEffect>
                      </a14:imgLayer>
                    </a14:imgProps>
                  </a:ext>
                  <a:ext uri="{28A0092B-C50C-407E-A947-70E740481C1C}">
                    <a14:useLocalDpi xmlns:a14="http://schemas.microsoft.com/office/drawing/2010/main"/>
                  </a:ext>
                </a:extLst>
              </a:blip>
              <a:stretch>
                <a:fillRect/>
              </a:stretch>
            </p:blipFill>
            <p:spPr>
              <a:xfrm>
                <a:off x="4021353" y="5214515"/>
                <a:ext cx="584922" cy="256040"/>
              </a:xfrm>
              <a:prstGeom prst="rect">
                <a:avLst/>
              </a:prstGeom>
            </p:spPr>
          </p:pic>
        </p:grpSp>
        <p:sp>
          <p:nvSpPr>
            <p:cNvPr id="2" name="矩形 1"/>
            <p:cNvSpPr/>
            <p:nvPr/>
          </p:nvSpPr>
          <p:spPr>
            <a:xfrm>
              <a:off x="-985947" y="1873491"/>
              <a:ext cx="647597" cy="639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prstClr val="white"/>
                </a:solidFill>
                <a:latin typeface="Arial" panose="020B0604020202020204" pitchFamily="34" charset="0"/>
                <a:ea typeface="微软雅黑" panose="020B0503020204020204" pitchFamily="34" charset="-122"/>
              </a:endParaRPr>
            </a:p>
          </p:txBody>
        </p:sp>
        <p:sp>
          <p:nvSpPr>
            <p:cNvPr id="152" name="矩形 151"/>
            <p:cNvSpPr/>
            <p:nvPr/>
          </p:nvSpPr>
          <p:spPr>
            <a:xfrm>
              <a:off x="-1870878" y="2604809"/>
              <a:ext cx="647597" cy="639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prstClr val="white"/>
                </a:solidFill>
                <a:latin typeface="Arial" panose="020B0604020202020204" pitchFamily="34" charset="0"/>
                <a:ea typeface="微软雅黑" panose="020B0503020204020204" pitchFamily="34" charset="-122"/>
              </a:endParaRPr>
            </a:p>
          </p:txBody>
        </p:sp>
        <p:sp>
          <p:nvSpPr>
            <p:cNvPr id="153" name="矩形 152"/>
            <p:cNvSpPr/>
            <p:nvPr/>
          </p:nvSpPr>
          <p:spPr>
            <a:xfrm>
              <a:off x="-985947" y="2613492"/>
              <a:ext cx="647597" cy="639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prstClr val="white"/>
                </a:solidFill>
                <a:latin typeface="Arial" panose="020B0604020202020204" pitchFamily="34" charset="0"/>
                <a:ea typeface="微软雅黑" panose="020B0503020204020204" pitchFamily="34" charset="-122"/>
              </a:endParaRPr>
            </a:p>
          </p:txBody>
        </p:sp>
        <p:sp>
          <p:nvSpPr>
            <p:cNvPr id="154" name="矩形 153"/>
            <p:cNvSpPr/>
            <p:nvPr/>
          </p:nvSpPr>
          <p:spPr>
            <a:xfrm>
              <a:off x="-1879281" y="3339949"/>
              <a:ext cx="647597" cy="639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prstClr val="white"/>
                </a:solidFill>
                <a:latin typeface="Arial" panose="020B0604020202020204" pitchFamily="34" charset="0"/>
                <a:ea typeface="微软雅黑" panose="020B0503020204020204" pitchFamily="34" charset="-122"/>
              </a:endParaRPr>
            </a:p>
          </p:txBody>
        </p:sp>
        <p:sp>
          <p:nvSpPr>
            <p:cNvPr id="155" name="矩形 154"/>
            <p:cNvSpPr/>
            <p:nvPr/>
          </p:nvSpPr>
          <p:spPr>
            <a:xfrm>
              <a:off x="-991296" y="3343858"/>
              <a:ext cx="647597" cy="639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prstClr val="white"/>
                </a:solidFill>
                <a:latin typeface="Arial" panose="020B0604020202020204" pitchFamily="34" charset="0"/>
                <a:ea typeface="微软雅黑" panose="020B0503020204020204" pitchFamily="34" charset="-122"/>
              </a:endParaRPr>
            </a:p>
          </p:txBody>
        </p:sp>
        <p:pic>
          <p:nvPicPr>
            <p:cNvPr id="156" name="Picture 323" descr="KPN logo.svg">
              <a:hlinkClick r:id="rId52"/>
            </p:cNvPr>
            <p:cNvPicPr>
              <a:picLocks noChangeAspect="1" noChangeArrowheads="1"/>
            </p:cNvPicPr>
            <p:nvPr/>
          </p:nvPicPr>
          <p:blipFill>
            <a:blip r:embed="rId53" cstate="print"/>
            <a:srcRect/>
            <a:stretch>
              <a:fillRect/>
            </a:stretch>
          </p:blipFill>
          <p:spPr bwMode="auto">
            <a:xfrm>
              <a:off x="-987819" y="2080513"/>
              <a:ext cx="604333" cy="255577"/>
            </a:xfrm>
            <a:prstGeom prst="rect">
              <a:avLst/>
            </a:prstGeom>
            <a:noFill/>
          </p:spPr>
        </p:pic>
        <p:pic>
          <p:nvPicPr>
            <p:cNvPr id="157" name="Picture 6" descr="http://worldcupcsr.files.wordpress.com/2009/09/mtn-logo-small.jpg"/>
            <p:cNvPicPr>
              <a:picLocks noChangeAspect="1" noChangeArrowheads="1"/>
            </p:cNvPicPr>
            <p:nvPr/>
          </p:nvPicPr>
          <p:blipFill>
            <a:blip r:embed="rId54" cstate="print"/>
            <a:srcRect/>
            <a:stretch>
              <a:fillRect/>
            </a:stretch>
          </p:blipFill>
          <p:spPr bwMode="auto">
            <a:xfrm>
              <a:off x="-1876110" y="2612720"/>
              <a:ext cx="651499" cy="651499"/>
            </a:xfrm>
            <a:prstGeom prst="rect">
              <a:avLst/>
            </a:prstGeom>
            <a:noFill/>
          </p:spPr>
        </p:pic>
        <p:pic>
          <p:nvPicPr>
            <p:cNvPr id="158" name="Picture 12" descr="File:Telenor.svg">
              <a:hlinkClick r:id="rId55"/>
            </p:cNvPr>
            <p:cNvPicPr>
              <a:picLocks noChangeAspect="1" noChangeArrowheads="1"/>
            </p:cNvPicPr>
            <p:nvPr/>
          </p:nvPicPr>
          <p:blipFill>
            <a:blip r:embed="rId56" cstate="print"/>
            <a:srcRect/>
            <a:stretch>
              <a:fillRect/>
            </a:stretch>
          </p:blipFill>
          <p:spPr bwMode="auto">
            <a:xfrm>
              <a:off x="-960162" y="2820177"/>
              <a:ext cx="569500" cy="255088"/>
            </a:xfrm>
            <a:prstGeom prst="rect">
              <a:avLst/>
            </a:prstGeom>
            <a:noFill/>
          </p:spPr>
        </p:pic>
        <p:pic>
          <p:nvPicPr>
            <p:cNvPr id="160" name="Picture 168" descr="América Móvil logo">
              <a:hlinkClick r:id="rId57" tooltip="América Móvil logo"/>
            </p:cNvPr>
            <p:cNvPicPr>
              <a:picLocks noChangeAspect="1" noChangeArrowheads="1"/>
            </p:cNvPicPr>
            <p:nvPr/>
          </p:nvPicPr>
          <p:blipFill>
            <a:blip r:embed="rId58" cstate="print"/>
            <a:srcRect/>
            <a:stretch>
              <a:fillRect/>
            </a:stretch>
          </p:blipFill>
          <p:spPr bwMode="auto">
            <a:xfrm>
              <a:off x="-1876305" y="3523672"/>
              <a:ext cx="648925" cy="262605"/>
            </a:xfrm>
            <a:prstGeom prst="rect">
              <a:avLst/>
            </a:prstGeom>
            <a:noFill/>
          </p:spPr>
        </p:pic>
        <p:pic>
          <p:nvPicPr>
            <p:cNvPr id="162" name="Picture 2" descr="File:Etisalat logo.png">
              <a:hlinkClick r:id="rId59"/>
            </p:cNvPr>
            <p:cNvPicPr>
              <a:picLocks noChangeAspect="1" noChangeArrowheads="1"/>
            </p:cNvPicPr>
            <p:nvPr/>
          </p:nvPicPr>
          <p:blipFill>
            <a:blip r:embed="rId60" cstate="print"/>
            <a:srcRect/>
            <a:stretch>
              <a:fillRect/>
            </a:stretch>
          </p:blipFill>
          <p:spPr bwMode="auto">
            <a:xfrm>
              <a:off x="-844573" y="3411419"/>
              <a:ext cx="365653" cy="515290"/>
            </a:xfrm>
            <a:prstGeom prst="rect">
              <a:avLst/>
            </a:prstGeom>
            <a:noFill/>
          </p:spPr>
        </p:pic>
      </p:grpSp>
      <p:pic>
        <p:nvPicPr>
          <p:cNvPr id="3" name="Picture 2"/>
          <p:cNvPicPr>
            <a:picLocks noChangeAspect="1"/>
          </p:cNvPicPr>
          <p:nvPr/>
        </p:nvPicPr>
        <p:blipFill>
          <a:blip r:embed="rId61"/>
          <a:stretch>
            <a:fillRect/>
          </a:stretch>
        </p:blipFill>
        <p:spPr>
          <a:xfrm>
            <a:off x="10584547" y="2845543"/>
            <a:ext cx="759052" cy="277608"/>
          </a:xfrm>
          <a:prstGeom prst="rect">
            <a:avLst/>
          </a:prstGeom>
        </p:spPr>
      </p:pic>
    </p:spTree>
    <p:extLst>
      <p:ext uri="{BB962C8B-B14F-4D97-AF65-F5344CB8AC3E}">
        <p14:creationId xmlns:p14="http://schemas.microsoft.com/office/powerpoint/2010/main" val="665206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88C1F3DF-4E59-AD48-8F8D-C53EC661E021}"/>
              </a:ext>
            </a:extLst>
          </p:cNvPr>
          <p:cNvSpPr/>
          <p:nvPr/>
        </p:nvSpPr>
        <p:spPr>
          <a:xfrm>
            <a:off x="5142564" y="2120703"/>
            <a:ext cx="1803808" cy="4502431"/>
          </a:xfrm>
          <a:prstGeom prst="rect">
            <a:avLst/>
          </a:prstGeom>
          <a:solidFill>
            <a:srgbClr val="343C55">
              <a:alpha val="7098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 name="Rectangle 16">
            <a:extLst>
              <a:ext uri="{FF2B5EF4-FFF2-40B4-BE49-F238E27FC236}">
                <a16:creationId xmlns:a16="http://schemas.microsoft.com/office/drawing/2014/main" id="{7EF5F010-F146-CA47-B899-B6499C5EC6DE}"/>
              </a:ext>
            </a:extLst>
          </p:cNvPr>
          <p:cNvSpPr/>
          <p:nvPr/>
        </p:nvSpPr>
        <p:spPr>
          <a:xfrm>
            <a:off x="3419108" y="2800859"/>
            <a:ext cx="1683196" cy="3812792"/>
          </a:xfrm>
          <a:prstGeom prst="rect">
            <a:avLst/>
          </a:prstGeom>
          <a:solidFill>
            <a:srgbClr val="343C55">
              <a:alpha val="7098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4" name="Rectangle 17">
            <a:extLst>
              <a:ext uri="{FF2B5EF4-FFF2-40B4-BE49-F238E27FC236}">
                <a16:creationId xmlns:a16="http://schemas.microsoft.com/office/drawing/2014/main" id="{8A433541-EF88-B04C-AA62-213147079699}"/>
              </a:ext>
            </a:extLst>
          </p:cNvPr>
          <p:cNvSpPr/>
          <p:nvPr/>
        </p:nvSpPr>
        <p:spPr>
          <a:xfrm>
            <a:off x="1627991" y="3448260"/>
            <a:ext cx="1761825" cy="3174875"/>
          </a:xfrm>
          <a:prstGeom prst="rect">
            <a:avLst/>
          </a:prstGeom>
          <a:solidFill>
            <a:srgbClr val="343C55">
              <a:alpha val="7098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5" name="Rectangle 18">
            <a:extLst>
              <a:ext uri="{FF2B5EF4-FFF2-40B4-BE49-F238E27FC236}">
                <a16:creationId xmlns:a16="http://schemas.microsoft.com/office/drawing/2014/main" id="{765FEC72-50A0-9344-BC4E-494B943582BC}"/>
              </a:ext>
            </a:extLst>
          </p:cNvPr>
          <p:cNvSpPr/>
          <p:nvPr/>
        </p:nvSpPr>
        <p:spPr>
          <a:xfrm>
            <a:off x="54378" y="4757185"/>
            <a:ext cx="1562596" cy="1865949"/>
          </a:xfrm>
          <a:prstGeom prst="rect">
            <a:avLst/>
          </a:prstGeom>
          <a:solidFill>
            <a:srgbClr val="343C55">
              <a:alpha val="7098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6" name="Rectangle 19">
            <a:extLst>
              <a:ext uri="{FF2B5EF4-FFF2-40B4-BE49-F238E27FC236}">
                <a16:creationId xmlns:a16="http://schemas.microsoft.com/office/drawing/2014/main" id="{99D5FB43-03AC-7F46-8228-C88DBE1F38C6}"/>
              </a:ext>
            </a:extLst>
          </p:cNvPr>
          <p:cNvSpPr/>
          <p:nvPr/>
        </p:nvSpPr>
        <p:spPr>
          <a:xfrm>
            <a:off x="6972294" y="1644298"/>
            <a:ext cx="1821775" cy="4981410"/>
          </a:xfrm>
          <a:prstGeom prst="rect">
            <a:avLst/>
          </a:prstGeom>
          <a:solidFill>
            <a:srgbClr val="343C55">
              <a:alpha val="7098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7" name="Title 1">
            <a:extLst>
              <a:ext uri="{FF2B5EF4-FFF2-40B4-BE49-F238E27FC236}">
                <a16:creationId xmlns:a16="http://schemas.microsoft.com/office/drawing/2014/main" id="{96EC4250-4D9E-8F46-A6F3-12C17587A509}"/>
              </a:ext>
            </a:extLst>
          </p:cNvPr>
          <p:cNvSpPr txBox="1">
            <a:spLocks/>
          </p:cNvSpPr>
          <p:nvPr/>
        </p:nvSpPr>
        <p:spPr>
          <a:xfrm>
            <a:off x="349043" y="365125"/>
            <a:ext cx="10943064" cy="973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pPr hangingPunct="0"/>
            <a:r>
              <a:rPr lang="en-US" sz="2000" kern="0" dirty="0">
                <a:solidFill>
                  <a:srgbClr val="FFFFFF"/>
                </a:solidFill>
                <a:latin typeface="Helvetica"/>
                <a:ea typeface="+mn-ea"/>
                <a:cs typeface="+mn-cs"/>
              </a:rPr>
              <a:t>About DaoCloud</a:t>
            </a:r>
          </a:p>
        </p:txBody>
      </p:sp>
      <p:sp>
        <p:nvSpPr>
          <p:cNvPr id="8" name="TextBox 2">
            <a:extLst>
              <a:ext uri="{FF2B5EF4-FFF2-40B4-BE49-F238E27FC236}">
                <a16:creationId xmlns:a16="http://schemas.microsoft.com/office/drawing/2014/main" id="{31A2650B-9531-5D4C-86AC-91B54386C5F6}"/>
              </a:ext>
            </a:extLst>
          </p:cNvPr>
          <p:cNvSpPr txBox="1"/>
          <p:nvPr/>
        </p:nvSpPr>
        <p:spPr>
          <a:xfrm>
            <a:off x="94396" y="4305938"/>
            <a:ext cx="1212112" cy="369332"/>
          </a:xfrm>
          <a:prstGeom prst="rect">
            <a:avLst/>
          </a:prstGeom>
          <a:noFill/>
        </p:spPr>
        <p:txBody>
          <a:bodyPr wrap="square" rtlCol="0">
            <a:spAutoFit/>
          </a:bodyPr>
          <a:lstStyle/>
          <a:p>
            <a:pPr algn="ctr"/>
            <a:r>
              <a:rPr lang="en-US" b="1" dirty="0">
                <a:solidFill>
                  <a:srgbClr val="2DB198"/>
                </a:solidFill>
                <a:latin typeface="微软雅黑"/>
                <a:ea typeface="微软雅黑"/>
              </a:rPr>
              <a:t>2014</a:t>
            </a:r>
          </a:p>
        </p:txBody>
      </p:sp>
      <p:pic>
        <p:nvPicPr>
          <p:cNvPr id="9" name="图片 8">
            <a:extLst>
              <a:ext uri="{FF2B5EF4-FFF2-40B4-BE49-F238E27FC236}">
                <a16:creationId xmlns:a16="http://schemas.microsoft.com/office/drawing/2014/main" id="{48FC6D39-2BC2-4F4A-9863-87D0C3A520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897" y="5545784"/>
            <a:ext cx="1318720" cy="375585"/>
          </a:xfrm>
          <a:prstGeom prst="rect">
            <a:avLst/>
          </a:prstGeom>
        </p:spPr>
      </p:pic>
      <p:grpSp>
        <p:nvGrpSpPr>
          <p:cNvPr id="10" name="Group 30">
            <a:extLst>
              <a:ext uri="{FF2B5EF4-FFF2-40B4-BE49-F238E27FC236}">
                <a16:creationId xmlns:a16="http://schemas.microsoft.com/office/drawing/2014/main" id="{565B0BC6-4FA8-5041-980E-54C935A1A7D5}"/>
              </a:ext>
            </a:extLst>
          </p:cNvPr>
          <p:cNvGrpSpPr/>
          <p:nvPr/>
        </p:nvGrpSpPr>
        <p:grpSpPr>
          <a:xfrm>
            <a:off x="3475390" y="3014827"/>
            <a:ext cx="829355" cy="453501"/>
            <a:chOff x="5404177" y="3033485"/>
            <a:chExt cx="982110" cy="537029"/>
          </a:xfrm>
        </p:grpSpPr>
        <p:sp>
          <p:nvSpPr>
            <p:cNvPr id="11" name="Rectangle 3">
              <a:extLst>
                <a:ext uri="{FF2B5EF4-FFF2-40B4-BE49-F238E27FC236}">
                  <a16:creationId xmlns:a16="http://schemas.microsoft.com/office/drawing/2014/main" id="{58D5E80D-F728-6B4A-B0DC-FC6D846CF9E0}"/>
                </a:ext>
              </a:extLst>
            </p:cNvPr>
            <p:cNvSpPr/>
            <p:nvPr/>
          </p:nvSpPr>
          <p:spPr>
            <a:xfrm>
              <a:off x="5404177" y="3033485"/>
              <a:ext cx="982110" cy="537029"/>
            </a:xfrm>
            <a:prstGeom prst="rect">
              <a:avLst/>
            </a:prstGeom>
            <a:solidFill>
              <a:srgbClr val="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pic>
          <p:nvPicPr>
            <p:cNvPr id="12" name="图片 5">
              <a:extLst>
                <a:ext uri="{FF2B5EF4-FFF2-40B4-BE49-F238E27FC236}">
                  <a16:creationId xmlns:a16="http://schemas.microsoft.com/office/drawing/2014/main" id="{A211A920-391A-294F-A616-C3C11B44CA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89944" y="3045926"/>
              <a:ext cx="852799" cy="508490"/>
            </a:xfrm>
            <a:prstGeom prst="rect">
              <a:avLst/>
            </a:prstGeom>
          </p:spPr>
        </p:pic>
      </p:grpSp>
      <p:grpSp>
        <p:nvGrpSpPr>
          <p:cNvPr id="13" name="Group 12">
            <a:extLst>
              <a:ext uri="{FF2B5EF4-FFF2-40B4-BE49-F238E27FC236}">
                <a16:creationId xmlns:a16="http://schemas.microsoft.com/office/drawing/2014/main" id="{2E23CB41-3BA9-DC4B-B961-368F00BA1657}"/>
              </a:ext>
            </a:extLst>
          </p:cNvPr>
          <p:cNvGrpSpPr/>
          <p:nvPr/>
        </p:nvGrpSpPr>
        <p:grpSpPr>
          <a:xfrm>
            <a:off x="5226018" y="2349684"/>
            <a:ext cx="1636899" cy="609621"/>
            <a:chOff x="3348990" y="4290519"/>
            <a:chExt cx="3211830" cy="1196164"/>
          </a:xfrm>
        </p:grpSpPr>
        <p:sp>
          <p:nvSpPr>
            <p:cNvPr id="14" name="Rectangle 11">
              <a:extLst>
                <a:ext uri="{FF2B5EF4-FFF2-40B4-BE49-F238E27FC236}">
                  <a16:creationId xmlns:a16="http://schemas.microsoft.com/office/drawing/2014/main" id="{B71DF8F5-DAE7-294A-8B82-F618A3CCE32A}"/>
                </a:ext>
              </a:extLst>
            </p:cNvPr>
            <p:cNvSpPr/>
            <p:nvPr/>
          </p:nvSpPr>
          <p:spPr>
            <a:xfrm>
              <a:off x="3348990" y="4290519"/>
              <a:ext cx="3211830" cy="119616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pic>
          <p:nvPicPr>
            <p:cNvPr id="15" name="Picture 10">
              <a:extLst>
                <a:ext uri="{FF2B5EF4-FFF2-40B4-BE49-F238E27FC236}">
                  <a16:creationId xmlns:a16="http://schemas.microsoft.com/office/drawing/2014/main" id="{CD31C9DB-3DC4-614D-B9AF-36CBD50CCB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0600" y="4562653"/>
              <a:ext cx="2844800" cy="711200"/>
            </a:xfrm>
            <a:prstGeom prst="rect">
              <a:avLst/>
            </a:prstGeom>
          </p:spPr>
        </p:pic>
      </p:grpSp>
      <p:pic>
        <p:nvPicPr>
          <p:cNvPr id="16" name="Asia_Winner.jpg" descr="Asia_Winner.jpg">
            <a:extLst>
              <a:ext uri="{FF2B5EF4-FFF2-40B4-BE49-F238E27FC236}">
                <a16:creationId xmlns:a16="http://schemas.microsoft.com/office/drawing/2014/main" id="{F71914A0-6F43-2C4A-82BA-82FF02D303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16853" y="5492402"/>
            <a:ext cx="503580" cy="503580"/>
          </a:xfrm>
          <a:prstGeom prst="rect">
            <a:avLst/>
          </a:prstGeom>
          <a:ln w="12700">
            <a:miter lim="400000"/>
          </a:ln>
        </p:spPr>
      </p:pic>
      <p:pic>
        <p:nvPicPr>
          <p:cNvPr id="17" name="图像" descr="图像">
            <a:extLst>
              <a:ext uri="{FF2B5EF4-FFF2-40B4-BE49-F238E27FC236}">
                <a16:creationId xmlns:a16="http://schemas.microsoft.com/office/drawing/2014/main" id="{C7253B65-CEA3-2042-8CD2-FFA36F0E9DC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47444" y="4086520"/>
            <a:ext cx="993348" cy="320858"/>
          </a:xfrm>
          <a:prstGeom prst="rect">
            <a:avLst/>
          </a:prstGeom>
          <a:ln w="12700">
            <a:miter lim="400000"/>
          </a:ln>
        </p:spPr>
      </p:pic>
      <p:sp>
        <p:nvSpPr>
          <p:cNvPr id="18" name="TextBox 20">
            <a:extLst>
              <a:ext uri="{FF2B5EF4-FFF2-40B4-BE49-F238E27FC236}">
                <a16:creationId xmlns:a16="http://schemas.microsoft.com/office/drawing/2014/main" id="{D062C67F-C5AE-5642-9981-A37A755FD601}"/>
              </a:ext>
            </a:extLst>
          </p:cNvPr>
          <p:cNvSpPr txBox="1"/>
          <p:nvPr/>
        </p:nvSpPr>
        <p:spPr>
          <a:xfrm>
            <a:off x="1810341" y="3052235"/>
            <a:ext cx="1212112" cy="369332"/>
          </a:xfrm>
          <a:prstGeom prst="rect">
            <a:avLst/>
          </a:prstGeom>
          <a:noFill/>
        </p:spPr>
        <p:txBody>
          <a:bodyPr wrap="square" rtlCol="0">
            <a:spAutoFit/>
          </a:bodyPr>
          <a:lstStyle/>
          <a:p>
            <a:pPr algn="ctr"/>
            <a:r>
              <a:rPr lang="en-US" b="1" dirty="0">
                <a:solidFill>
                  <a:srgbClr val="2DB198"/>
                </a:solidFill>
                <a:latin typeface="微软雅黑"/>
                <a:ea typeface="微软雅黑"/>
              </a:rPr>
              <a:t>2015</a:t>
            </a:r>
          </a:p>
        </p:txBody>
      </p:sp>
      <p:sp>
        <p:nvSpPr>
          <p:cNvPr id="19" name="TextBox 21">
            <a:extLst>
              <a:ext uri="{FF2B5EF4-FFF2-40B4-BE49-F238E27FC236}">
                <a16:creationId xmlns:a16="http://schemas.microsoft.com/office/drawing/2014/main" id="{B29C3B1D-FF98-7549-9481-C85E97E6D795}"/>
              </a:ext>
            </a:extLst>
          </p:cNvPr>
          <p:cNvSpPr txBox="1"/>
          <p:nvPr/>
        </p:nvSpPr>
        <p:spPr>
          <a:xfrm>
            <a:off x="3624509" y="2322665"/>
            <a:ext cx="1212112" cy="369332"/>
          </a:xfrm>
          <a:prstGeom prst="rect">
            <a:avLst/>
          </a:prstGeom>
          <a:noFill/>
        </p:spPr>
        <p:txBody>
          <a:bodyPr wrap="square" rtlCol="0">
            <a:spAutoFit/>
          </a:bodyPr>
          <a:lstStyle/>
          <a:p>
            <a:pPr algn="ctr"/>
            <a:r>
              <a:rPr lang="en-US" b="1" dirty="0">
                <a:solidFill>
                  <a:srgbClr val="2DB198"/>
                </a:solidFill>
                <a:latin typeface="微软雅黑"/>
                <a:ea typeface="微软雅黑"/>
              </a:rPr>
              <a:t>2016</a:t>
            </a:r>
          </a:p>
        </p:txBody>
      </p:sp>
      <p:sp>
        <p:nvSpPr>
          <p:cNvPr id="20" name="TextBox 22">
            <a:extLst>
              <a:ext uri="{FF2B5EF4-FFF2-40B4-BE49-F238E27FC236}">
                <a16:creationId xmlns:a16="http://schemas.microsoft.com/office/drawing/2014/main" id="{53249065-3C62-5C43-A951-807714251096}"/>
              </a:ext>
            </a:extLst>
          </p:cNvPr>
          <p:cNvSpPr txBox="1"/>
          <p:nvPr/>
        </p:nvSpPr>
        <p:spPr>
          <a:xfrm>
            <a:off x="5408905" y="1741341"/>
            <a:ext cx="1212112" cy="369332"/>
          </a:xfrm>
          <a:prstGeom prst="rect">
            <a:avLst/>
          </a:prstGeom>
          <a:noFill/>
        </p:spPr>
        <p:txBody>
          <a:bodyPr wrap="square" rtlCol="0">
            <a:spAutoFit/>
          </a:bodyPr>
          <a:lstStyle/>
          <a:p>
            <a:pPr algn="ctr"/>
            <a:r>
              <a:rPr lang="en-US" b="1" dirty="0">
                <a:solidFill>
                  <a:srgbClr val="2DB198"/>
                </a:solidFill>
                <a:latin typeface="微软雅黑"/>
                <a:ea typeface="微软雅黑"/>
              </a:rPr>
              <a:t>2017</a:t>
            </a:r>
          </a:p>
        </p:txBody>
      </p:sp>
      <p:sp>
        <p:nvSpPr>
          <p:cNvPr id="21" name="TextBox 23">
            <a:extLst>
              <a:ext uri="{FF2B5EF4-FFF2-40B4-BE49-F238E27FC236}">
                <a16:creationId xmlns:a16="http://schemas.microsoft.com/office/drawing/2014/main" id="{2A7F62DB-1C21-1E49-8197-C70EC3017509}"/>
              </a:ext>
            </a:extLst>
          </p:cNvPr>
          <p:cNvSpPr txBox="1"/>
          <p:nvPr/>
        </p:nvSpPr>
        <p:spPr>
          <a:xfrm>
            <a:off x="7274111" y="1224462"/>
            <a:ext cx="1212112" cy="369332"/>
          </a:xfrm>
          <a:prstGeom prst="rect">
            <a:avLst/>
          </a:prstGeom>
          <a:noFill/>
        </p:spPr>
        <p:txBody>
          <a:bodyPr wrap="square" rtlCol="0">
            <a:spAutoFit/>
          </a:bodyPr>
          <a:lstStyle/>
          <a:p>
            <a:pPr algn="ctr"/>
            <a:r>
              <a:rPr lang="en-US" b="1" dirty="0">
                <a:solidFill>
                  <a:srgbClr val="2DB198"/>
                </a:solidFill>
                <a:latin typeface="微软雅黑"/>
                <a:ea typeface="微软雅黑"/>
              </a:rPr>
              <a:t>2018</a:t>
            </a:r>
          </a:p>
        </p:txBody>
      </p:sp>
      <p:sp>
        <p:nvSpPr>
          <p:cNvPr id="22" name="TextBox 24">
            <a:extLst>
              <a:ext uri="{FF2B5EF4-FFF2-40B4-BE49-F238E27FC236}">
                <a16:creationId xmlns:a16="http://schemas.microsoft.com/office/drawing/2014/main" id="{3A2DAF3C-7844-164A-82DE-E46D816F4B3C}"/>
              </a:ext>
            </a:extLst>
          </p:cNvPr>
          <p:cNvSpPr txBox="1"/>
          <p:nvPr/>
        </p:nvSpPr>
        <p:spPr>
          <a:xfrm>
            <a:off x="16902" y="6024340"/>
            <a:ext cx="1562596" cy="261610"/>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$5M Seed fund</a:t>
            </a:r>
          </a:p>
        </p:txBody>
      </p:sp>
      <p:sp>
        <p:nvSpPr>
          <p:cNvPr id="23" name="TextBox 25">
            <a:extLst>
              <a:ext uri="{FF2B5EF4-FFF2-40B4-BE49-F238E27FC236}">
                <a16:creationId xmlns:a16="http://schemas.microsoft.com/office/drawing/2014/main" id="{E6C1A5EF-37AA-B642-B1C5-495F6C4B8FBB}"/>
              </a:ext>
            </a:extLst>
          </p:cNvPr>
          <p:cNvSpPr txBox="1"/>
          <p:nvPr/>
        </p:nvSpPr>
        <p:spPr>
          <a:xfrm>
            <a:off x="1568481" y="4419210"/>
            <a:ext cx="1821335" cy="430887"/>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Forrester 2015 Top Public Cloud in China</a:t>
            </a:r>
          </a:p>
        </p:txBody>
      </p:sp>
      <p:sp>
        <p:nvSpPr>
          <p:cNvPr id="24" name="TextBox 26">
            <a:extLst>
              <a:ext uri="{FF2B5EF4-FFF2-40B4-BE49-F238E27FC236}">
                <a16:creationId xmlns:a16="http://schemas.microsoft.com/office/drawing/2014/main" id="{DBB21829-FCD2-2949-A967-4CF1EDC2E818}"/>
              </a:ext>
            </a:extLst>
          </p:cNvPr>
          <p:cNvSpPr txBox="1"/>
          <p:nvPr/>
        </p:nvSpPr>
        <p:spPr>
          <a:xfrm>
            <a:off x="1668574" y="3628940"/>
            <a:ext cx="1570845" cy="430887"/>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Launched public cloud service</a:t>
            </a:r>
          </a:p>
        </p:txBody>
      </p:sp>
      <p:sp>
        <p:nvSpPr>
          <p:cNvPr id="25" name="TextBox 27">
            <a:extLst>
              <a:ext uri="{FF2B5EF4-FFF2-40B4-BE49-F238E27FC236}">
                <a16:creationId xmlns:a16="http://schemas.microsoft.com/office/drawing/2014/main" id="{D78B1783-7625-3A47-BCE4-1FD3D134419E}"/>
              </a:ext>
            </a:extLst>
          </p:cNvPr>
          <p:cNvSpPr txBox="1"/>
          <p:nvPr/>
        </p:nvSpPr>
        <p:spPr>
          <a:xfrm>
            <a:off x="1564609" y="5382393"/>
            <a:ext cx="1696863" cy="600164"/>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Open source maintainer for Docker Swarm project </a:t>
            </a:r>
          </a:p>
        </p:txBody>
      </p:sp>
      <p:sp>
        <p:nvSpPr>
          <p:cNvPr id="26" name="TextBox 31">
            <a:extLst>
              <a:ext uri="{FF2B5EF4-FFF2-40B4-BE49-F238E27FC236}">
                <a16:creationId xmlns:a16="http://schemas.microsoft.com/office/drawing/2014/main" id="{ECB5EAB1-F9CC-EB44-92DF-DCA7B4B25E23}"/>
              </a:ext>
            </a:extLst>
          </p:cNvPr>
          <p:cNvSpPr txBox="1"/>
          <p:nvPr/>
        </p:nvSpPr>
        <p:spPr>
          <a:xfrm>
            <a:off x="4294430" y="3011334"/>
            <a:ext cx="817076" cy="430887"/>
          </a:xfrm>
          <a:prstGeom prst="rect">
            <a:avLst/>
          </a:prstGeom>
          <a:noFill/>
        </p:spPr>
        <p:txBody>
          <a:bodyPr wrap="square" rtlCol="0">
            <a:spAutoFit/>
          </a:bodyPr>
          <a:lstStyle/>
          <a:p>
            <a:r>
              <a:rPr lang="en-US" sz="1100" dirty="0">
                <a:solidFill>
                  <a:srgbClr val="242A3B">
                    <a:lumMod val="10000"/>
                    <a:lumOff val="90000"/>
                  </a:srgbClr>
                </a:solidFill>
                <a:latin typeface="微软雅黑"/>
                <a:ea typeface="微软雅黑"/>
              </a:rPr>
              <a:t>$10M Round A</a:t>
            </a:r>
          </a:p>
        </p:txBody>
      </p:sp>
      <p:sp>
        <p:nvSpPr>
          <p:cNvPr id="27" name="TextBox 32">
            <a:extLst>
              <a:ext uri="{FF2B5EF4-FFF2-40B4-BE49-F238E27FC236}">
                <a16:creationId xmlns:a16="http://schemas.microsoft.com/office/drawing/2014/main" id="{F66BEEB5-B630-EE40-8D14-A09FFB6D5195}"/>
              </a:ext>
            </a:extLst>
          </p:cNvPr>
          <p:cNvSpPr txBox="1"/>
          <p:nvPr/>
        </p:nvSpPr>
        <p:spPr>
          <a:xfrm>
            <a:off x="3442518" y="4119933"/>
            <a:ext cx="1722129" cy="430887"/>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DaoCloud Enterprise 2.0</a:t>
            </a:r>
          </a:p>
        </p:txBody>
      </p:sp>
      <p:sp>
        <p:nvSpPr>
          <p:cNvPr id="28" name="TextBox 33">
            <a:extLst>
              <a:ext uri="{FF2B5EF4-FFF2-40B4-BE49-F238E27FC236}">
                <a16:creationId xmlns:a16="http://schemas.microsoft.com/office/drawing/2014/main" id="{733A68E9-E2A8-F748-A70B-204F22B72362}"/>
              </a:ext>
            </a:extLst>
          </p:cNvPr>
          <p:cNvSpPr txBox="1"/>
          <p:nvPr/>
        </p:nvSpPr>
        <p:spPr>
          <a:xfrm>
            <a:off x="4018761" y="5450233"/>
            <a:ext cx="1076466" cy="600164"/>
          </a:xfrm>
          <a:prstGeom prst="rect">
            <a:avLst/>
          </a:prstGeom>
          <a:noFill/>
        </p:spPr>
        <p:txBody>
          <a:bodyPr wrap="square" rtlCol="0">
            <a:spAutoFit/>
          </a:bodyPr>
          <a:lstStyle/>
          <a:p>
            <a:r>
              <a:rPr lang="en-US" sz="1100" dirty="0">
                <a:solidFill>
                  <a:srgbClr val="242A3B">
                    <a:lumMod val="10000"/>
                    <a:lumOff val="90000"/>
                  </a:srgbClr>
                </a:solidFill>
                <a:latin typeface="微软雅黑"/>
                <a:ea typeface="微软雅黑"/>
              </a:rPr>
              <a:t>Red Herring Asia Top 100 Winner</a:t>
            </a:r>
          </a:p>
        </p:txBody>
      </p:sp>
      <p:grpSp>
        <p:nvGrpSpPr>
          <p:cNvPr id="29" name="Group 36">
            <a:extLst>
              <a:ext uri="{FF2B5EF4-FFF2-40B4-BE49-F238E27FC236}">
                <a16:creationId xmlns:a16="http://schemas.microsoft.com/office/drawing/2014/main" id="{A93608E2-83B9-1149-B711-DC2601E6AB5B}"/>
              </a:ext>
            </a:extLst>
          </p:cNvPr>
          <p:cNvGrpSpPr/>
          <p:nvPr/>
        </p:nvGrpSpPr>
        <p:grpSpPr>
          <a:xfrm>
            <a:off x="3475734" y="3592903"/>
            <a:ext cx="1471779" cy="452835"/>
            <a:chOff x="5290174" y="4463998"/>
            <a:chExt cx="1411882" cy="434406"/>
          </a:xfrm>
        </p:grpSpPr>
        <p:sp>
          <p:nvSpPr>
            <p:cNvPr id="30" name="Rectangle 35">
              <a:extLst>
                <a:ext uri="{FF2B5EF4-FFF2-40B4-BE49-F238E27FC236}">
                  <a16:creationId xmlns:a16="http://schemas.microsoft.com/office/drawing/2014/main" id="{9866A3E3-304D-5B45-9F33-A2CD6B48009A}"/>
                </a:ext>
              </a:extLst>
            </p:cNvPr>
            <p:cNvSpPr/>
            <p:nvPr/>
          </p:nvSpPr>
          <p:spPr>
            <a:xfrm>
              <a:off x="5290174" y="4463998"/>
              <a:ext cx="1411882" cy="434406"/>
            </a:xfrm>
            <a:prstGeom prst="rect">
              <a:avLst/>
            </a:prstGeom>
            <a:solidFill>
              <a:srgbClr val="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pic>
          <p:nvPicPr>
            <p:cNvPr id="31" name="图片 12">
              <a:extLst>
                <a:ext uri="{FF2B5EF4-FFF2-40B4-BE49-F238E27FC236}">
                  <a16:creationId xmlns:a16="http://schemas.microsoft.com/office/drawing/2014/main" id="{56AFCB45-8511-B345-94C5-F4EDFD930D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65769" y="4558895"/>
              <a:ext cx="1260692" cy="244612"/>
            </a:xfrm>
            <a:prstGeom prst="rect">
              <a:avLst/>
            </a:prstGeom>
          </p:spPr>
        </p:pic>
      </p:grpSp>
      <p:grpSp>
        <p:nvGrpSpPr>
          <p:cNvPr id="32" name="Group 39">
            <a:extLst>
              <a:ext uri="{FF2B5EF4-FFF2-40B4-BE49-F238E27FC236}">
                <a16:creationId xmlns:a16="http://schemas.microsoft.com/office/drawing/2014/main" id="{DE6FCAD5-CBC1-5F40-BF25-599436C6A886}"/>
              </a:ext>
            </a:extLst>
          </p:cNvPr>
          <p:cNvGrpSpPr/>
          <p:nvPr/>
        </p:nvGrpSpPr>
        <p:grpSpPr>
          <a:xfrm>
            <a:off x="5230514" y="3401911"/>
            <a:ext cx="1647652" cy="495444"/>
            <a:chOff x="7523928" y="4326765"/>
            <a:chExt cx="1636899" cy="492211"/>
          </a:xfrm>
        </p:grpSpPr>
        <p:sp>
          <p:nvSpPr>
            <p:cNvPr id="33" name="Rectangle 38">
              <a:extLst>
                <a:ext uri="{FF2B5EF4-FFF2-40B4-BE49-F238E27FC236}">
                  <a16:creationId xmlns:a16="http://schemas.microsoft.com/office/drawing/2014/main" id="{5C42195C-AB26-854E-9A62-D4A1307C50ED}"/>
                </a:ext>
              </a:extLst>
            </p:cNvPr>
            <p:cNvSpPr/>
            <p:nvPr/>
          </p:nvSpPr>
          <p:spPr>
            <a:xfrm>
              <a:off x="7523928" y="4326765"/>
              <a:ext cx="1636899" cy="49221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pic>
          <p:nvPicPr>
            <p:cNvPr id="34" name="Picture 37">
              <a:extLst>
                <a:ext uri="{FF2B5EF4-FFF2-40B4-BE49-F238E27FC236}">
                  <a16:creationId xmlns:a16="http://schemas.microsoft.com/office/drawing/2014/main" id="{B7D748E4-1295-6B4D-93F6-277FD00668C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97014" y="4454854"/>
              <a:ext cx="1490727" cy="236032"/>
            </a:xfrm>
            <a:prstGeom prst="rect">
              <a:avLst/>
            </a:prstGeom>
          </p:spPr>
        </p:pic>
      </p:grpSp>
      <p:sp>
        <p:nvSpPr>
          <p:cNvPr id="35" name="TextBox 40">
            <a:extLst>
              <a:ext uri="{FF2B5EF4-FFF2-40B4-BE49-F238E27FC236}">
                <a16:creationId xmlns:a16="http://schemas.microsoft.com/office/drawing/2014/main" id="{00B64B55-2024-BE42-9371-125647F5C4B7}"/>
              </a:ext>
            </a:extLst>
          </p:cNvPr>
          <p:cNvSpPr txBox="1"/>
          <p:nvPr/>
        </p:nvSpPr>
        <p:spPr>
          <a:xfrm>
            <a:off x="5004139" y="3897353"/>
            <a:ext cx="2056441" cy="261610"/>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Joined CNCF</a:t>
            </a:r>
          </a:p>
        </p:txBody>
      </p:sp>
      <p:sp>
        <p:nvSpPr>
          <p:cNvPr id="36" name="TextBox 41">
            <a:extLst>
              <a:ext uri="{FF2B5EF4-FFF2-40B4-BE49-F238E27FC236}">
                <a16:creationId xmlns:a16="http://schemas.microsoft.com/office/drawing/2014/main" id="{5A25C6F6-35C8-434E-9261-EFA244C9A4EC}"/>
              </a:ext>
            </a:extLst>
          </p:cNvPr>
          <p:cNvSpPr txBox="1"/>
          <p:nvPr/>
        </p:nvSpPr>
        <p:spPr>
          <a:xfrm>
            <a:off x="5042148" y="3049803"/>
            <a:ext cx="2056441" cy="261610"/>
          </a:xfrm>
          <a:prstGeom prst="rect">
            <a:avLst/>
          </a:prstGeom>
          <a:noFill/>
        </p:spPr>
        <p:txBody>
          <a:bodyPr wrap="square" rtlCol="0">
            <a:spAutoFit/>
          </a:bodyPr>
          <a:lstStyle/>
          <a:p>
            <a:pPr algn="ctr"/>
            <a:r>
              <a:rPr lang="en-US" altLang="zh-CN" sz="1100" dirty="0">
                <a:solidFill>
                  <a:srgbClr val="242A3B">
                    <a:lumMod val="10000"/>
                    <a:lumOff val="90000"/>
                  </a:srgbClr>
                </a:solidFill>
                <a:latin typeface="微软雅黑"/>
                <a:ea typeface="微软雅黑"/>
              </a:rPr>
              <a:t>Several ¥</a:t>
            </a:r>
            <a:r>
              <a:rPr lang="en-US" sz="1100" dirty="0">
                <a:solidFill>
                  <a:srgbClr val="242A3B">
                    <a:lumMod val="10000"/>
                    <a:lumOff val="90000"/>
                  </a:srgbClr>
                </a:solidFill>
                <a:latin typeface="微软雅黑"/>
                <a:ea typeface="微软雅黑"/>
              </a:rPr>
              <a:t>10M Round A+</a:t>
            </a:r>
          </a:p>
        </p:txBody>
      </p:sp>
      <p:pic>
        <p:nvPicPr>
          <p:cNvPr id="37" name="Picture 5">
            <a:extLst>
              <a:ext uri="{FF2B5EF4-FFF2-40B4-BE49-F238E27FC236}">
                <a16:creationId xmlns:a16="http://schemas.microsoft.com/office/drawing/2014/main" id="{2C49B9DA-65E2-3D4A-A906-C7C5CCC46E6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68351" y="6050397"/>
            <a:ext cx="781233" cy="339158"/>
          </a:xfrm>
          <a:prstGeom prst="rect">
            <a:avLst/>
          </a:prstGeom>
        </p:spPr>
      </p:pic>
      <p:sp>
        <p:nvSpPr>
          <p:cNvPr id="38" name="TextBox 42">
            <a:extLst>
              <a:ext uri="{FF2B5EF4-FFF2-40B4-BE49-F238E27FC236}">
                <a16:creationId xmlns:a16="http://schemas.microsoft.com/office/drawing/2014/main" id="{B05FFC6F-D137-B846-8034-C865A1626EE8}"/>
              </a:ext>
            </a:extLst>
          </p:cNvPr>
          <p:cNvSpPr txBox="1"/>
          <p:nvPr/>
        </p:nvSpPr>
        <p:spPr>
          <a:xfrm>
            <a:off x="2444118" y="6024340"/>
            <a:ext cx="1084791" cy="430887"/>
          </a:xfrm>
          <a:prstGeom prst="rect">
            <a:avLst/>
          </a:prstGeom>
          <a:noFill/>
        </p:spPr>
        <p:txBody>
          <a:bodyPr wrap="square" rtlCol="0">
            <a:spAutoFit/>
          </a:bodyPr>
          <a:lstStyle/>
          <a:p>
            <a:r>
              <a:rPr lang="en-US" sz="1100" dirty="0">
                <a:solidFill>
                  <a:srgbClr val="242A3B">
                    <a:lumMod val="10000"/>
                    <a:lumOff val="90000"/>
                  </a:srgbClr>
                </a:solidFill>
                <a:latin typeface="微软雅黑"/>
                <a:ea typeface="微软雅黑"/>
              </a:rPr>
              <a:t>Strategic Partnership</a:t>
            </a:r>
          </a:p>
        </p:txBody>
      </p:sp>
      <p:pic>
        <p:nvPicPr>
          <p:cNvPr id="39" name="Picture 29">
            <a:extLst>
              <a:ext uri="{FF2B5EF4-FFF2-40B4-BE49-F238E27FC236}">
                <a16:creationId xmlns:a16="http://schemas.microsoft.com/office/drawing/2014/main" id="{3D59A4C6-39C7-3F40-B154-F4D28DDFE28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52174" y="4574826"/>
            <a:ext cx="1161585" cy="386227"/>
          </a:xfrm>
          <a:prstGeom prst="rect">
            <a:avLst/>
          </a:prstGeom>
        </p:spPr>
      </p:pic>
      <p:sp>
        <p:nvSpPr>
          <p:cNvPr id="40" name="TextBox 43">
            <a:extLst>
              <a:ext uri="{FF2B5EF4-FFF2-40B4-BE49-F238E27FC236}">
                <a16:creationId xmlns:a16="http://schemas.microsoft.com/office/drawing/2014/main" id="{00D7CC5C-42EC-CF42-8B92-A7CAAB193F12}"/>
              </a:ext>
            </a:extLst>
          </p:cNvPr>
          <p:cNvSpPr txBox="1"/>
          <p:nvPr/>
        </p:nvSpPr>
        <p:spPr>
          <a:xfrm>
            <a:off x="3260391" y="5016701"/>
            <a:ext cx="1984805" cy="261610"/>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Strategic Partnership</a:t>
            </a:r>
          </a:p>
        </p:txBody>
      </p:sp>
      <p:sp>
        <p:nvSpPr>
          <p:cNvPr id="41" name="TextBox 46">
            <a:extLst>
              <a:ext uri="{FF2B5EF4-FFF2-40B4-BE49-F238E27FC236}">
                <a16:creationId xmlns:a16="http://schemas.microsoft.com/office/drawing/2014/main" id="{2BC6739E-2A2B-F340-93A1-132BCC424C50}"/>
              </a:ext>
            </a:extLst>
          </p:cNvPr>
          <p:cNvSpPr txBox="1"/>
          <p:nvPr/>
        </p:nvSpPr>
        <p:spPr>
          <a:xfrm>
            <a:off x="5086977" y="4697725"/>
            <a:ext cx="2056441" cy="261610"/>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IDC Innovator 2017</a:t>
            </a:r>
          </a:p>
        </p:txBody>
      </p:sp>
      <p:grpSp>
        <p:nvGrpSpPr>
          <p:cNvPr id="42" name="Group 8">
            <a:extLst>
              <a:ext uri="{FF2B5EF4-FFF2-40B4-BE49-F238E27FC236}">
                <a16:creationId xmlns:a16="http://schemas.microsoft.com/office/drawing/2014/main" id="{E5A52C25-09F8-684F-A6DD-CBAFC72E7565}"/>
              </a:ext>
            </a:extLst>
          </p:cNvPr>
          <p:cNvGrpSpPr/>
          <p:nvPr/>
        </p:nvGrpSpPr>
        <p:grpSpPr>
          <a:xfrm>
            <a:off x="5355056" y="4179712"/>
            <a:ext cx="1432841" cy="458851"/>
            <a:chOff x="2164116" y="6149699"/>
            <a:chExt cx="6270095" cy="2007927"/>
          </a:xfrm>
        </p:grpSpPr>
        <p:sp>
          <p:nvSpPr>
            <p:cNvPr id="43" name="Rectangle 4">
              <a:extLst>
                <a:ext uri="{FF2B5EF4-FFF2-40B4-BE49-F238E27FC236}">
                  <a16:creationId xmlns:a16="http://schemas.microsoft.com/office/drawing/2014/main" id="{01F95ED1-57B5-A84F-8421-EC653975FF1E}"/>
                </a:ext>
              </a:extLst>
            </p:cNvPr>
            <p:cNvSpPr/>
            <p:nvPr/>
          </p:nvSpPr>
          <p:spPr>
            <a:xfrm>
              <a:off x="2164116" y="6149699"/>
              <a:ext cx="6270095" cy="200792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pic>
          <p:nvPicPr>
            <p:cNvPr id="44" name="Image" descr="Image">
              <a:extLst>
                <a:ext uri="{FF2B5EF4-FFF2-40B4-BE49-F238E27FC236}">
                  <a16:creationId xmlns:a16="http://schemas.microsoft.com/office/drawing/2014/main" id="{37DF1594-0E11-D94A-A1B1-61D5C3D28CF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399759" y="6364017"/>
              <a:ext cx="5852400" cy="1634455"/>
            </a:xfrm>
            <a:prstGeom prst="rect">
              <a:avLst/>
            </a:prstGeom>
            <a:ln w="12700">
              <a:miter lim="400000"/>
            </a:ln>
          </p:spPr>
        </p:pic>
      </p:grpSp>
      <p:pic>
        <p:nvPicPr>
          <p:cNvPr id="45" name="Picture 47">
            <a:extLst>
              <a:ext uri="{FF2B5EF4-FFF2-40B4-BE49-F238E27FC236}">
                <a16:creationId xmlns:a16="http://schemas.microsoft.com/office/drawing/2014/main" id="{8F225FC0-0C21-5848-84AD-97EB9329192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183511" y="5459709"/>
            <a:ext cx="564631" cy="564631"/>
          </a:xfrm>
          <a:prstGeom prst="rect">
            <a:avLst/>
          </a:prstGeom>
        </p:spPr>
      </p:pic>
      <p:sp>
        <p:nvSpPr>
          <p:cNvPr id="46" name="TextBox 53">
            <a:extLst>
              <a:ext uri="{FF2B5EF4-FFF2-40B4-BE49-F238E27FC236}">
                <a16:creationId xmlns:a16="http://schemas.microsoft.com/office/drawing/2014/main" id="{0C6F1D11-B7BC-A744-90DE-6E9DDFF86650}"/>
              </a:ext>
            </a:extLst>
          </p:cNvPr>
          <p:cNvSpPr txBox="1"/>
          <p:nvPr/>
        </p:nvSpPr>
        <p:spPr>
          <a:xfrm>
            <a:off x="6906742" y="4219473"/>
            <a:ext cx="2056441" cy="261610"/>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Strategic Alliances</a:t>
            </a:r>
          </a:p>
        </p:txBody>
      </p:sp>
      <p:sp>
        <p:nvSpPr>
          <p:cNvPr id="47" name="TextBox 54">
            <a:extLst>
              <a:ext uri="{FF2B5EF4-FFF2-40B4-BE49-F238E27FC236}">
                <a16:creationId xmlns:a16="http://schemas.microsoft.com/office/drawing/2014/main" id="{CFC616BE-80ED-8541-B050-7CB602DBDB40}"/>
              </a:ext>
            </a:extLst>
          </p:cNvPr>
          <p:cNvSpPr txBox="1"/>
          <p:nvPr/>
        </p:nvSpPr>
        <p:spPr>
          <a:xfrm>
            <a:off x="7845422" y="5492402"/>
            <a:ext cx="1060800" cy="600164"/>
          </a:xfrm>
          <a:prstGeom prst="rect">
            <a:avLst/>
          </a:prstGeom>
          <a:noFill/>
        </p:spPr>
        <p:txBody>
          <a:bodyPr wrap="square" rtlCol="0">
            <a:spAutoFit/>
          </a:bodyPr>
          <a:lstStyle/>
          <a:p>
            <a:r>
              <a:rPr lang="en-US" sz="1100" dirty="0">
                <a:solidFill>
                  <a:srgbClr val="242A3B">
                    <a:lumMod val="10000"/>
                    <a:lumOff val="90000"/>
                  </a:srgbClr>
                </a:solidFill>
                <a:latin typeface="微软雅黑"/>
                <a:ea typeface="微软雅黑"/>
              </a:rPr>
              <a:t>First six CNCF KTPs worldwide</a:t>
            </a:r>
          </a:p>
        </p:txBody>
      </p:sp>
      <p:sp>
        <p:nvSpPr>
          <p:cNvPr id="48" name="TextBox 61">
            <a:extLst>
              <a:ext uri="{FF2B5EF4-FFF2-40B4-BE49-F238E27FC236}">
                <a16:creationId xmlns:a16="http://schemas.microsoft.com/office/drawing/2014/main" id="{DB047990-58F8-B244-90B1-5E9D4E5760D3}"/>
              </a:ext>
            </a:extLst>
          </p:cNvPr>
          <p:cNvSpPr txBox="1"/>
          <p:nvPr/>
        </p:nvSpPr>
        <p:spPr>
          <a:xfrm>
            <a:off x="6920762" y="1870952"/>
            <a:ext cx="2056441" cy="261610"/>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Near </a:t>
            </a:r>
            <a:r>
              <a:rPr lang="en-US" altLang="zh-CN" sz="1100" dirty="0">
                <a:solidFill>
                  <a:srgbClr val="242A3B">
                    <a:lumMod val="10000"/>
                    <a:lumOff val="90000"/>
                  </a:srgbClr>
                </a:solidFill>
                <a:latin typeface="微软雅黑"/>
                <a:ea typeface="微软雅黑"/>
              </a:rPr>
              <a:t>¥50M </a:t>
            </a:r>
            <a:r>
              <a:rPr lang="en-US" sz="1100" dirty="0">
                <a:solidFill>
                  <a:srgbClr val="242A3B">
                    <a:lumMod val="10000"/>
                    <a:lumOff val="90000"/>
                  </a:srgbClr>
                </a:solidFill>
                <a:latin typeface="微软雅黑"/>
                <a:ea typeface="微软雅黑"/>
              </a:rPr>
              <a:t>Round B</a:t>
            </a:r>
          </a:p>
        </p:txBody>
      </p:sp>
      <p:grpSp>
        <p:nvGrpSpPr>
          <p:cNvPr id="49" name="Group 66">
            <a:extLst>
              <a:ext uri="{FF2B5EF4-FFF2-40B4-BE49-F238E27FC236}">
                <a16:creationId xmlns:a16="http://schemas.microsoft.com/office/drawing/2014/main" id="{AC58B5CA-3955-024C-9E3F-2B2204002B27}"/>
              </a:ext>
            </a:extLst>
          </p:cNvPr>
          <p:cNvGrpSpPr/>
          <p:nvPr/>
        </p:nvGrpSpPr>
        <p:grpSpPr>
          <a:xfrm>
            <a:off x="7107530" y="4535738"/>
            <a:ext cx="1668088" cy="461176"/>
            <a:chOff x="7585545" y="5144494"/>
            <a:chExt cx="1668088" cy="461176"/>
          </a:xfrm>
        </p:grpSpPr>
        <p:sp>
          <p:nvSpPr>
            <p:cNvPr id="50" name="Rectangle 64">
              <a:extLst>
                <a:ext uri="{FF2B5EF4-FFF2-40B4-BE49-F238E27FC236}">
                  <a16:creationId xmlns:a16="http://schemas.microsoft.com/office/drawing/2014/main" id="{BADFC7EE-BAB1-A34E-9368-24B35561C5A0}"/>
                </a:ext>
              </a:extLst>
            </p:cNvPr>
            <p:cNvSpPr/>
            <p:nvPr/>
          </p:nvSpPr>
          <p:spPr>
            <a:xfrm>
              <a:off x="7585545" y="5144494"/>
              <a:ext cx="1668088" cy="46117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pic>
          <p:nvPicPr>
            <p:cNvPr id="51" name="Picture 63">
              <a:extLst>
                <a:ext uri="{FF2B5EF4-FFF2-40B4-BE49-F238E27FC236}">
                  <a16:creationId xmlns:a16="http://schemas.microsoft.com/office/drawing/2014/main" id="{E600AEED-2EF9-9E48-ADDF-93905B7A305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682478" y="5216215"/>
              <a:ext cx="1474222" cy="317734"/>
            </a:xfrm>
            <a:prstGeom prst="rect">
              <a:avLst/>
            </a:prstGeom>
          </p:spPr>
        </p:pic>
      </p:grpSp>
      <p:sp>
        <p:nvSpPr>
          <p:cNvPr id="52" name="TextBox 67">
            <a:extLst>
              <a:ext uri="{FF2B5EF4-FFF2-40B4-BE49-F238E27FC236}">
                <a16:creationId xmlns:a16="http://schemas.microsoft.com/office/drawing/2014/main" id="{131D1247-039F-6648-805C-F6FDE28A2E31}"/>
              </a:ext>
            </a:extLst>
          </p:cNvPr>
          <p:cNvSpPr txBox="1"/>
          <p:nvPr/>
        </p:nvSpPr>
        <p:spPr>
          <a:xfrm>
            <a:off x="6866700" y="5057095"/>
            <a:ext cx="2056441" cy="261610"/>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Contribution no. 11</a:t>
            </a:r>
          </a:p>
        </p:txBody>
      </p:sp>
      <p:grpSp>
        <p:nvGrpSpPr>
          <p:cNvPr id="53" name="Group 50">
            <a:extLst>
              <a:ext uri="{FF2B5EF4-FFF2-40B4-BE49-F238E27FC236}">
                <a16:creationId xmlns:a16="http://schemas.microsoft.com/office/drawing/2014/main" id="{754CC5BC-20AE-1447-B72A-FE226613F08B}"/>
              </a:ext>
            </a:extLst>
          </p:cNvPr>
          <p:cNvGrpSpPr/>
          <p:nvPr/>
        </p:nvGrpSpPr>
        <p:grpSpPr>
          <a:xfrm>
            <a:off x="5304080" y="4996914"/>
            <a:ext cx="1500520" cy="518328"/>
            <a:chOff x="7680283" y="5118089"/>
            <a:chExt cx="1500520" cy="518328"/>
          </a:xfrm>
        </p:grpSpPr>
        <p:sp>
          <p:nvSpPr>
            <p:cNvPr id="54" name="Rectangle 49">
              <a:extLst>
                <a:ext uri="{FF2B5EF4-FFF2-40B4-BE49-F238E27FC236}">
                  <a16:creationId xmlns:a16="http://schemas.microsoft.com/office/drawing/2014/main" id="{54C03814-3BA8-C046-9FB2-1320DC786B75}"/>
                </a:ext>
              </a:extLst>
            </p:cNvPr>
            <p:cNvSpPr/>
            <p:nvPr/>
          </p:nvSpPr>
          <p:spPr>
            <a:xfrm>
              <a:off x="7680283" y="5118089"/>
              <a:ext cx="1500520" cy="518328"/>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pic>
          <p:nvPicPr>
            <p:cNvPr id="55" name="Picture 44">
              <a:extLst>
                <a:ext uri="{FF2B5EF4-FFF2-40B4-BE49-F238E27FC236}">
                  <a16:creationId xmlns:a16="http://schemas.microsoft.com/office/drawing/2014/main" id="{29B28644-4ECD-A54E-96E2-EB49E2BFCE33}"/>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790997" y="5168932"/>
              <a:ext cx="1279092" cy="427535"/>
            </a:xfrm>
            <a:prstGeom prst="rect">
              <a:avLst/>
            </a:prstGeom>
          </p:spPr>
        </p:pic>
      </p:grpSp>
      <p:sp>
        <p:nvSpPr>
          <p:cNvPr id="56" name="TextBox 62">
            <a:extLst>
              <a:ext uri="{FF2B5EF4-FFF2-40B4-BE49-F238E27FC236}">
                <a16:creationId xmlns:a16="http://schemas.microsoft.com/office/drawing/2014/main" id="{05B490AA-7F7C-7C42-81C5-5ABF9829AF81}"/>
              </a:ext>
            </a:extLst>
          </p:cNvPr>
          <p:cNvSpPr txBox="1"/>
          <p:nvPr/>
        </p:nvSpPr>
        <p:spPr>
          <a:xfrm>
            <a:off x="5029791" y="5591276"/>
            <a:ext cx="2056441" cy="261610"/>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Strategic Alliance</a:t>
            </a:r>
          </a:p>
        </p:txBody>
      </p:sp>
      <p:grpSp>
        <p:nvGrpSpPr>
          <p:cNvPr id="57" name="Group 58">
            <a:extLst>
              <a:ext uri="{FF2B5EF4-FFF2-40B4-BE49-F238E27FC236}">
                <a16:creationId xmlns:a16="http://schemas.microsoft.com/office/drawing/2014/main" id="{35186814-443A-4449-997A-9B4BEB7162D7}"/>
              </a:ext>
            </a:extLst>
          </p:cNvPr>
          <p:cNvGrpSpPr/>
          <p:nvPr/>
        </p:nvGrpSpPr>
        <p:grpSpPr>
          <a:xfrm>
            <a:off x="1719349" y="4863484"/>
            <a:ext cx="1592166" cy="457721"/>
            <a:chOff x="2164116" y="2029316"/>
            <a:chExt cx="1882951" cy="541317"/>
          </a:xfrm>
        </p:grpSpPr>
        <p:sp>
          <p:nvSpPr>
            <p:cNvPr id="58" name="Rectangle 57">
              <a:extLst>
                <a:ext uri="{FF2B5EF4-FFF2-40B4-BE49-F238E27FC236}">
                  <a16:creationId xmlns:a16="http://schemas.microsoft.com/office/drawing/2014/main" id="{1C3E355B-D330-534C-A636-13EF289260E0}"/>
                </a:ext>
              </a:extLst>
            </p:cNvPr>
            <p:cNvSpPr/>
            <p:nvPr/>
          </p:nvSpPr>
          <p:spPr>
            <a:xfrm>
              <a:off x="2164116" y="2029316"/>
              <a:ext cx="1882951" cy="54131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pic>
          <p:nvPicPr>
            <p:cNvPr id="59" name="Picture 55">
              <a:extLst>
                <a:ext uri="{FF2B5EF4-FFF2-40B4-BE49-F238E27FC236}">
                  <a16:creationId xmlns:a16="http://schemas.microsoft.com/office/drawing/2014/main" id="{BBA61F68-D2C8-A644-A2B7-5B5BE48BB03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288558" y="2106337"/>
              <a:ext cx="1634067" cy="387274"/>
            </a:xfrm>
            <a:prstGeom prst="rect">
              <a:avLst/>
            </a:prstGeom>
          </p:spPr>
        </p:pic>
      </p:grpSp>
      <p:cxnSp>
        <p:nvCxnSpPr>
          <p:cNvPr id="60" name="Straight Connector 70">
            <a:extLst>
              <a:ext uri="{FF2B5EF4-FFF2-40B4-BE49-F238E27FC236}">
                <a16:creationId xmlns:a16="http://schemas.microsoft.com/office/drawing/2014/main" id="{F6C190F6-12AC-294E-BEAF-0F30DC466D00}"/>
              </a:ext>
            </a:extLst>
          </p:cNvPr>
          <p:cNvCxnSpPr/>
          <p:nvPr/>
        </p:nvCxnSpPr>
        <p:spPr>
          <a:xfrm flipH="1">
            <a:off x="105152" y="2382175"/>
            <a:ext cx="406937" cy="1081233"/>
          </a:xfrm>
          <a:prstGeom prst="line">
            <a:avLst/>
          </a:prstGeom>
          <a:noFill/>
          <a:ln w="6350" cap="flat" cmpd="sng" algn="ctr">
            <a:solidFill>
              <a:srgbClr val="242A3B">
                <a:lumMod val="75000"/>
                <a:lumOff val="25000"/>
              </a:srgbClr>
            </a:solidFill>
            <a:prstDash val="solid"/>
            <a:miter lim="800000"/>
          </a:ln>
          <a:effectLst/>
        </p:spPr>
      </p:cxnSp>
      <p:sp>
        <p:nvSpPr>
          <p:cNvPr id="61" name="TextBox 68">
            <a:extLst>
              <a:ext uri="{FF2B5EF4-FFF2-40B4-BE49-F238E27FC236}">
                <a16:creationId xmlns:a16="http://schemas.microsoft.com/office/drawing/2014/main" id="{B822E723-4257-3C4D-9344-F45B48980512}"/>
              </a:ext>
            </a:extLst>
          </p:cNvPr>
          <p:cNvSpPr txBox="1"/>
          <p:nvPr/>
        </p:nvSpPr>
        <p:spPr>
          <a:xfrm>
            <a:off x="456690" y="2160350"/>
            <a:ext cx="1964255" cy="584775"/>
          </a:xfrm>
          <a:prstGeom prst="rect">
            <a:avLst/>
          </a:prstGeom>
          <a:noFill/>
        </p:spPr>
        <p:txBody>
          <a:bodyPr wrap="square" rtlCol="0">
            <a:spAutoFit/>
          </a:bodyPr>
          <a:lstStyle/>
          <a:p>
            <a:pPr algn="ctr"/>
            <a:r>
              <a:rPr lang="en-US" sz="1600" b="1" dirty="0">
                <a:solidFill>
                  <a:srgbClr val="FFFFFF"/>
                </a:solidFill>
                <a:latin typeface="微软雅黑"/>
                <a:ea typeface="微软雅黑"/>
              </a:rPr>
              <a:t>Innovative Technologies</a:t>
            </a:r>
          </a:p>
        </p:txBody>
      </p:sp>
      <p:cxnSp>
        <p:nvCxnSpPr>
          <p:cNvPr id="62" name="Straight Connector 71">
            <a:extLst>
              <a:ext uri="{FF2B5EF4-FFF2-40B4-BE49-F238E27FC236}">
                <a16:creationId xmlns:a16="http://schemas.microsoft.com/office/drawing/2014/main" id="{13457074-0A88-F740-9C7E-8700AF481D90}"/>
              </a:ext>
            </a:extLst>
          </p:cNvPr>
          <p:cNvCxnSpPr/>
          <p:nvPr/>
        </p:nvCxnSpPr>
        <p:spPr>
          <a:xfrm flipH="1">
            <a:off x="2427438" y="1592031"/>
            <a:ext cx="406937" cy="1081233"/>
          </a:xfrm>
          <a:prstGeom prst="line">
            <a:avLst/>
          </a:prstGeom>
          <a:noFill/>
          <a:ln w="12700" cap="flat" cmpd="sng" algn="ctr">
            <a:solidFill>
              <a:srgbClr val="242A3B">
                <a:lumMod val="75000"/>
                <a:lumOff val="25000"/>
              </a:srgbClr>
            </a:solidFill>
            <a:prstDash val="solid"/>
            <a:miter lim="800000"/>
          </a:ln>
          <a:effectLst/>
        </p:spPr>
      </p:cxnSp>
      <p:sp>
        <p:nvSpPr>
          <p:cNvPr id="63" name="TextBox 65">
            <a:extLst>
              <a:ext uri="{FF2B5EF4-FFF2-40B4-BE49-F238E27FC236}">
                <a16:creationId xmlns:a16="http://schemas.microsoft.com/office/drawing/2014/main" id="{7706B270-8791-A04F-9D16-E8682DB8DD18}"/>
              </a:ext>
            </a:extLst>
          </p:cNvPr>
          <p:cNvSpPr txBox="1"/>
          <p:nvPr/>
        </p:nvSpPr>
        <p:spPr>
          <a:xfrm>
            <a:off x="2732380" y="1327142"/>
            <a:ext cx="1964255" cy="584775"/>
          </a:xfrm>
          <a:prstGeom prst="rect">
            <a:avLst/>
          </a:prstGeom>
          <a:noFill/>
        </p:spPr>
        <p:txBody>
          <a:bodyPr wrap="square" rtlCol="0">
            <a:spAutoFit/>
          </a:bodyPr>
          <a:lstStyle/>
          <a:p>
            <a:pPr algn="ctr"/>
            <a:r>
              <a:rPr lang="en-US" sz="1600" b="1" dirty="0">
                <a:solidFill>
                  <a:srgbClr val="FFFFFF"/>
                </a:solidFill>
                <a:latin typeface="微软雅黑"/>
                <a:ea typeface="微软雅黑"/>
              </a:rPr>
              <a:t>Industrial Cloud Platform</a:t>
            </a:r>
          </a:p>
        </p:txBody>
      </p:sp>
      <p:cxnSp>
        <p:nvCxnSpPr>
          <p:cNvPr id="64" name="Straight Connector 72">
            <a:extLst>
              <a:ext uri="{FF2B5EF4-FFF2-40B4-BE49-F238E27FC236}">
                <a16:creationId xmlns:a16="http://schemas.microsoft.com/office/drawing/2014/main" id="{97B43B58-CBD1-5C42-B122-B233F3D4334F}"/>
              </a:ext>
            </a:extLst>
          </p:cNvPr>
          <p:cNvCxnSpPr/>
          <p:nvPr/>
        </p:nvCxnSpPr>
        <p:spPr>
          <a:xfrm flipH="1">
            <a:off x="4664738" y="788380"/>
            <a:ext cx="406937" cy="1081233"/>
          </a:xfrm>
          <a:prstGeom prst="line">
            <a:avLst/>
          </a:prstGeom>
          <a:noFill/>
          <a:ln w="6350" cap="flat" cmpd="sng" algn="ctr">
            <a:solidFill>
              <a:srgbClr val="242A3B">
                <a:lumMod val="75000"/>
                <a:lumOff val="25000"/>
              </a:srgbClr>
            </a:solidFill>
            <a:prstDash val="solid"/>
            <a:miter lim="800000"/>
          </a:ln>
          <a:effectLst/>
        </p:spPr>
      </p:cxnSp>
      <p:sp>
        <p:nvSpPr>
          <p:cNvPr id="65" name="TextBox 69">
            <a:extLst>
              <a:ext uri="{FF2B5EF4-FFF2-40B4-BE49-F238E27FC236}">
                <a16:creationId xmlns:a16="http://schemas.microsoft.com/office/drawing/2014/main" id="{E6BE65EA-9311-BA47-9BC2-B962F827B627}"/>
              </a:ext>
            </a:extLst>
          </p:cNvPr>
          <p:cNvSpPr txBox="1"/>
          <p:nvPr/>
        </p:nvSpPr>
        <p:spPr>
          <a:xfrm>
            <a:off x="5061409" y="624921"/>
            <a:ext cx="1964255" cy="584775"/>
          </a:xfrm>
          <a:prstGeom prst="rect">
            <a:avLst/>
          </a:prstGeom>
          <a:noFill/>
        </p:spPr>
        <p:txBody>
          <a:bodyPr wrap="square" rtlCol="0">
            <a:spAutoFit/>
          </a:bodyPr>
          <a:lstStyle/>
          <a:p>
            <a:pPr algn="ctr"/>
            <a:r>
              <a:rPr lang="en-US" sz="1600" b="1" dirty="0">
                <a:solidFill>
                  <a:srgbClr val="FFFFFF"/>
                </a:solidFill>
                <a:latin typeface="微软雅黑"/>
                <a:ea typeface="微软雅黑"/>
              </a:rPr>
              <a:t>Digital Transformation</a:t>
            </a:r>
          </a:p>
        </p:txBody>
      </p:sp>
      <p:grpSp>
        <p:nvGrpSpPr>
          <p:cNvPr id="66" name="Group 9">
            <a:extLst>
              <a:ext uri="{FF2B5EF4-FFF2-40B4-BE49-F238E27FC236}">
                <a16:creationId xmlns:a16="http://schemas.microsoft.com/office/drawing/2014/main" id="{C1CC0B66-58DC-D34B-BB36-1617FDF2D704}"/>
              </a:ext>
            </a:extLst>
          </p:cNvPr>
          <p:cNvGrpSpPr/>
          <p:nvPr/>
        </p:nvGrpSpPr>
        <p:grpSpPr>
          <a:xfrm>
            <a:off x="7098589" y="2270956"/>
            <a:ext cx="1624211" cy="1911642"/>
            <a:chOff x="9833025" y="2275458"/>
            <a:chExt cx="1711276" cy="1911642"/>
          </a:xfrm>
        </p:grpSpPr>
        <p:sp>
          <p:nvSpPr>
            <p:cNvPr id="67" name="Rectangle 51">
              <a:extLst>
                <a:ext uri="{FF2B5EF4-FFF2-40B4-BE49-F238E27FC236}">
                  <a16:creationId xmlns:a16="http://schemas.microsoft.com/office/drawing/2014/main" id="{A9B9541A-84C4-E241-ADF2-3740FB0679FD}"/>
                </a:ext>
              </a:extLst>
            </p:cNvPr>
            <p:cNvSpPr/>
            <p:nvPr/>
          </p:nvSpPr>
          <p:spPr>
            <a:xfrm>
              <a:off x="9833025" y="2275458"/>
              <a:ext cx="1711276" cy="1911642"/>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pic>
          <p:nvPicPr>
            <p:cNvPr id="68" name="Picture 48">
              <a:extLst>
                <a:ext uri="{FF2B5EF4-FFF2-40B4-BE49-F238E27FC236}">
                  <a16:creationId xmlns:a16="http://schemas.microsoft.com/office/drawing/2014/main" id="{D06327FF-9FC8-8F4A-AB6C-7757A85E530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179457" y="2465664"/>
              <a:ext cx="1018412" cy="264787"/>
            </a:xfrm>
            <a:prstGeom prst="rect">
              <a:avLst/>
            </a:prstGeom>
          </p:spPr>
        </p:pic>
        <p:pic>
          <p:nvPicPr>
            <p:cNvPr id="69" name="Picture 73">
              <a:extLst>
                <a:ext uri="{FF2B5EF4-FFF2-40B4-BE49-F238E27FC236}">
                  <a16:creationId xmlns:a16="http://schemas.microsoft.com/office/drawing/2014/main" id="{ACD91D30-12D3-F84D-B57A-3E235E909398}"/>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9885017" y="2945478"/>
              <a:ext cx="1607292" cy="473423"/>
            </a:xfrm>
            <a:prstGeom prst="rect">
              <a:avLst/>
            </a:prstGeom>
          </p:spPr>
        </p:pic>
        <p:pic>
          <p:nvPicPr>
            <p:cNvPr id="70" name="Picture 74">
              <a:extLst>
                <a:ext uri="{FF2B5EF4-FFF2-40B4-BE49-F238E27FC236}">
                  <a16:creationId xmlns:a16="http://schemas.microsoft.com/office/drawing/2014/main" id="{15CFCDCE-2570-AC41-A4DE-DE75F7AD2E1F}"/>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035549" y="3587883"/>
              <a:ext cx="1306229" cy="422348"/>
            </a:xfrm>
            <a:prstGeom prst="rect">
              <a:avLst/>
            </a:prstGeom>
          </p:spPr>
        </p:pic>
      </p:grpSp>
      <p:sp>
        <p:nvSpPr>
          <p:cNvPr id="71" name="Rectangle 19">
            <a:extLst>
              <a:ext uri="{FF2B5EF4-FFF2-40B4-BE49-F238E27FC236}">
                <a16:creationId xmlns:a16="http://schemas.microsoft.com/office/drawing/2014/main" id="{59E221A9-45E4-6C40-9444-66BA09E21258}"/>
              </a:ext>
            </a:extLst>
          </p:cNvPr>
          <p:cNvSpPr/>
          <p:nvPr/>
        </p:nvSpPr>
        <p:spPr>
          <a:xfrm>
            <a:off x="8846962" y="1043883"/>
            <a:ext cx="1610069" cy="5595734"/>
          </a:xfrm>
          <a:prstGeom prst="rect">
            <a:avLst/>
          </a:prstGeom>
          <a:solidFill>
            <a:srgbClr val="343C55">
              <a:alpha val="7098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72" name="TextBox 23">
            <a:extLst>
              <a:ext uri="{FF2B5EF4-FFF2-40B4-BE49-F238E27FC236}">
                <a16:creationId xmlns:a16="http://schemas.microsoft.com/office/drawing/2014/main" id="{BBAFDE1F-BE8E-F047-9F93-CF4B4465D612}"/>
              </a:ext>
            </a:extLst>
          </p:cNvPr>
          <p:cNvSpPr txBox="1"/>
          <p:nvPr/>
        </p:nvSpPr>
        <p:spPr>
          <a:xfrm>
            <a:off x="9008199" y="386922"/>
            <a:ext cx="1212112" cy="369332"/>
          </a:xfrm>
          <a:prstGeom prst="rect">
            <a:avLst/>
          </a:prstGeom>
          <a:noFill/>
        </p:spPr>
        <p:txBody>
          <a:bodyPr wrap="square" rtlCol="0">
            <a:spAutoFit/>
          </a:bodyPr>
          <a:lstStyle/>
          <a:p>
            <a:pPr algn="ctr"/>
            <a:r>
              <a:rPr lang="en-US" b="1" dirty="0">
                <a:solidFill>
                  <a:srgbClr val="2DB198"/>
                </a:solidFill>
                <a:latin typeface="微软雅黑"/>
                <a:ea typeface="微软雅黑"/>
              </a:rPr>
              <a:t>201</a:t>
            </a:r>
            <a:r>
              <a:rPr lang="en-US" altLang="zh-CN" b="1" dirty="0">
                <a:solidFill>
                  <a:srgbClr val="2DB198"/>
                </a:solidFill>
                <a:latin typeface="微软雅黑"/>
                <a:ea typeface="微软雅黑"/>
              </a:rPr>
              <a:t>9</a:t>
            </a:r>
            <a:endParaRPr lang="en-US" b="1" dirty="0">
              <a:solidFill>
                <a:srgbClr val="2DB198"/>
              </a:solidFill>
              <a:latin typeface="微软雅黑"/>
              <a:ea typeface="微软雅黑"/>
            </a:endParaRPr>
          </a:p>
        </p:txBody>
      </p:sp>
      <p:sp>
        <p:nvSpPr>
          <p:cNvPr id="73" name="TextBox 61">
            <a:extLst>
              <a:ext uri="{FF2B5EF4-FFF2-40B4-BE49-F238E27FC236}">
                <a16:creationId xmlns:a16="http://schemas.microsoft.com/office/drawing/2014/main" id="{AB87616D-1348-7244-9546-CA76E7F285D6}"/>
              </a:ext>
            </a:extLst>
          </p:cNvPr>
          <p:cNvSpPr txBox="1"/>
          <p:nvPr/>
        </p:nvSpPr>
        <p:spPr>
          <a:xfrm>
            <a:off x="8669737" y="789268"/>
            <a:ext cx="2056441" cy="430887"/>
          </a:xfrm>
          <a:prstGeom prst="rect">
            <a:avLst/>
          </a:prstGeom>
          <a:noFill/>
        </p:spPr>
        <p:txBody>
          <a:bodyPr wrap="square" rtlCol="0">
            <a:spAutoFit/>
          </a:bodyPr>
          <a:lstStyle/>
          <a:p>
            <a:pPr algn="ctr"/>
            <a:r>
              <a:rPr lang="en-US" altLang="zh-CN" sz="1100" dirty="0">
                <a:solidFill>
                  <a:srgbClr val="242A3B">
                    <a:lumMod val="10000"/>
                    <a:lumOff val="90000"/>
                  </a:srgbClr>
                </a:solidFill>
                <a:latin typeface="微软雅黑"/>
                <a:ea typeface="微软雅黑"/>
              </a:rPr>
              <a:t>¥100M </a:t>
            </a:r>
            <a:r>
              <a:rPr lang="en-US" sz="1100" dirty="0">
                <a:solidFill>
                  <a:srgbClr val="242A3B">
                    <a:lumMod val="10000"/>
                    <a:lumOff val="90000"/>
                  </a:srgbClr>
                </a:solidFill>
                <a:latin typeface="微软雅黑"/>
                <a:ea typeface="微软雅黑"/>
              </a:rPr>
              <a:t>Round C</a:t>
            </a:r>
          </a:p>
          <a:p>
            <a:pPr algn="ctr"/>
            <a:endParaRPr lang="en-US" sz="1100" dirty="0">
              <a:solidFill>
                <a:srgbClr val="242A3B">
                  <a:lumMod val="10000"/>
                  <a:lumOff val="90000"/>
                </a:srgbClr>
              </a:solidFill>
              <a:latin typeface="微软雅黑"/>
              <a:ea typeface="微软雅黑"/>
            </a:endParaRPr>
          </a:p>
        </p:txBody>
      </p:sp>
      <p:pic>
        <p:nvPicPr>
          <p:cNvPr id="74" name="图片 73">
            <a:extLst>
              <a:ext uri="{FF2B5EF4-FFF2-40B4-BE49-F238E27FC236}">
                <a16:creationId xmlns:a16="http://schemas.microsoft.com/office/drawing/2014/main" id="{FFB03BCF-53E1-0645-8C3A-29844C7B61D2}"/>
              </a:ext>
            </a:extLst>
          </p:cNvPr>
          <p:cNvPicPr>
            <a:picLocks noChangeAspect="1"/>
          </p:cNvPicPr>
          <p:nvPr/>
        </p:nvPicPr>
        <p:blipFill>
          <a:blip r:embed="rId19"/>
          <a:stretch>
            <a:fillRect/>
          </a:stretch>
        </p:blipFill>
        <p:spPr>
          <a:xfrm>
            <a:off x="8958102" y="1257559"/>
            <a:ext cx="1447800" cy="609600"/>
          </a:xfrm>
          <a:prstGeom prst="rect">
            <a:avLst/>
          </a:prstGeom>
        </p:spPr>
      </p:pic>
      <p:pic>
        <p:nvPicPr>
          <p:cNvPr id="75" name="图片 74">
            <a:extLst>
              <a:ext uri="{FF2B5EF4-FFF2-40B4-BE49-F238E27FC236}">
                <a16:creationId xmlns:a16="http://schemas.microsoft.com/office/drawing/2014/main" id="{E853EB15-B445-A14C-9CDB-3FB272DCE26B}"/>
              </a:ext>
            </a:extLst>
          </p:cNvPr>
          <p:cNvPicPr>
            <a:picLocks noChangeAspect="1"/>
          </p:cNvPicPr>
          <p:nvPr/>
        </p:nvPicPr>
        <p:blipFill>
          <a:blip r:embed="rId20"/>
          <a:stretch>
            <a:fillRect/>
          </a:stretch>
        </p:blipFill>
        <p:spPr>
          <a:xfrm>
            <a:off x="8975694" y="3947683"/>
            <a:ext cx="1409700" cy="533400"/>
          </a:xfrm>
          <a:prstGeom prst="rect">
            <a:avLst/>
          </a:prstGeom>
        </p:spPr>
      </p:pic>
      <p:pic>
        <p:nvPicPr>
          <p:cNvPr id="76" name="图片 75">
            <a:extLst>
              <a:ext uri="{FF2B5EF4-FFF2-40B4-BE49-F238E27FC236}">
                <a16:creationId xmlns:a16="http://schemas.microsoft.com/office/drawing/2014/main" id="{752E0BAF-29B0-C840-9F0B-52EAACDFD274}"/>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896332" y="1982125"/>
            <a:ext cx="1540785" cy="1181269"/>
          </a:xfrm>
          <a:prstGeom prst="rect">
            <a:avLst/>
          </a:prstGeom>
        </p:spPr>
      </p:pic>
      <p:sp>
        <p:nvSpPr>
          <p:cNvPr id="77" name="TextBox 67">
            <a:extLst>
              <a:ext uri="{FF2B5EF4-FFF2-40B4-BE49-F238E27FC236}">
                <a16:creationId xmlns:a16="http://schemas.microsoft.com/office/drawing/2014/main" id="{718CBF26-01D7-A541-A353-B8441CCB48A6}"/>
              </a:ext>
            </a:extLst>
          </p:cNvPr>
          <p:cNvSpPr txBox="1"/>
          <p:nvPr/>
        </p:nvSpPr>
        <p:spPr>
          <a:xfrm>
            <a:off x="8912237" y="4554315"/>
            <a:ext cx="1652752" cy="769441"/>
          </a:xfrm>
          <a:prstGeom prst="rect">
            <a:avLst/>
          </a:prstGeom>
          <a:noFill/>
        </p:spPr>
        <p:txBody>
          <a:bodyPr wrap="square" rtlCol="0">
            <a:spAutoFit/>
          </a:bodyPr>
          <a:lstStyle/>
          <a:p>
            <a:pPr algn="ctr"/>
            <a:r>
              <a:rPr lang="en-US" altLang="zh-CN" sz="1100" dirty="0">
                <a:solidFill>
                  <a:srgbClr val="242A3B">
                    <a:lumMod val="10000"/>
                    <a:lumOff val="90000"/>
                  </a:srgbClr>
                </a:solidFill>
                <a:latin typeface="微软雅黑"/>
                <a:ea typeface="微软雅黑"/>
              </a:rPr>
              <a:t>SPD</a:t>
            </a:r>
            <a:r>
              <a:rPr lang="zh-CN" altLang="en-US" sz="1100" dirty="0">
                <a:solidFill>
                  <a:srgbClr val="242A3B">
                    <a:lumMod val="10000"/>
                    <a:lumOff val="90000"/>
                  </a:srgbClr>
                </a:solidFill>
                <a:latin typeface="微软雅黑"/>
                <a:ea typeface="微软雅黑"/>
              </a:rPr>
              <a:t> </a:t>
            </a:r>
            <a:r>
              <a:rPr lang="en-US" altLang="zh-CN" sz="1100" dirty="0">
                <a:solidFill>
                  <a:srgbClr val="242A3B">
                    <a:lumMod val="10000"/>
                    <a:lumOff val="90000"/>
                  </a:srgbClr>
                </a:solidFill>
                <a:latin typeface="微软雅黑"/>
                <a:ea typeface="微软雅黑"/>
              </a:rPr>
              <a:t>Bank</a:t>
            </a:r>
            <a:r>
              <a:rPr lang="zh-CN" altLang="en-US" sz="1100" dirty="0">
                <a:solidFill>
                  <a:srgbClr val="242A3B">
                    <a:lumMod val="10000"/>
                    <a:lumOff val="90000"/>
                  </a:srgbClr>
                </a:solidFill>
                <a:latin typeface="微软雅黑"/>
                <a:ea typeface="微软雅黑"/>
              </a:rPr>
              <a:t> </a:t>
            </a:r>
            <a:r>
              <a:rPr lang="en-US" altLang="zh-CN" sz="1100" dirty="0">
                <a:solidFill>
                  <a:srgbClr val="242A3B">
                    <a:lumMod val="10000"/>
                    <a:lumOff val="90000"/>
                  </a:srgbClr>
                </a:solidFill>
                <a:latin typeface="微软雅黑"/>
                <a:ea typeface="微软雅黑"/>
              </a:rPr>
              <a:t>S</a:t>
            </a:r>
            <a:r>
              <a:rPr lang="en" altLang="zh-CN" sz="1100" dirty="0" err="1">
                <a:solidFill>
                  <a:srgbClr val="242A3B">
                    <a:lumMod val="10000"/>
                    <a:lumOff val="90000"/>
                  </a:srgbClr>
                </a:solidFill>
                <a:latin typeface="微软雅黑"/>
                <a:ea typeface="微软雅黑"/>
              </a:rPr>
              <a:t>cience</a:t>
            </a:r>
            <a:r>
              <a:rPr lang="en" altLang="zh-CN" sz="1100" dirty="0">
                <a:solidFill>
                  <a:srgbClr val="242A3B">
                    <a:lumMod val="10000"/>
                    <a:lumOff val="90000"/>
                  </a:srgbClr>
                </a:solidFill>
                <a:latin typeface="微软雅黑"/>
                <a:ea typeface="微软雅黑"/>
              </a:rPr>
              <a:t> and Technology Community Partnership</a:t>
            </a:r>
            <a:endParaRPr lang="en-US" sz="1100" dirty="0">
              <a:solidFill>
                <a:srgbClr val="242A3B">
                  <a:lumMod val="10000"/>
                  <a:lumOff val="90000"/>
                </a:srgbClr>
              </a:solidFill>
              <a:latin typeface="微软雅黑"/>
              <a:ea typeface="微软雅黑"/>
            </a:endParaRPr>
          </a:p>
        </p:txBody>
      </p:sp>
      <p:sp>
        <p:nvSpPr>
          <p:cNvPr id="78" name="TextBox 62">
            <a:extLst>
              <a:ext uri="{FF2B5EF4-FFF2-40B4-BE49-F238E27FC236}">
                <a16:creationId xmlns:a16="http://schemas.microsoft.com/office/drawing/2014/main" id="{5AD780E8-32D4-1F40-A295-4AF78002468F}"/>
              </a:ext>
            </a:extLst>
          </p:cNvPr>
          <p:cNvSpPr txBox="1"/>
          <p:nvPr/>
        </p:nvSpPr>
        <p:spPr>
          <a:xfrm>
            <a:off x="8962747" y="3219156"/>
            <a:ext cx="1493122" cy="600164"/>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Hybrid Cloud Digital Platform Strategic Alliance</a:t>
            </a:r>
          </a:p>
        </p:txBody>
      </p:sp>
      <p:pic>
        <p:nvPicPr>
          <p:cNvPr id="79" name="图片 78">
            <a:extLst>
              <a:ext uri="{FF2B5EF4-FFF2-40B4-BE49-F238E27FC236}">
                <a16:creationId xmlns:a16="http://schemas.microsoft.com/office/drawing/2014/main" id="{F10B9B97-DB64-AC4F-B106-AAF4DFE88896}"/>
              </a:ext>
            </a:extLst>
          </p:cNvPr>
          <p:cNvPicPr>
            <a:picLocks noChangeAspect="1"/>
          </p:cNvPicPr>
          <p:nvPr/>
        </p:nvPicPr>
        <p:blipFill>
          <a:blip r:embed="rId22"/>
          <a:stretch>
            <a:fillRect/>
          </a:stretch>
        </p:blipFill>
        <p:spPr>
          <a:xfrm>
            <a:off x="8921194" y="5460450"/>
            <a:ext cx="876300" cy="825500"/>
          </a:xfrm>
          <a:prstGeom prst="rect">
            <a:avLst/>
          </a:prstGeom>
        </p:spPr>
      </p:pic>
      <p:sp>
        <p:nvSpPr>
          <p:cNvPr id="80" name="TextBox 67">
            <a:extLst>
              <a:ext uri="{FF2B5EF4-FFF2-40B4-BE49-F238E27FC236}">
                <a16:creationId xmlns:a16="http://schemas.microsoft.com/office/drawing/2014/main" id="{621F6804-092C-1C41-8861-3C670908886B}"/>
              </a:ext>
            </a:extLst>
          </p:cNvPr>
          <p:cNvSpPr txBox="1"/>
          <p:nvPr/>
        </p:nvSpPr>
        <p:spPr>
          <a:xfrm>
            <a:off x="9579687" y="5571974"/>
            <a:ext cx="1176286" cy="600164"/>
          </a:xfrm>
          <a:prstGeom prst="rect">
            <a:avLst/>
          </a:prstGeom>
          <a:noFill/>
        </p:spPr>
        <p:txBody>
          <a:bodyPr wrap="square" rtlCol="0">
            <a:spAutoFit/>
          </a:bodyPr>
          <a:lstStyle/>
          <a:p>
            <a:pPr algn="ctr"/>
            <a:r>
              <a:rPr lang="en-US" altLang="zh-CN" sz="1100" dirty="0">
                <a:solidFill>
                  <a:srgbClr val="242A3B">
                    <a:lumMod val="10000"/>
                    <a:lumOff val="90000"/>
                  </a:srgbClr>
                </a:solidFill>
                <a:latin typeface="微软雅黑"/>
                <a:ea typeface="微软雅黑"/>
              </a:rPr>
              <a:t>German Hannover Trade Fair</a:t>
            </a:r>
            <a:endParaRPr lang="en-US" sz="1100" dirty="0">
              <a:solidFill>
                <a:srgbClr val="242A3B">
                  <a:lumMod val="10000"/>
                  <a:lumOff val="90000"/>
                </a:srgbClr>
              </a:solidFill>
              <a:latin typeface="微软雅黑"/>
              <a:ea typeface="微软雅黑"/>
            </a:endParaRPr>
          </a:p>
        </p:txBody>
      </p:sp>
      <p:sp>
        <p:nvSpPr>
          <p:cNvPr id="81" name="Rectangle 19">
            <a:extLst>
              <a:ext uri="{FF2B5EF4-FFF2-40B4-BE49-F238E27FC236}">
                <a16:creationId xmlns:a16="http://schemas.microsoft.com/office/drawing/2014/main" id="{A638B426-CBBF-5841-9099-2EA0075FB346}"/>
              </a:ext>
            </a:extLst>
          </p:cNvPr>
          <p:cNvSpPr/>
          <p:nvPr/>
        </p:nvSpPr>
        <p:spPr>
          <a:xfrm>
            <a:off x="10475273" y="866193"/>
            <a:ext cx="1654917" cy="5756940"/>
          </a:xfrm>
          <a:prstGeom prst="rect">
            <a:avLst/>
          </a:prstGeom>
          <a:solidFill>
            <a:srgbClr val="343C55">
              <a:alpha val="7098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82" name="TextBox 23">
            <a:extLst>
              <a:ext uri="{FF2B5EF4-FFF2-40B4-BE49-F238E27FC236}">
                <a16:creationId xmlns:a16="http://schemas.microsoft.com/office/drawing/2014/main" id="{93B2DB7C-6A52-9241-BF04-0B44C2708B34}"/>
              </a:ext>
            </a:extLst>
          </p:cNvPr>
          <p:cNvSpPr txBox="1"/>
          <p:nvPr/>
        </p:nvSpPr>
        <p:spPr>
          <a:xfrm>
            <a:off x="10755973" y="87131"/>
            <a:ext cx="1212112" cy="369332"/>
          </a:xfrm>
          <a:prstGeom prst="rect">
            <a:avLst/>
          </a:prstGeom>
          <a:noFill/>
        </p:spPr>
        <p:txBody>
          <a:bodyPr wrap="square" rtlCol="0">
            <a:spAutoFit/>
          </a:bodyPr>
          <a:lstStyle/>
          <a:p>
            <a:pPr algn="ctr"/>
            <a:r>
              <a:rPr lang="en-US" altLang="zh-CN" b="1" dirty="0">
                <a:solidFill>
                  <a:srgbClr val="2DB198"/>
                </a:solidFill>
                <a:latin typeface="微软雅黑"/>
                <a:ea typeface="微软雅黑"/>
              </a:rPr>
              <a:t>2020</a:t>
            </a:r>
            <a:endParaRPr lang="en-US" b="1" dirty="0">
              <a:solidFill>
                <a:srgbClr val="2DB198"/>
              </a:solidFill>
              <a:latin typeface="微软雅黑"/>
              <a:ea typeface="微软雅黑"/>
            </a:endParaRPr>
          </a:p>
        </p:txBody>
      </p:sp>
      <p:pic>
        <p:nvPicPr>
          <p:cNvPr id="83" name="图像" descr="图像">
            <a:extLst>
              <a:ext uri="{FF2B5EF4-FFF2-40B4-BE49-F238E27FC236}">
                <a16:creationId xmlns:a16="http://schemas.microsoft.com/office/drawing/2014/main" id="{B27C04F5-A855-534F-8B02-85AE419E9FAA}"/>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809849" y="5341806"/>
            <a:ext cx="979752" cy="322311"/>
          </a:xfrm>
          <a:prstGeom prst="rect">
            <a:avLst/>
          </a:prstGeom>
          <a:ln w="12700" cap="flat">
            <a:noFill/>
            <a:miter lim="400000"/>
          </a:ln>
          <a:effectLst/>
        </p:spPr>
      </p:pic>
      <p:pic>
        <p:nvPicPr>
          <p:cNvPr id="84" name="图像" descr="图像">
            <a:extLst>
              <a:ext uri="{FF2B5EF4-FFF2-40B4-BE49-F238E27FC236}">
                <a16:creationId xmlns:a16="http://schemas.microsoft.com/office/drawing/2014/main" id="{28428933-409B-C949-BF00-00379B586948}"/>
              </a:ext>
            </a:extLst>
          </p:cNvPr>
          <p:cNvPicPr>
            <a:picLocks noChangeAspect="1"/>
          </p:cNvPicPr>
          <p:nvPr/>
        </p:nvPicPr>
        <p:blipFill>
          <a:blip r:embed="rId24" cstate="screen">
            <a:extLst>
              <a:ext uri="{28A0092B-C50C-407E-A947-70E740481C1C}">
                <a14:useLocalDpi xmlns:a14="http://schemas.microsoft.com/office/drawing/2010/main"/>
              </a:ext>
            </a:extLst>
          </a:blip>
          <a:srcRect/>
          <a:stretch>
            <a:fillRect/>
          </a:stretch>
        </p:blipFill>
        <p:spPr>
          <a:xfrm>
            <a:off x="10764337" y="3691826"/>
            <a:ext cx="1020985" cy="547029"/>
          </a:xfrm>
          <a:prstGeom prst="rect">
            <a:avLst/>
          </a:prstGeom>
          <a:ln w="12700" cap="flat">
            <a:noFill/>
            <a:miter lim="400000"/>
          </a:ln>
          <a:effectLst/>
        </p:spPr>
      </p:pic>
      <p:sp>
        <p:nvSpPr>
          <p:cNvPr id="85" name="云原生计算基金会大使">
            <a:extLst>
              <a:ext uri="{FF2B5EF4-FFF2-40B4-BE49-F238E27FC236}">
                <a16:creationId xmlns:a16="http://schemas.microsoft.com/office/drawing/2014/main" id="{4DC7F9BF-29AD-7247-91F4-C38467FEC299}"/>
              </a:ext>
            </a:extLst>
          </p:cNvPr>
          <p:cNvSpPr/>
          <p:nvPr/>
        </p:nvSpPr>
        <p:spPr>
          <a:xfrm>
            <a:off x="11286652" y="5137636"/>
            <a:ext cx="634946" cy="634908"/>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spcBef>
                <a:spcPts val="0"/>
              </a:spcBef>
            </a:lvl1pPr>
          </a:lstStyle>
          <a:p>
            <a:r>
              <a:rPr sz="800">
                <a:solidFill>
                  <a:srgbClr val="2A3C5A"/>
                </a:solidFill>
                <a:latin typeface="微软雅黑"/>
                <a:ea typeface="微软雅黑"/>
              </a:rPr>
              <a:t>云原生计算基金会大使</a:t>
            </a:r>
          </a:p>
        </p:txBody>
      </p:sp>
      <p:pic>
        <p:nvPicPr>
          <p:cNvPr id="86" name="图像" descr="图像">
            <a:extLst>
              <a:ext uri="{FF2B5EF4-FFF2-40B4-BE49-F238E27FC236}">
                <a16:creationId xmlns:a16="http://schemas.microsoft.com/office/drawing/2014/main" id="{85397384-D0A5-6F49-AB11-27BA67D937C9}"/>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0578569" y="4733180"/>
            <a:ext cx="1504364" cy="290644"/>
          </a:xfrm>
          <a:prstGeom prst="rect">
            <a:avLst/>
          </a:prstGeom>
          <a:ln w="12700" cap="flat">
            <a:noFill/>
            <a:miter lim="400000"/>
          </a:ln>
          <a:effectLst/>
        </p:spPr>
      </p:pic>
      <p:pic>
        <p:nvPicPr>
          <p:cNvPr id="87" name="图像" descr="图像">
            <a:extLst>
              <a:ext uri="{FF2B5EF4-FFF2-40B4-BE49-F238E27FC236}">
                <a16:creationId xmlns:a16="http://schemas.microsoft.com/office/drawing/2014/main" id="{B896E263-8DB5-D94A-A660-7FA723E75AD4}"/>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0570069" y="1906909"/>
            <a:ext cx="1459312" cy="213794"/>
          </a:xfrm>
          <a:prstGeom prst="rect">
            <a:avLst/>
          </a:prstGeom>
          <a:ln w="12700" cap="flat">
            <a:noFill/>
            <a:miter lim="400000"/>
          </a:ln>
          <a:effectLst/>
        </p:spPr>
      </p:pic>
      <p:pic>
        <p:nvPicPr>
          <p:cNvPr id="88" name="图像" descr="图像">
            <a:extLst>
              <a:ext uri="{FF2B5EF4-FFF2-40B4-BE49-F238E27FC236}">
                <a16:creationId xmlns:a16="http://schemas.microsoft.com/office/drawing/2014/main" id="{DB6ED29F-097E-E042-A03A-35ADE8A5A923}"/>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863742" y="2764930"/>
            <a:ext cx="808672" cy="492808"/>
          </a:xfrm>
          <a:prstGeom prst="rect">
            <a:avLst/>
          </a:prstGeom>
          <a:ln w="12700" cap="flat">
            <a:noFill/>
            <a:miter lim="400000"/>
          </a:ln>
          <a:effectLst/>
        </p:spPr>
      </p:pic>
      <p:pic>
        <p:nvPicPr>
          <p:cNvPr id="89" name="图片 88">
            <a:extLst>
              <a:ext uri="{FF2B5EF4-FFF2-40B4-BE49-F238E27FC236}">
                <a16:creationId xmlns:a16="http://schemas.microsoft.com/office/drawing/2014/main" id="{ECC33DD2-8CD7-8346-9797-F2117C2350E1}"/>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579171" y="984051"/>
            <a:ext cx="1426828" cy="445432"/>
          </a:xfrm>
          <a:prstGeom prst="rect">
            <a:avLst/>
          </a:prstGeom>
        </p:spPr>
      </p:pic>
      <p:sp>
        <p:nvSpPr>
          <p:cNvPr id="90" name="TextBox 61">
            <a:extLst>
              <a:ext uri="{FF2B5EF4-FFF2-40B4-BE49-F238E27FC236}">
                <a16:creationId xmlns:a16="http://schemas.microsoft.com/office/drawing/2014/main" id="{344E3A56-800F-1343-83D3-98EC639AEDEA}"/>
              </a:ext>
            </a:extLst>
          </p:cNvPr>
          <p:cNvSpPr txBox="1"/>
          <p:nvPr/>
        </p:nvSpPr>
        <p:spPr>
          <a:xfrm>
            <a:off x="10302529" y="1443415"/>
            <a:ext cx="2056441" cy="430887"/>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Science and Technology Little Giant</a:t>
            </a:r>
          </a:p>
        </p:txBody>
      </p:sp>
      <p:sp>
        <p:nvSpPr>
          <p:cNvPr id="91" name="TextBox 61">
            <a:extLst>
              <a:ext uri="{FF2B5EF4-FFF2-40B4-BE49-F238E27FC236}">
                <a16:creationId xmlns:a16="http://schemas.microsoft.com/office/drawing/2014/main" id="{8C577B94-8A75-5A4C-A70B-A951F5AC0C72}"/>
              </a:ext>
            </a:extLst>
          </p:cNvPr>
          <p:cNvSpPr txBox="1"/>
          <p:nvPr/>
        </p:nvSpPr>
        <p:spPr>
          <a:xfrm>
            <a:off x="10243453" y="2131068"/>
            <a:ext cx="2056441" cy="769441"/>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Shanghai Science and Technology Little Giant Enterprise</a:t>
            </a:r>
          </a:p>
          <a:p>
            <a:pPr algn="ctr"/>
            <a:endParaRPr lang="en-US" sz="1100" dirty="0">
              <a:solidFill>
                <a:srgbClr val="242A3B">
                  <a:lumMod val="10000"/>
                  <a:lumOff val="90000"/>
                </a:srgbClr>
              </a:solidFill>
              <a:latin typeface="微软雅黑"/>
              <a:ea typeface="微软雅黑"/>
            </a:endParaRPr>
          </a:p>
        </p:txBody>
      </p:sp>
      <p:sp>
        <p:nvSpPr>
          <p:cNvPr id="92" name="TextBox 61">
            <a:extLst>
              <a:ext uri="{FF2B5EF4-FFF2-40B4-BE49-F238E27FC236}">
                <a16:creationId xmlns:a16="http://schemas.microsoft.com/office/drawing/2014/main" id="{E115B153-24B9-8C4B-9046-1C0A1214A7F3}"/>
              </a:ext>
            </a:extLst>
          </p:cNvPr>
          <p:cNvSpPr txBox="1"/>
          <p:nvPr/>
        </p:nvSpPr>
        <p:spPr>
          <a:xfrm>
            <a:off x="10402440" y="439352"/>
            <a:ext cx="1727750" cy="430887"/>
          </a:xfrm>
          <a:prstGeom prst="rect">
            <a:avLst/>
          </a:prstGeom>
          <a:noFill/>
        </p:spPr>
        <p:txBody>
          <a:bodyPr wrap="square" rtlCol="0">
            <a:spAutoFit/>
          </a:bodyPr>
          <a:lstStyle/>
          <a:p>
            <a:pPr algn="ctr"/>
            <a:r>
              <a:rPr lang="en-US" altLang="zh-CN" sz="1100" dirty="0">
                <a:solidFill>
                  <a:srgbClr val="242A3B">
                    <a:lumMod val="10000"/>
                    <a:lumOff val="90000"/>
                  </a:srgbClr>
                </a:solidFill>
                <a:latin typeface="微软雅黑"/>
                <a:ea typeface="微软雅黑"/>
              </a:rPr>
              <a:t>Over 100 million </a:t>
            </a:r>
            <a:r>
              <a:rPr lang="en-US" sz="1100" dirty="0">
                <a:solidFill>
                  <a:srgbClr val="242A3B">
                    <a:lumMod val="10000"/>
                    <a:lumOff val="90000"/>
                  </a:srgbClr>
                </a:solidFill>
                <a:latin typeface="微软雅黑"/>
                <a:ea typeface="微软雅黑"/>
              </a:rPr>
              <a:t>Round D</a:t>
            </a:r>
          </a:p>
        </p:txBody>
      </p:sp>
      <p:sp>
        <p:nvSpPr>
          <p:cNvPr id="93" name="TextBox 61">
            <a:extLst>
              <a:ext uri="{FF2B5EF4-FFF2-40B4-BE49-F238E27FC236}">
                <a16:creationId xmlns:a16="http://schemas.microsoft.com/office/drawing/2014/main" id="{E145D64D-B968-C34A-9EBB-FD99341BD434}"/>
              </a:ext>
            </a:extLst>
          </p:cNvPr>
          <p:cNvSpPr txBox="1"/>
          <p:nvPr/>
        </p:nvSpPr>
        <p:spPr>
          <a:xfrm>
            <a:off x="10518215" y="5750315"/>
            <a:ext cx="1592432" cy="600164"/>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Forbes Under 30 Elite List</a:t>
            </a:r>
          </a:p>
          <a:p>
            <a:pPr algn="ctr"/>
            <a:endParaRPr lang="en-US" sz="1100" dirty="0">
              <a:solidFill>
                <a:srgbClr val="242A3B">
                  <a:lumMod val="10000"/>
                  <a:lumOff val="90000"/>
                </a:srgbClr>
              </a:solidFill>
              <a:latin typeface="微软雅黑"/>
              <a:ea typeface="微软雅黑"/>
            </a:endParaRPr>
          </a:p>
        </p:txBody>
      </p:sp>
      <p:sp>
        <p:nvSpPr>
          <p:cNvPr id="94" name="TextBox 61">
            <a:extLst>
              <a:ext uri="{FF2B5EF4-FFF2-40B4-BE49-F238E27FC236}">
                <a16:creationId xmlns:a16="http://schemas.microsoft.com/office/drawing/2014/main" id="{48AD9DD5-FC89-B74B-B9B2-597BB925C143}"/>
              </a:ext>
            </a:extLst>
          </p:cNvPr>
          <p:cNvSpPr txBox="1"/>
          <p:nvPr/>
        </p:nvSpPr>
        <p:spPr>
          <a:xfrm>
            <a:off x="10449998" y="3274918"/>
            <a:ext cx="1590345" cy="600164"/>
          </a:xfrm>
          <a:prstGeom prst="rect">
            <a:avLst/>
          </a:prstGeom>
          <a:noFill/>
        </p:spPr>
        <p:txBody>
          <a:bodyPr wrap="square" rtlCol="0">
            <a:spAutoFit/>
          </a:bodyPr>
          <a:lstStyle/>
          <a:p>
            <a:pPr algn="ctr"/>
            <a:r>
              <a:rPr lang="en-US" altLang="zh-CN" sz="1100" dirty="0">
                <a:solidFill>
                  <a:srgbClr val="242A3B">
                    <a:lumMod val="10000"/>
                    <a:lumOff val="90000"/>
                  </a:srgbClr>
                </a:solidFill>
                <a:latin typeface="微软雅黑"/>
                <a:ea typeface="微软雅黑"/>
              </a:rPr>
              <a:t>Strategic Alliance </a:t>
            </a:r>
            <a:r>
              <a:rPr lang="en-US" sz="1100" dirty="0">
                <a:solidFill>
                  <a:srgbClr val="242A3B">
                    <a:lumMod val="10000"/>
                    <a:lumOff val="90000"/>
                  </a:srgbClr>
                </a:solidFill>
                <a:latin typeface="微软雅黑"/>
                <a:ea typeface="微软雅黑"/>
              </a:rPr>
              <a:t>with </a:t>
            </a:r>
            <a:r>
              <a:rPr lang="en-US" sz="1100" dirty="0" err="1">
                <a:solidFill>
                  <a:srgbClr val="242A3B">
                    <a:lumMod val="10000"/>
                    <a:lumOff val="90000"/>
                  </a:srgbClr>
                </a:solidFill>
                <a:latin typeface="微软雅黑"/>
                <a:ea typeface="微软雅黑"/>
              </a:rPr>
              <a:t>Kylin</a:t>
            </a:r>
            <a:r>
              <a:rPr lang="en-US" sz="1100" dirty="0">
                <a:solidFill>
                  <a:srgbClr val="242A3B">
                    <a:lumMod val="10000"/>
                    <a:lumOff val="90000"/>
                  </a:srgbClr>
                </a:solidFill>
                <a:latin typeface="微软雅黑"/>
                <a:ea typeface="微软雅黑"/>
              </a:rPr>
              <a:t> Software</a:t>
            </a:r>
          </a:p>
          <a:p>
            <a:pPr algn="ctr"/>
            <a:endParaRPr lang="en-US" sz="1100" dirty="0">
              <a:solidFill>
                <a:srgbClr val="242A3B">
                  <a:lumMod val="10000"/>
                  <a:lumOff val="90000"/>
                </a:srgbClr>
              </a:solidFill>
              <a:latin typeface="微软雅黑"/>
              <a:ea typeface="微软雅黑"/>
            </a:endParaRPr>
          </a:p>
        </p:txBody>
      </p:sp>
      <p:sp>
        <p:nvSpPr>
          <p:cNvPr id="95" name="TextBox 61">
            <a:extLst>
              <a:ext uri="{FF2B5EF4-FFF2-40B4-BE49-F238E27FC236}">
                <a16:creationId xmlns:a16="http://schemas.microsoft.com/office/drawing/2014/main" id="{E4C62257-F459-E14E-8C80-1DA7B8D1C9EF}"/>
              </a:ext>
            </a:extLst>
          </p:cNvPr>
          <p:cNvSpPr txBox="1"/>
          <p:nvPr/>
        </p:nvSpPr>
        <p:spPr>
          <a:xfrm>
            <a:off x="10302530" y="4209463"/>
            <a:ext cx="2056441" cy="430887"/>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Property and retail</a:t>
            </a:r>
          </a:p>
          <a:p>
            <a:pPr algn="ctr"/>
            <a:r>
              <a:rPr lang="en-US" altLang="zh-CN" sz="1100" dirty="0">
                <a:solidFill>
                  <a:srgbClr val="242A3B">
                    <a:lumMod val="10000"/>
                    <a:lumOff val="90000"/>
                  </a:srgbClr>
                </a:solidFill>
                <a:latin typeface="微软雅黑"/>
                <a:ea typeface="微软雅黑"/>
              </a:rPr>
              <a:t>territory</a:t>
            </a:r>
            <a:endParaRPr lang="en-US" sz="1100" dirty="0">
              <a:solidFill>
                <a:srgbClr val="242A3B">
                  <a:lumMod val="10000"/>
                  <a:lumOff val="90000"/>
                </a:srgbClr>
              </a:solidFill>
              <a:latin typeface="微软雅黑"/>
              <a:ea typeface="微软雅黑"/>
            </a:endParaRPr>
          </a:p>
        </p:txBody>
      </p:sp>
      <p:sp>
        <p:nvSpPr>
          <p:cNvPr id="96" name="TextBox 61">
            <a:extLst>
              <a:ext uri="{FF2B5EF4-FFF2-40B4-BE49-F238E27FC236}">
                <a16:creationId xmlns:a16="http://schemas.microsoft.com/office/drawing/2014/main" id="{90559962-897C-D941-B70E-1FDE16779189}"/>
              </a:ext>
            </a:extLst>
          </p:cNvPr>
          <p:cNvSpPr txBox="1"/>
          <p:nvPr/>
        </p:nvSpPr>
        <p:spPr>
          <a:xfrm>
            <a:off x="10312227" y="5047589"/>
            <a:ext cx="2056441" cy="261610"/>
          </a:xfrm>
          <a:prstGeom prst="rect">
            <a:avLst/>
          </a:prstGeom>
          <a:noFill/>
        </p:spPr>
        <p:txBody>
          <a:bodyPr wrap="square" rtlCol="0">
            <a:spAutoFit/>
          </a:bodyPr>
          <a:lstStyle/>
          <a:p>
            <a:pPr algn="ctr"/>
            <a:r>
              <a:rPr lang="en-US" sz="1100" dirty="0">
                <a:solidFill>
                  <a:srgbClr val="242A3B">
                    <a:lumMod val="10000"/>
                    <a:lumOff val="90000"/>
                  </a:srgbClr>
                </a:solidFill>
                <a:latin typeface="微软雅黑"/>
                <a:ea typeface="微软雅黑"/>
              </a:rPr>
              <a:t>CNCF Ambassador</a:t>
            </a:r>
          </a:p>
        </p:txBody>
      </p:sp>
      <p:sp>
        <p:nvSpPr>
          <p:cNvPr id="97" name="TextBox 28">
            <a:extLst>
              <a:ext uri="{FF2B5EF4-FFF2-40B4-BE49-F238E27FC236}">
                <a16:creationId xmlns:a16="http://schemas.microsoft.com/office/drawing/2014/main" id="{11C630CD-BFFB-EA48-9B29-E9281F55AAC9}"/>
              </a:ext>
            </a:extLst>
          </p:cNvPr>
          <p:cNvSpPr txBox="1"/>
          <p:nvPr/>
        </p:nvSpPr>
        <p:spPr>
          <a:xfrm>
            <a:off x="-300940" y="5027314"/>
            <a:ext cx="2198281" cy="261610"/>
          </a:xfrm>
          <a:prstGeom prst="rect">
            <a:avLst/>
          </a:prstGeom>
          <a:noFill/>
        </p:spPr>
        <p:txBody>
          <a:bodyPr wrap="square" rtlCol="0">
            <a:spAutoFit/>
          </a:bodyPr>
          <a:lstStyle/>
          <a:p>
            <a:pPr algn="ctr"/>
            <a:r>
              <a:rPr lang="en-US" sz="1100" dirty="0">
                <a:solidFill>
                  <a:schemeClr val="bg2">
                    <a:lumMod val="10000"/>
                    <a:lumOff val="90000"/>
                  </a:schemeClr>
                </a:solidFill>
              </a:rPr>
              <a:t>Founded in Nov. 2014</a:t>
            </a:r>
          </a:p>
        </p:txBody>
      </p:sp>
      <p:pic>
        <p:nvPicPr>
          <p:cNvPr id="98" name="Picture 4" descr="DaoCloud - Crunchbase Company Profile &amp;amp; Funding">
            <a:extLst>
              <a:ext uri="{FF2B5EF4-FFF2-40B4-BE49-F238E27FC236}">
                <a16:creationId xmlns:a16="http://schemas.microsoft.com/office/drawing/2014/main" id="{D1A02D72-24F1-4D72-9F00-87CEF123AAA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206290" y="250591"/>
            <a:ext cx="858569" cy="858569"/>
          </a:xfrm>
          <a:prstGeom prst="rect">
            <a:avLst/>
          </a:prstGeom>
          <a:solidFill>
            <a:srgbClr val="FFFFFF"/>
          </a:solidFill>
        </p:spPr>
      </p:pic>
    </p:spTree>
    <p:extLst>
      <p:ext uri="{BB962C8B-B14F-4D97-AF65-F5344CB8AC3E}">
        <p14:creationId xmlns:p14="http://schemas.microsoft.com/office/powerpoint/2010/main" val="116341445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构架2(2).ai" descr="构架2(2).ai"/>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113390" y="1607399"/>
            <a:ext cx="6044689" cy="3828522"/>
          </a:xfrm>
          <a:prstGeom prst="rect">
            <a:avLst/>
          </a:prstGeom>
          <a:ln w="12700">
            <a:miter lim="400000"/>
          </a:ln>
        </p:spPr>
      </p:pic>
      <p:sp>
        <p:nvSpPr>
          <p:cNvPr id="423" name="矩形"/>
          <p:cNvSpPr/>
          <p:nvPr/>
        </p:nvSpPr>
        <p:spPr>
          <a:xfrm>
            <a:off x="3801135" y="910177"/>
            <a:ext cx="1884346" cy="581911"/>
          </a:xfrm>
          <a:prstGeom prst="rect">
            <a:avLst/>
          </a:prstGeom>
          <a:solidFill>
            <a:srgbClr val="DDDDDD">
              <a:alpha val="59401"/>
            </a:srgbClr>
          </a:solidFill>
          <a:ln w="12700">
            <a:miter lim="400000"/>
          </a:ln>
        </p:spPr>
        <p:txBody>
          <a:bodyPr lIns="45718" tIns="45718" rIns="45718" bIns="45718" anchor="ctr"/>
          <a:lstStyle/>
          <a:p>
            <a:pPr hangingPunct="0">
              <a:defRPr>
                <a:solidFill>
                  <a:srgbClr val="FFFFFF"/>
                </a:solidFill>
              </a:defRPr>
            </a:pPr>
            <a:endParaRPr kern="0">
              <a:solidFill>
                <a:srgbClr val="FFFFFF"/>
              </a:solidFill>
              <a:latin typeface="Helvetica"/>
              <a:sym typeface="Helvetica"/>
            </a:endParaRPr>
          </a:p>
        </p:txBody>
      </p:sp>
      <p:sp>
        <p:nvSpPr>
          <p:cNvPr id="424" name="Hybrid Cloud Digital Platform"/>
          <p:cNvSpPr txBox="1"/>
          <p:nvPr/>
        </p:nvSpPr>
        <p:spPr>
          <a:xfrm>
            <a:off x="398580" y="266305"/>
            <a:ext cx="3665423" cy="37080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nSpc>
                <a:spcPct val="90000"/>
              </a:lnSpc>
              <a:defRPr sz="4000" b="1">
                <a:solidFill>
                  <a:schemeClr val="accent5">
                    <a:lumOff val="-7725"/>
                  </a:schemeClr>
                </a:solidFill>
              </a:defRPr>
            </a:lvl1pPr>
          </a:lstStyle>
          <a:p>
            <a:pPr hangingPunct="0"/>
            <a:r>
              <a:rPr sz="2000" kern="0">
                <a:solidFill>
                  <a:srgbClr val="585F6D">
                    <a:lumOff val="-7725"/>
                  </a:srgbClr>
                </a:solidFill>
                <a:latin typeface="Helvetica"/>
                <a:sym typeface="Helvetica"/>
              </a:rPr>
              <a:t>Hybrid Cloud Digital Platform</a:t>
            </a:r>
          </a:p>
        </p:txBody>
      </p:sp>
      <p:sp>
        <p:nvSpPr>
          <p:cNvPr id="425" name="Digital X Cloud"/>
          <p:cNvSpPr txBox="1"/>
          <p:nvPr/>
        </p:nvSpPr>
        <p:spPr>
          <a:xfrm>
            <a:off x="408894" y="694379"/>
            <a:ext cx="1552665" cy="31508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hangingPunct="0">
              <a:lnSpc>
                <a:spcPct val="90000"/>
              </a:lnSpc>
              <a:defRPr sz="3200" b="1">
                <a:solidFill>
                  <a:srgbClr val="000000"/>
                </a:solidFill>
              </a:defRPr>
            </a:pPr>
            <a:r>
              <a:rPr sz="1600" b="1" kern="0">
                <a:solidFill>
                  <a:srgbClr val="000000"/>
                </a:solidFill>
                <a:latin typeface="Helvetica"/>
                <a:sym typeface="Helvetica"/>
              </a:rPr>
              <a:t>Digital </a:t>
            </a:r>
            <a:r>
              <a:rPr sz="1600" b="1" kern="0">
                <a:solidFill>
                  <a:srgbClr val="23B498"/>
                </a:solidFill>
                <a:latin typeface="Helvetica"/>
                <a:sym typeface="Helvetica"/>
              </a:rPr>
              <a:t>X</a:t>
            </a:r>
            <a:r>
              <a:rPr sz="1600" b="1" kern="0">
                <a:solidFill>
                  <a:srgbClr val="000000"/>
                </a:solidFill>
                <a:latin typeface="Helvetica"/>
                <a:sym typeface="Helvetica"/>
              </a:rPr>
              <a:t> Cloud</a:t>
            </a:r>
          </a:p>
        </p:txBody>
      </p:sp>
      <p:sp>
        <p:nvSpPr>
          <p:cNvPr id="426" name="Cloud Mesh"/>
          <p:cNvSpPr txBox="1"/>
          <p:nvPr/>
        </p:nvSpPr>
        <p:spPr>
          <a:xfrm>
            <a:off x="3537371" y="2363775"/>
            <a:ext cx="2745727" cy="3051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lvl1pPr defTabSz="914400">
              <a:lnSpc>
                <a:spcPct val="80000"/>
              </a:lnSpc>
              <a:defRPr sz="2300" b="1">
                <a:solidFill>
                  <a:srgbClr val="212428"/>
                </a:solidFill>
              </a:defRPr>
            </a:lvl1pPr>
          </a:lstStyle>
          <a:p>
            <a:pPr defTabSz="457200" hangingPunct="0"/>
            <a:r>
              <a:rPr sz="1150" kern="0">
                <a:latin typeface="Helvetica"/>
                <a:sym typeface="Helvetica"/>
              </a:rPr>
              <a:t>Cloud Mesh</a:t>
            </a:r>
          </a:p>
        </p:txBody>
      </p:sp>
      <p:sp>
        <p:nvSpPr>
          <p:cNvPr id="427" name="线条"/>
          <p:cNvSpPr/>
          <p:nvPr/>
        </p:nvSpPr>
        <p:spPr>
          <a:xfrm flipH="1">
            <a:off x="2805025" y="1423934"/>
            <a:ext cx="6797" cy="4584772"/>
          </a:xfrm>
          <a:prstGeom prst="line">
            <a:avLst/>
          </a:prstGeom>
          <a:ln w="25400">
            <a:solidFill>
              <a:srgbClr val="212428"/>
            </a:solidFill>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428" name="线条"/>
          <p:cNvSpPr/>
          <p:nvPr/>
        </p:nvSpPr>
        <p:spPr>
          <a:xfrm>
            <a:off x="2661357" y="6004846"/>
            <a:ext cx="148896" cy="1"/>
          </a:xfrm>
          <a:prstGeom prst="line">
            <a:avLst/>
          </a:prstGeom>
          <a:ln w="25400">
            <a:solidFill>
              <a:srgbClr val="212428"/>
            </a:solidFill>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429" name="线条"/>
          <p:cNvSpPr/>
          <p:nvPr/>
        </p:nvSpPr>
        <p:spPr>
          <a:xfrm>
            <a:off x="2665430" y="1427962"/>
            <a:ext cx="148896" cy="1"/>
          </a:xfrm>
          <a:prstGeom prst="line">
            <a:avLst/>
          </a:prstGeom>
          <a:ln w="25400">
            <a:solidFill>
              <a:srgbClr val="212428"/>
            </a:solidFill>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430" name="线条"/>
          <p:cNvSpPr/>
          <p:nvPr/>
        </p:nvSpPr>
        <p:spPr>
          <a:xfrm>
            <a:off x="2806978" y="3497484"/>
            <a:ext cx="324680" cy="1"/>
          </a:xfrm>
          <a:prstGeom prst="line">
            <a:avLst/>
          </a:prstGeom>
          <a:ln w="25400">
            <a:solidFill>
              <a:srgbClr val="212428"/>
            </a:solidFill>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grpSp>
        <p:nvGrpSpPr>
          <p:cNvPr id="434" name="成组"/>
          <p:cNvGrpSpPr/>
          <p:nvPr/>
        </p:nvGrpSpPr>
        <p:grpSpPr>
          <a:xfrm>
            <a:off x="9843048" y="2381891"/>
            <a:ext cx="1174751" cy="154658"/>
            <a:chOff x="0" y="0"/>
            <a:chExt cx="2349500" cy="309313"/>
          </a:xfrm>
        </p:grpSpPr>
        <p:sp>
          <p:nvSpPr>
            <p:cNvPr id="431" name="形状"/>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432" name="线条"/>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433" name="线条"/>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sp>
        <p:nvSpPr>
          <p:cNvPr id="435" name="线条"/>
          <p:cNvSpPr/>
          <p:nvPr/>
        </p:nvSpPr>
        <p:spPr>
          <a:xfrm flipV="1">
            <a:off x="2332540" y="2321649"/>
            <a:ext cx="1" cy="3202841"/>
          </a:xfrm>
          <a:prstGeom prst="line">
            <a:avLst/>
          </a:prstGeom>
          <a:ln w="12700">
            <a:solidFill>
              <a:srgbClr val="DDDDDD"/>
            </a:solidFill>
            <a:miter lim="400000"/>
          </a:ln>
          <a:effectLst>
            <a:reflection stA="50000" endPos="40000" dir="5400000" sy="-100000" algn="bl" rotWithShape="0"/>
          </a:effectLst>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436" name="圆形"/>
          <p:cNvSpPr/>
          <p:nvPr/>
        </p:nvSpPr>
        <p:spPr>
          <a:xfrm>
            <a:off x="2142344" y="1973737"/>
            <a:ext cx="380393" cy="380393"/>
          </a:xfrm>
          <a:prstGeom prst="ellipse">
            <a:avLst/>
          </a:prstGeom>
          <a:solidFill>
            <a:srgbClr val="E6E6E6"/>
          </a:solidFill>
          <a:ln w="12700">
            <a:miter lim="400000"/>
          </a:ln>
        </p:spPr>
        <p:txBody>
          <a:bodyPr lIns="45718" tIns="45718" rIns="45718" bIns="45718" anchor="ctr"/>
          <a:lstStyle/>
          <a:p>
            <a:pPr hangingPunct="0">
              <a:defRPr>
                <a:solidFill>
                  <a:srgbClr val="FFFFFF"/>
                </a:solidFill>
              </a:defRPr>
            </a:pPr>
            <a:endParaRPr kern="0">
              <a:solidFill>
                <a:srgbClr val="FFFFFF"/>
              </a:solidFill>
              <a:latin typeface="Helvetica"/>
              <a:sym typeface="Helvetica"/>
            </a:endParaRPr>
          </a:p>
        </p:txBody>
      </p:sp>
      <p:pic>
        <p:nvPicPr>
          <p:cNvPr id="437" name="5821567652716_.pic.jpg" descr="5821567652716_.pic.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14651" y="2049317"/>
            <a:ext cx="235777" cy="235777"/>
          </a:xfrm>
          <a:prstGeom prst="rect">
            <a:avLst/>
          </a:prstGeom>
          <a:ln w="12700">
            <a:miter lim="400000"/>
          </a:ln>
        </p:spPr>
      </p:pic>
      <p:grpSp>
        <p:nvGrpSpPr>
          <p:cNvPr id="440" name="成组"/>
          <p:cNvGrpSpPr/>
          <p:nvPr/>
        </p:nvGrpSpPr>
        <p:grpSpPr>
          <a:xfrm>
            <a:off x="2142344" y="2853305"/>
            <a:ext cx="380393" cy="380393"/>
            <a:chOff x="0" y="0"/>
            <a:chExt cx="760784" cy="760784"/>
          </a:xfrm>
        </p:grpSpPr>
        <p:sp>
          <p:nvSpPr>
            <p:cNvPr id="438" name="圆形"/>
            <p:cNvSpPr/>
            <p:nvPr/>
          </p:nvSpPr>
          <p:spPr>
            <a:xfrm>
              <a:off x="0" y="0"/>
              <a:ext cx="760785" cy="760785"/>
            </a:xfrm>
            <a:prstGeom prst="ellipse">
              <a:avLst/>
            </a:prstGeom>
            <a:solidFill>
              <a:srgbClr val="E6E6E6"/>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pic>
          <p:nvPicPr>
            <p:cNvPr id="439" name="5821567652716_.pic.jpg" descr="5821567652716_.pic.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615" y="151161"/>
              <a:ext cx="471554" cy="471554"/>
            </a:xfrm>
            <a:prstGeom prst="rect">
              <a:avLst/>
            </a:prstGeom>
            <a:ln w="12700" cap="flat">
              <a:noFill/>
              <a:miter lim="400000"/>
            </a:ln>
            <a:effectLst/>
          </p:spPr>
        </p:pic>
      </p:grpSp>
      <p:grpSp>
        <p:nvGrpSpPr>
          <p:cNvPr id="443" name="成组"/>
          <p:cNvGrpSpPr/>
          <p:nvPr/>
        </p:nvGrpSpPr>
        <p:grpSpPr>
          <a:xfrm>
            <a:off x="2142344" y="3732873"/>
            <a:ext cx="380393" cy="380393"/>
            <a:chOff x="0" y="0"/>
            <a:chExt cx="760784" cy="760784"/>
          </a:xfrm>
        </p:grpSpPr>
        <p:sp>
          <p:nvSpPr>
            <p:cNvPr id="441" name="圆形"/>
            <p:cNvSpPr/>
            <p:nvPr/>
          </p:nvSpPr>
          <p:spPr>
            <a:xfrm>
              <a:off x="0" y="0"/>
              <a:ext cx="760785" cy="760785"/>
            </a:xfrm>
            <a:prstGeom prst="ellipse">
              <a:avLst/>
            </a:prstGeom>
            <a:solidFill>
              <a:srgbClr val="E6E6E6"/>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pic>
          <p:nvPicPr>
            <p:cNvPr id="442" name="5821567652716_.pic.jpg" descr="5821567652716_.pic.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615" y="151161"/>
              <a:ext cx="471554" cy="471554"/>
            </a:xfrm>
            <a:prstGeom prst="rect">
              <a:avLst/>
            </a:prstGeom>
            <a:ln w="12700" cap="flat">
              <a:noFill/>
              <a:miter lim="400000"/>
            </a:ln>
            <a:effectLst/>
          </p:spPr>
        </p:pic>
      </p:grpSp>
      <p:grpSp>
        <p:nvGrpSpPr>
          <p:cNvPr id="446" name="成组"/>
          <p:cNvGrpSpPr/>
          <p:nvPr/>
        </p:nvGrpSpPr>
        <p:grpSpPr>
          <a:xfrm>
            <a:off x="2142344" y="4612441"/>
            <a:ext cx="380393" cy="380393"/>
            <a:chOff x="0" y="0"/>
            <a:chExt cx="760784" cy="760784"/>
          </a:xfrm>
        </p:grpSpPr>
        <p:sp>
          <p:nvSpPr>
            <p:cNvPr id="444" name="圆形"/>
            <p:cNvSpPr/>
            <p:nvPr/>
          </p:nvSpPr>
          <p:spPr>
            <a:xfrm>
              <a:off x="0" y="0"/>
              <a:ext cx="760785" cy="760785"/>
            </a:xfrm>
            <a:prstGeom prst="ellipse">
              <a:avLst/>
            </a:prstGeom>
            <a:solidFill>
              <a:srgbClr val="E6E6E6"/>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pic>
          <p:nvPicPr>
            <p:cNvPr id="445" name="5821567652716_.pic.jpg" descr="5821567652716_.pic.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615" y="151161"/>
              <a:ext cx="471554" cy="471554"/>
            </a:xfrm>
            <a:prstGeom prst="rect">
              <a:avLst/>
            </a:prstGeom>
            <a:ln w="12700" cap="flat">
              <a:noFill/>
              <a:miter lim="400000"/>
            </a:ln>
            <a:effectLst/>
          </p:spPr>
        </p:pic>
      </p:grpSp>
      <p:grpSp>
        <p:nvGrpSpPr>
          <p:cNvPr id="449" name="成组"/>
          <p:cNvGrpSpPr/>
          <p:nvPr/>
        </p:nvGrpSpPr>
        <p:grpSpPr>
          <a:xfrm>
            <a:off x="2142344" y="5492009"/>
            <a:ext cx="380393" cy="380393"/>
            <a:chOff x="0" y="0"/>
            <a:chExt cx="760784" cy="760784"/>
          </a:xfrm>
        </p:grpSpPr>
        <p:sp>
          <p:nvSpPr>
            <p:cNvPr id="447" name="圆形"/>
            <p:cNvSpPr/>
            <p:nvPr/>
          </p:nvSpPr>
          <p:spPr>
            <a:xfrm>
              <a:off x="0" y="0"/>
              <a:ext cx="760785" cy="760785"/>
            </a:xfrm>
            <a:prstGeom prst="ellipse">
              <a:avLst/>
            </a:prstGeom>
            <a:solidFill>
              <a:srgbClr val="E6E6E6"/>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pic>
          <p:nvPicPr>
            <p:cNvPr id="448" name="5821567652716_.pic.jpg" descr="5821567652716_.pic.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615" y="151161"/>
              <a:ext cx="471554" cy="471554"/>
            </a:xfrm>
            <a:prstGeom prst="rect">
              <a:avLst/>
            </a:prstGeom>
            <a:ln w="12700" cap="flat">
              <a:noFill/>
              <a:miter lim="400000"/>
            </a:ln>
            <a:effectLst/>
          </p:spPr>
        </p:pic>
      </p:grpSp>
      <p:grpSp>
        <p:nvGrpSpPr>
          <p:cNvPr id="453" name="成组"/>
          <p:cNvGrpSpPr/>
          <p:nvPr/>
        </p:nvGrpSpPr>
        <p:grpSpPr>
          <a:xfrm>
            <a:off x="9841990" y="3368750"/>
            <a:ext cx="1174751" cy="154657"/>
            <a:chOff x="0" y="0"/>
            <a:chExt cx="2349500" cy="309313"/>
          </a:xfrm>
        </p:grpSpPr>
        <p:sp>
          <p:nvSpPr>
            <p:cNvPr id="450" name="形状"/>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451" name="线条"/>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452" name="线条"/>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grpSp>
        <p:nvGrpSpPr>
          <p:cNvPr id="457" name="成组"/>
          <p:cNvGrpSpPr/>
          <p:nvPr/>
        </p:nvGrpSpPr>
        <p:grpSpPr>
          <a:xfrm>
            <a:off x="9840931" y="4323860"/>
            <a:ext cx="1174751" cy="154658"/>
            <a:chOff x="0" y="0"/>
            <a:chExt cx="2349500" cy="309313"/>
          </a:xfrm>
        </p:grpSpPr>
        <p:sp>
          <p:nvSpPr>
            <p:cNvPr id="454" name="形状"/>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455" name="线条"/>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456" name="线条"/>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grpSp>
        <p:nvGrpSpPr>
          <p:cNvPr id="461" name="成组"/>
          <p:cNvGrpSpPr/>
          <p:nvPr/>
        </p:nvGrpSpPr>
        <p:grpSpPr>
          <a:xfrm>
            <a:off x="9839873" y="5285319"/>
            <a:ext cx="1174751" cy="154658"/>
            <a:chOff x="0" y="0"/>
            <a:chExt cx="2349500" cy="309313"/>
          </a:xfrm>
        </p:grpSpPr>
        <p:sp>
          <p:nvSpPr>
            <p:cNvPr id="458" name="形状"/>
            <p:cNvSpPr/>
            <p:nvPr/>
          </p:nvSpPr>
          <p:spPr>
            <a:xfrm>
              <a:off x="0" y="0"/>
              <a:ext cx="554642" cy="302554"/>
            </a:xfrm>
            <a:custGeom>
              <a:avLst/>
              <a:gdLst/>
              <a:ahLst/>
              <a:cxnLst>
                <a:cxn ang="0">
                  <a:pos x="wd2" y="hd2"/>
                </a:cxn>
                <a:cxn ang="5400000">
                  <a:pos x="wd2" y="hd2"/>
                </a:cxn>
                <a:cxn ang="10800000">
                  <a:pos x="wd2" y="hd2"/>
                </a:cxn>
                <a:cxn ang="16200000">
                  <a:pos x="wd2" y="hd2"/>
                </a:cxn>
              </a:cxnLst>
              <a:rect l="0" t="0" r="r" b="b"/>
              <a:pathLst>
                <a:path w="21600" h="21600" extrusionOk="0">
                  <a:moveTo>
                    <a:pt x="11990" y="476"/>
                  </a:moveTo>
                  <a:lnTo>
                    <a:pt x="21600" y="0"/>
                  </a:lnTo>
                  <a:lnTo>
                    <a:pt x="9576" y="21600"/>
                  </a:lnTo>
                  <a:lnTo>
                    <a:pt x="0" y="21263"/>
                  </a:lnTo>
                  <a:lnTo>
                    <a:pt x="11990" y="476"/>
                  </a:lnTo>
                  <a:close/>
                </a:path>
              </a:pathLst>
            </a:custGeom>
            <a:solidFill>
              <a:srgbClr val="282828"/>
            </a:solidFill>
            <a:ln w="12700" cap="flat">
              <a:noFill/>
              <a:miter lim="400000"/>
            </a:ln>
            <a:effectLst/>
          </p:spPr>
          <p:txBody>
            <a:bodyPr wrap="square" lIns="45718" tIns="45718" rIns="45718" bIns="45718" numCol="1" anchor="ctr">
              <a:noAutofit/>
            </a:bodyPr>
            <a:lstStyle/>
            <a:p>
              <a:pPr hangingPunct="0">
                <a:defRPr>
                  <a:solidFill>
                    <a:srgbClr val="FFFFFF"/>
                  </a:solidFill>
                </a:defRPr>
              </a:pPr>
              <a:endParaRPr kern="0">
                <a:solidFill>
                  <a:srgbClr val="FFFFFF"/>
                </a:solidFill>
                <a:latin typeface="Helvetica"/>
                <a:sym typeface="Helvetica"/>
              </a:endParaRPr>
            </a:p>
          </p:txBody>
        </p:sp>
        <p:sp>
          <p:nvSpPr>
            <p:cNvPr id="459" name="线条"/>
            <p:cNvSpPr/>
            <p:nvPr/>
          </p:nvSpPr>
          <p:spPr>
            <a:xfrm flipV="1">
              <a:off x="353173" y="29483"/>
              <a:ext cx="279831" cy="27983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sp>
          <p:nvSpPr>
            <p:cNvPr id="460" name="线条"/>
            <p:cNvSpPr/>
            <p:nvPr/>
          </p:nvSpPr>
          <p:spPr>
            <a:xfrm>
              <a:off x="617154" y="31589"/>
              <a:ext cx="1732347" cy="1"/>
            </a:xfrm>
            <a:prstGeom prst="line">
              <a:avLst/>
            </a:prstGeom>
            <a:noFill/>
            <a:ln w="25400" cap="flat">
              <a:solidFill>
                <a:srgbClr val="212428"/>
              </a:solidFill>
              <a:prstDash val="solid"/>
              <a:round/>
            </a:ln>
            <a:effectLst/>
          </p:spPr>
          <p:txBody>
            <a:bodyPr wrap="square" lIns="45719" tIns="45719" rIns="45719" bIns="45719" numCol="1" anchor="t">
              <a:noAutofit/>
            </a:bodyPr>
            <a:lstStyle/>
            <a:p>
              <a:pPr hangingPunct="0">
                <a:defRPr>
                  <a:solidFill>
                    <a:srgbClr val="DDDDDD"/>
                  </a:solidFill>
                </a:defRPr>
              </a:pPr>
              <a:endParaRPr kern="0">
                <a:solidFill>
                  <a:srgbClr val="DDDDDD"/>
                </a:solidFill>
                <a:latin typeface="Helvetica"/>
                <a:sym typeface="Helvetica"/>
              </a:endParaRPr>
            </a:p>
          </p:txBody>
        </p:sp>
      </p:grpSp>
      <p:sp>
        <p:nvSpPr>
          <p:cNvPr id="462" name="线条"/>
          <p:cNvSpPr/>
          <p:nvPr/>
        </p:nvSpPr>
        <p:spPr>
          <a:xfrm flipH="1">
            <a:off x="9448861" y="1426689"/>
            <a:ext cx="6797" cy="4584771"/>
          </a:xfrm>
          <a:prstGeom prst="line">
            <a:avLst/>
          </a:prstGeom>
          <a:ln w="25400">
            <a:solidFill>
              <a:srgbClr val="212428"/>
            </a:solidFill>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463" name="线条"/>
          <p:cNvSpPr/>
          <p:nvPr/>
        </p:nvSpPr>
        <p:spPr>
          <a:xfrm>
            <a:off x="9449222" y="6013704"/>
            <a:ext cx="148896" cy="1"/>
          </a:xfrm>
          <a:prstGeom prst="line">
            <a:avLst/>
          </a:prstGeom>
          <a:ln w="25400">
            <a:solidFill>
              <a:srgbClr val="212428"/>
            </a:solidFill>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464" name="线条"/>
          <p:cNvSpPr/>
          <p:nvPr/>
        </p:nvSpPr>
        <p:spPr>
          <a:xfrm>
            <a:off x="9461922" y="1430470"/>
            <a:ext cx="148896" cy="1"/>
          </a:xfrm>
          <a:prstGeom prst="line">
            <a:avLst/>
          </a:prstGeom>
          <a:ln w="25400">
            <a:solidFill>
              <a:srgbClr val="212428"/>
            </a:solidFill>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465" name="Agile"/>
          <p:cNvSpPr txBox="1"/>
          <p:nvPr/>
        </p:nvSpPr>
        <p:spPr>
          <a:xfrm>
            <a:off x="982339" y="2008914"/>
            <a:ext cx="723532" cy="30518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lvl1pPr algn="ctr" defTabSz="914400">
              <a:defRPr sz="2300" b="1">
                <a:solidFill>
                  <a:srgbClr val="212428"/>
                </a:solidFill>
              </a:defRPr>
            </a:lvl1pPr>
          </a:lstStyle>
          <a:p>
            <a:pPr defTabSz="457200" hangingPunct="0"/>
            <a:r>
              <a:rPr sz="1150" kern="0">
                <a:latin typeface="Helvetica"/>
                <a:sym typeface="Helvetica"/>
              </a:rPr>
              <a:t>Agile</a:t>
            </a:r>
          </a:p>
        </p:txBody>
      </p:sp>
      <p:sp>
        <p:nvSpPr>
          <p:cNvPr id="466" name="Quality"/>
          <p:cNvSpPr txBox="1"/>
          <p:nvPr/>
        </p:nvSpPr>
        <p:spPr>
          <a:xfrm>
            <a:off x="982339" y="2905518"/>
            <a:ext cx="723532" cy="3051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lvl1pPr algn="ctr" defTabSz="914400">
              <a:lnSpc>
                <a:spcPct val="80000"/>
              </a:lnSpc>
              <a:defRPr sz="2300" b="1">
                <a:solidFill>
                  <a:srgbClr val="212428"/>
                </a:solidFill>
              </a:defRPr>
            </a:lvl1pPr>
          </a:lstStyle>
          <a:p>
            <a:pPr defTabSz="457200" hangingPunct="0"/>
            <a:r>
              <a:rPr sz="1150" kern="0">
                <a:latin typeface="Helvetica"/>
                <a:sym typeface="Helvetica"/>
              </a:rPr>
              <a:t>Quality</a:t>
            </a:r>
          </a:p>
        </p:txBody>
      </p:sp>
      <p:sp>
        <p:nvSpPr>
          <p:cNvPr id="467" name="Delivery"/>
          <p:cNvSpPr txBox="1"/>
          <p:nvPr/>
        </p:nvSpPr>
        <p:spPr>
          <a:xfrm>
            <a:off x="982339" y="3781656"/>
            <a:ext cx="723532" cy="3051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lvl1pPr algn="ctr" defTabSz="914400">
              <a:lnSpc>
                <a:spcPct val="80000"/>
              </a:lnSpc>
              <a:defRPr sz="2300" b="1">
                <a:solidFill>
                  <a:srgbClr val="212428"/>
                </a:solidFill>
              </a:defRPr>
            </a:lvl1pPr>
          </a:lstStyle>
          <a:p>
            <a:pPr defTabSz="457200" hangingPunct="0"/>
            <a:r>
              <a:rPr sz="1150" kern="0">
                <a:latin typeface="Helvetica"/>
                <a:sym typeface="Helvetica"/>
              </a:rPr>
              <a:t>Delivery</a:t>
            </a:r>
          </a:p>
        </p:txBody>
      </p:sp>
      <p:sp>
        <p:nvSpPr>
          <p:cNvPr id="468" name="Security"/>
          <p:cNvSpPr txBox="1"/>
          <p:nvPr/>
        </p:nvSpPr>
        <p:spPr>
          <a:xfrm>
            <a:off x="982339" y="4650541"/>
            <a:ext cx="723532" cy="3051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lvl1pPr algn="ctr" defTabSz="914400">
              <a:lnSpc>
                <a:spcPct val="80000"/>
              </a:lnSpc>
              <a:defRPr sz="2300" b="1">
                <a:solidFill>
                  <a:srgbClr val="212428"/>
                </a:solidFill>
              </a:defRPr>
            </a:lvl1pPr>
          </a:lstStyle>
          <a:p>
            <a:pPr defTabSz="457200" hangingPunct="0"/>
            <a:r>
              <a:rPr sz="1150" kern="0">
                <a:latin typeface="Helvetica"/>
                <a:sym typeface="Helvetica"/>
              </a:rPr>
              <a:t>Security</a:t>
            </a:r>
          </a:p>
        </p:txBody>
      </p:sp>
      <p:sp>
        <p:nvSpPr>
          <p:cNvPr id="469" name="Observation"/>
          <p:cNvSpPr txBox="1"/>
          <p:nvPr/>
        </p:nvSpPr>
        <p:spPr>
          <a:xfrm>
            <a:off x="756729" y="5554687"/>
            <a:ext cx="1174751" cy="30518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lvl1pPr algn="ctr" defTabSz="914400">
              <a:lnSpc>
                <a:spcPct val="80000"/>
              </a:lnSpc>
              <a:defRPr sz="2300" b="1">
                <a:solidFill>
                  <a:srgbClr val="212428"/>
                </a:solidFill>
              </a:defRPr>
            </a:lvl1pPr>
          </a:lstStyle>
          <a:p>
            <a:pPr defTabSz="457200" hangingPunct="0"/>
            <a:r>
              <a:rPr sz="1150" kern="0">
                <a:latin typeface="Helvetica"/>
                <a:sym typeface="Helvetica"/>
              </a:rPr>
              <a:t>Observation</a:t>
            </a:r>
          </a:p>
        </p:txBody>
      </p:sp>
      <p:sp>
        <p:nvSpPr>
          <p:cNvPr id="470" name="线条"/>
          <p:cNvSpPr/>
          <p:nvPr/>
        </p:nvSpPr>
        <p:spPr>
          <a:xfrm flipV="1">
            <a:off x="9139195" y="3500692"/>
            <a:ext cx="317486" cy="29"/>
          </a:xfrm>
          <a:prstGeom prst="line">
            <a:avLst/>
          </a:prstGeom>
          <a:ln w="25400">
            <a:solidFill>
              <a:srgbClr val="212428"/>
            </a:solidFill>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471" name="API"/>
          <p:cNvSpPr txBox="1"/>
          <p:nvPr/>
        </p:nvSpPr>
        <p:spPr>
          <a:xfrm>
            <a:off x="10208175" y="2110467"/>
            <a:ext cx="392091" cy="24551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80000"/>
              </a:lnSpc>
              <a:defRPr sz="2400" b="1">
                <a:solidFill>
                  <a:srgbClr val="212428"/>
                </a:solidFill>
              </a:defRPr>
            </a:lvl1pPr>
          </a:lstStyle>
          <a:p>
            <a:pPr defTabSz="457200" hangingPunct="0"/>
            <a:r>
              <a:rPr sz="1200" kern="0">
                <a:latin typeface="Helvetica"/>
                <a:sym typeface="Helvetica"/>
              </a:rPr>
              <a:t>API </a:t>
            </a:r>
          </a:p>
        </p:txBody>
      </p:sp>
      <p:sp>
        <p:nvSpPr>
          <p:cNvPr id="472" name="Property"/>
          <p:cNvSpPr txBox="1"/>
          <p:nvPr/>
        </p:nvSpPr>
        <p:spPr>
          <a:xfrm>
            <a:off x="10208175" y="3081931"/>
            <a:ext cx="723912" cy="24551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80000"/>
              </a:lnSpc>
              <a:defRPr sz="2400" b="1">
                <a:solidFill>
                  <a:srgbClr val="212428"/>
                </a:solidFill>
              </a:defRPr>
            </a:lvl1pPr>
          </a:lstStyle>
          <a:p>
            <a:pPr defTabSz="457200" hangingPunct="0"/>
            <a:r>
              <a:rPr sz="1200" kern="0">
                <a:latin typeface="Helvetica"/>
                <a:sym typeface="Helvetica"/>
              </a:rPr>
              <a:t>Property</a:t>
            </a:r>
          </a:p>
        </p:txBody>
      </p:sp>
      <p:sp>
        <p:nvSpPr>
          <p:cNvPr id="473" name="Configuration"/>
          <p:cNvSpPr txBox="1"/>
          <p:nvPr/>
        </p:nvSpPr>
        <p:spPr>
          <a:xfrm>
            <a:off x="10210000" y="4039012"/>
            <a:ext cx="1103824" cy="24551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80000"/>
              </a:lnSpc>
              <a:defRPr sz="2400" b="1">
                <a:solidFill>
                  <a:srgbClr val="212428"/>
                </a:solidFill>
              </a:defRPr>
            </a:lvl1pPr>
          </a:lstStyle>
          <a:p>
            <a:pPr defTabSz="457200" hangingPunct="0"/>
            <a:r>
              <a:rPr sz="1200" kern="0">
                <a:latin typeface="Helvetica"/>
                <a:sym typeface="Helvetica"/>
              </a:rPr>
              <a:t>Configuration</a:t>
            </a:r>
          </a:p>
        </p:txBody>
      </p:sp>
      <p:sp>
        <p:nvSpPr>
          <p:cNvPr id="474" name="Monitoring"/>
          <p:cNvSpPr txBox="1"/>
          <p:nvPr/>
        </p:nvSpPr>
        <p:spPr>
          <a:xfrm>
            <a:off x="10208175" y="4998108"/>
            <a:ext cx="890624" cy="24551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914400">
              <a:lnSpc>
                <a:spcPct val="80000"/>
              </a:lnSpc>
              <a:defRPr sz="2400" b="1">
                <a:solidFill>
                  <a:srgbClr val="212428"/>
                </a:solidFill>
              </a:defRPr>
            </a:lvl1pPr>
          </a:lstStyle>
          <a:p>
            <a:pPr defTabSz="457200" hangingPunct="0"/>
            <a:r>
              <a:rPr sz="1200" kern="0">
                <a:latin typeface="Helvetica"/>
                <a:sym typeface="Helvetica"/>
              </a:rPr>
              <a:t>Monitoring</a:t>
            </a:r>
          </a:p>
        </p:txBody>
      </p:sp>
      <p:sp>
        <p:nvSpPr>
          <p:cNvPr id="475" name="Cloud Engine"/>
          <p:cNvSpPr txBox="1"/>
          <p:nvPr/>
        </p:nvSpPr>
        <p:spPr>
          <a:xfrm>
            <a:off x="3534690" y="4508828"/>
            <a:ext cx="4481068" cy="23916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lnSpc>
                <a:spcPct val="80000"/>
              </a:lnSpc>
              <a:defRPr sz="2300" b="1">
                <a:solidFill>
                  <a:srgbClr val="212428"/>
                </a:solidFill>
              </a:defRPr>
            </a:lvl1pPr>
          </a:lstStyle>
          <a:p>
            <a:pPr defTabSz="457200" hangingPunct="0"/>
            <a:r>
              <a:rPr sz="1150" kern="0">
                <a:latin typeface="Helvetica"/>
                <a:sym typeface="Helvetica"/>
              </a:rPr>
              <a:t>Cloud Engine</a:t>
            </a:r>
          </a:p>
        </p:txBody>
      </p:sp>
      <p:sp>
        <p:nvSpPr>
          <p:cNvPr id="476" name="Cloud Infra"/>
          <p:cNvSpPr txBox="1"/>
          <p:nvPr/>
        </p:nvSpPr>
        <p:spPr>
          <a:xfrm>
            <a:off x="3530200" y="5043073"/>
            <a:ext cx="1698244" cy="23916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lnSpc>
                <a:spcPct val="80000"/>
              </a:lnSpc>
              <a:defRPr sz="2300" b="1">
                <a:solidFill>
                  <a:srgbClr val="212428"/>
                </a:solidFill>
              </a:defRPr>
            </a:lvl1pPr>
          </a:lstStyle>
          <a:p>
            <a:pPr defTabSz="457200" hangingPunct="0"/>
            <a:r>
              <a:rPr sz="1150" kern="0">
                <a:latin typeface="Helvetica"/>
                <a:sym typeface="Helvetica"/>
              </a:rPr>
              <a:t>Cloud Infra</a:t>
            </a:r>
          </a:p>
        </p:txBody>
      </p:sp>
      <p:sp>
        <p:nvSpPr>
          <p:cNvPr id="477" name="Customer"/>
          <p:cNvSpPr txBox="1"/>
          <p:nvPr/>
        </p:nvSpPr>
        <p:spPr>
          <a:xfrm>
            <a:off x="4438434" y="3409474"/>
            <a:ext cx="571627"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Customer</a:t>
            </a:r>
          </a:p>
        </p:txBody>
      </p:sp>
      <p:sp>
        <p:nvSpPr>
          <p:cNvPr id="478" name="Transaction"/>
          <p:cNvSpPr txBox="1"/>
          <p:nvPr/>
        </p:nvSpPr>
        <p:spPr>
          <a:xfrm>
            <a:off x="4438434" y="3703215"/>
            <a:ext cx="675822"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Transaction</a:t>
            </a:r>
          </a:p>
        </p:txBody>
      </p:sp>
      <p:sp>
        <p:nvSpPr>
          <p:cNvPr id="479" name="Traffic"/>
          <p:cNvSpPr txBox="1"/>
          <p:nvPr/>
        </p:nvSpPr>
        <p:spPr>
          <a:xfrm>
            <a:off x="4438434" y="3994590"/>
            <a:ext cx="406518"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Traffic</a:t>
            </a:r>
          </a:p>
        </p:txBody>
      </p:sp>
      <p:sp>
        <p:nvSpPr>
          <p:cNvPr id="480" name="Basket"/>
          <p:cNvSpPr txBox="1"/>
          <p:nvPr/>
        </p:nvSpPr>
        <p:spPr>
          <a:xfrm>
            <a:off x="5687795" y="3414775"/>
            <a:ext cx="430563"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Basket</a:t>
            </a:r>
          </a:p>
        </p:txBody>
      </p:sp>
      <p:sp>
        <p:nvSpPr>
          <p:cNvPr id="481" name="Product"/>
          <p:cNvSpPr txBox="1"/>
          <p:nvPr/>
        </p:nvSpPr>
        <p:spPr>
          <a:xfrm>
            <a:off x="5681495" y="3703215"/>
            <a:ext cx="480256"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Product</a:t>
            </a:r>
          </a:p>
        </p:txBody>
      </p:sp>
      <p:sp>
        <p:nvSpPr>
          <p:cNvPr id="482" name="Promotion"/>
          <p:cNvSpPr txBox="1"/>
          <p:nvPr/>
        </p:nvSpPr>
        <p:spPr>
          <a:xfrm>
            <a:off x="6897515" y="3409474"/>
            <a:ext cx="638953" cy="22313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700" b="1">
                <a:solidFill>
                  <a:srgbClr val="FFFFFF"/>
                </a:solidFill>
              </a:defRPr>
            </a:lvl1pPr>
          </a:lstStyle>
          <a:p>
            <a:pPr hangingPunct="0"/>
            <a:r>
              <a:rPr sz="850" kern="0">
                <a:latin typeface="Helvetica"/>
                <a:sym typeface="Helvetica"/>
              </a:rPr>
              <a:t>Promotion</a:t>
            </a:r>
          </a:p>
        </p:txBody>
      </p:sp>
      <p:sp>
        <p:nvSpPr>
          <p:cNvPr id="483" name="Order"/>
          <p:cNvSpPr txBox="1"/>
          <p:nvPr/>
        </p:nvSpPr>
        <p:spPr>
          <a:xfrm>
            <a:off x="6897721" y="3698453"/>
            <a:ext cx="388885" cy="22313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700" b="1">
                <a:solidFill>
                  <a:srgbClr val="FFFFFF"/>
                </a:solidFill>
              </a:defRPr>
            </a:lvl1pPr>
          </a:lstStyle>
          <a:p>
            <a:pPr hangingPunct="0"/>
            <a:r>
              <a:rPr sz="850" kern="0">
                <a:latin typeface="Helvetica"/>
                <a:sym typeface="Helvetica"/>
              </a:rPr>
              <a:t>Order</a:t>
            </a:r>
          </a:p>
        </p:txBody>
      </p:sp>
      <p:pic>
        <p:nvPicPr>
          <p:cNvPr id="484" name="DaoCloud_400400_2.png" descr="DaoCloud_400400_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33489" y="4992094"/>
            <a:ext cx="352785" cy="352785"/>
          </a:xfrm>
          <a:prstGeom prst="rect">
            <a:avLst/>
          </a:prstGeom>
          <a:ln w="12700">
            <a:miter lim="400000"/>
          </a:ln>
        </p:spPr>
      </p:pic>
      <p:sp>
        <p:nvSpPr>
          <p:cNvPr id="485" name="线条"/>
          <p:cNvSpPr/>
          <p:nvPr/>
        </p:nvSpPr>
        <p:spPr>
          <a:xfrm>
            <a:off x="3357954" y="5347004"/>
            <a:ext cx="1567722" cy="1033888"/>
          </a:xfrm>
          <a:custGeom>
            <a:avLst/>
            <a:gdLst/>
            <a:ahLst/>
            <a:cxnLst>
              <a:cxn ang="0">
                <a:pos x="wd2" y="hd2"/>
              </a:cxn>
              <a:cxn ang="5400000">
                <a:pos x="wd2" y="hd2"/>
              </a:cxn>
              <a:cxn ang="10800000">
                <a:pos x="wd2" y="hd2"/>
              </a:cxn>
              <a:cxn ang="16200000">
                <a:pos x="wd2" y="hd2"/>
              </a:cxn>
            </a:cxnLst>
            <a:rect l="0" t="0" r="r" b="b"/>
            <a:pathLst>
              <a:path w="21600" h="21600" extrusionOk="0">
                <a:moveTo>
                  <a:pt x="72" y="18"/>
                </a:moveTo>
                <a:lnTo>
                  <a:pt x="0" y="21498"/>
                </a:lnTo>
                <a:lnTo>
                  <a:pt x="21446" y="21600"/>
                </a:lnTo>
                <a:lnTo>
                  <a:pt x="21600" y="0"/>
                </a:lnTo>
              </a:path>
            </a:pathLst>
          </a:custGeom>
          <a:ln w="12700">
            <a:solidFill>
              <a:srgbClr val="A7A7A7"/>
            </a:solidFill>
            <a:custDash>
              <a:ds d="100000" sp="200000"/>
            </a:custDash>
            <a:headEnd type="oval"/>
            <a:tailEnd type="oval"/>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486" name="Bare Metal"/>
          <p:cNvSpPr txBox="1"/>
          <p:nvPr/>
        </p:nvSpPr>
        <p:spPr>
          <a:xfrm>
            <a:off x="3534103" y="5542738"/>
            <a:ext cx="1220265" cy="2641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100" b="1">
                <a:solidFill>
                  <a:srgbClr val="212428"/>
                </a:solidFill>
              </a:defRPr>
            </a:lvl1pPr>
          </a:lstStyle>
          <a:p>
            <a:pPr defTabSz="457200" hangingPunct="0"/>
            <a:r>
              <a:rPr sz="1050" kern="0">
                <a:latin typeface="Helvetica"/>
                <a:sym typeface="Helvetica"/>
              </a:rPr>
              <a:t>Bare Metal</a:t>
            </a:r>
          </a:p>
        </p:txBody>
      </p:sp>
      <p:sp>
        <p:nvSpPr>
          <p:cNvPr id="487" name="Virtualization"/>
          <p:cNvSpPr txBox="1"/>
          <p:nvPr/>
        </p:nvSpPr>
        <p:spPr>
          <a:xfrm>
            <a:off x="5228497" y="5542738"/>
            <a:ext cx="1220265" cy="2641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100" b="1">
                <a:solidFill>
                  <a:srgbClr val="000000"/>
                </a:solidFill>
              </a:defRPr>
            </a:lvl1pPr>
          </a:lstStyle>
          <a:p>
            <a:pPr defTabSz="457200" hangingPunct="0"/>
            <a:r>
              <a:rPr sz="1050" kern="0">
                <a:latin typeface="Helvetica"/>
                <a:sym typeface="Helvetica"/>
              </a:rPr>
              <a:t>Virtualization</a:t>
            </a:r>
          </a:p>
        </p:txBody>
      </p:sp>
      <p:sp>
        <p:nvSpPr>
          <p:cNvPr id="488" name="Public Cloud"/>
          <p:cNvSpPr txBox="1"/>
          <p:nvPr/>
        </p:nvSpPr>
        <p:spPr>
          <a:xfrm>
            <a:off x="6966150" y="5540317"/>
            <a:ext cx="1383352" cy="27956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defTabSz="914400">
              <a:defRPr sz="2300" b="1">
                <a:solidFill>
                  <a:srgbClr val="000000"/>
                </a:solidFill>
              </a:defRPr>
            </a:lvl1pPr>
          </a:lstStyle>
          <a:p>
            <a:pPr defTabSz="457200" hangingPunct="0"/>
            <a:r>
              <a:rPr sz="1150" kern="0">
                <a:latin typeface="Helvetica"/>
                <a:sym typeface="Helvetica"/>
              </a:rPr>
              <a:t>Public Cloud</a:t>
            </a:r>
          </a:p>
        </p:txBody>
      </p:sp>
      <p:sp>
        <p:nvSpPr>
          <p:cNvPr id="489" name="Servers in the Physical Data Center"/>
          <p:cNvSpPr txBox="1"/>
          <p:nvPr/>
        </p:nvSpPr>
        <p:spPr>
          <a:xfrm>
            <a:off x="3531260" y="5752632"/>
            <a:ext cx="1174751" cy="5873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914400">
              <a:defRPr sz="2100">
                <a:solidFill>
                  <a:srgbClr val="7F7F7F"/>
                </a:solidFill>
              </a:defRPr>
            </a:lvl1pPr>
          </a:lstStyle>
          <a:p>
            <a:pPr defTabSz="457200" hangingPunct="0"/>
            <a:r>
              <a:rPr sz="1050" kern="0">
                <a:latin typeface="Helvetica"/>
                <a:sym typeface="Helvetica"/>
              </a:rPr>
              <a:t>Servers in the Physical Data Center</a:t>
            </a:r>
          </a:p>
        </p:txBody>
      </p:sp>
      <p:sp>
        <p:nvSpPr>
          <p:cNvPr id="490" name="VMware/OpenStack Private Cloud"/>
          <p:cNvSpPr txBox="1"/>
          <p:nvPr/>
        </p:nvSpPr>
        <p:spPr>
          <a:xfrm>
            <a:off x="5238714" y="5833423"/>
            <a:ext cx="1491600" cy="42575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914400">
              <a:defRPr sz="2100">
                <a:solidFill>
                  <a:srgbClr val="7F7F7F"/>
                </a:solidFill>
              </a:defRPr>
            </a:lvl1pPr>
          </a:lstStyle>
          <a:p>
            <a:pPr defTabSz="457200" hangingPunct="0"/>
            <a:r>
              <a:rPr sz="1050" kern="0">
                <a:latin typeface="Helvetica"/>
                <a:sym typeface="Helvetica"/>
              </a:rPr>
              <a:t>VMware/OpenStack Private Cloud</a:t>
            </a:r>
          </a:p>
        </p:txBody>
      </p:sp>
      <p:sp>
        <p:nvSpPr>
          <p:cNvPr id="491" name="Different Public Cloud Providers"/>
          <p:cNvSpPr txBox="1"/>
          <p:nvPr/>
        </p:nvSpPr>
        <p:spPr>
          <a:xfrm>
            <a:off x="6972500" y="5833423"/>
            <a:ext cx="1220265" cy="42575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914400">
              <a:defRPr sz="2100">
                <a:solidFill>
                  <a:srgbClr val="7F7F7F"/>
                </a:solidFill>
              </a:defRPr>
            </a:lvl1pPr>
          </a:lstStyle>
          <a:p>
            <a:pPr defTabSz="457200" hangingPunct="0"/>
            <a:r>
              <a:rPr sz="1050" kern="0">
                <a:latin typeface="Helvetica"/>
                <a:sym typeface="Helvetica"/>
              </a:rPr>
              <a:t>Different Public Cloud Providers</a:t>
            </a:r>
          </a:p>
        </p:txBody>
      </p:sp>
      <p:sp>
        <p:nvSpPr>
          <p:cNvPr id="492" name="Scrum，CICD，Dashboard"/>
          <p:cNvSpPr txBox="1"/>
          <p:nvPr/>
        </p:nvSpPr>
        <p:spPr>
          <a:xfrm>
            <a:off x="514507" y="2328437"/>
            <a:ext cx="1780237"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Scrum，CICD，Dashboard</a:t>
            </a:r>
          </a:p>
        </p:txBody>
      </p:sp>
      <p:sp>
        <p:nvSpPr>
          <p:cNvPr id="493" name="Unit，Integration，Acceptance"/>
          <p:cNvSpPr txBox="1"/>
          <p:nvPr/>
        </p:nvSpPr>
        <p:spPr>
          <a:xfrm>
            <a:off x="366061" y="3229863"/>
            <a:ext cx="1874620"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Unit，Integration，Acceptance</a:t>
            </a:r>
          </a:p>
        </p:txBody>
      </p:sp>
      <p:sp>
        <p:nvSpPr>
          <p:cNvPr id="494" name="Package，Configuration，Env."/>
          <p:cNvSpPr txBox="1"/>
          <p:nvPr/>
        </p:nvSpPr>
        <p:spPr>
          <a:xfrm>
            <a:off x="339353" y="4105715"/>
            <a:ext cx="2009503" cy="23082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just">
              <a:lnSpc>
                <a:spcPct val="90000"/>
              </a:lnSpc>
              <a:defRPr sz="2000">
                <a:solidFill>
                  <a:srgbClr val="898A8B"/>
                </a:solidFill>
              </a:defRPr>
            </a:lvl1pPr>
          </a:lstStyle>
          <a:p>
            <a:pPr hangingPunct="0"/>
            <a:r>
              <a:rPr sz="1000" kern="0">
                <a:latin typeface="Helvetica"/>
                <a:sym typeface="Helvetica"/>
              </a:rPr>
              <a:t>Package，Configuration，Env.</a:t>
            </a:r>
          </a:p>
        </p:txBody>
      </p:sp>
      <p:sp>
        <p:nvSpPr>
          <p:cNvPr id="495" name="Vulnerability，DevSecOps，Audit"/>
          <p:cNvSpPr txBox="1"/>
          <p:nvPr/>
        </p:nvSpPr>
        <p:spPr>
          <a:xfrm>
            <a:off x="257887" y="4998944"/>
            <a:ext cx="2090970"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Vulnerability，DevSecOps，Audit</a:t>
            </a:r>
          </a:p>
        </p:txBody>
      </p:sp>
      <p:sp>
        <p:nvSpPr>
          <p:cNvPr id="496" name="Monitoring，Logging，Tracing"/>
          <p:cNvSpPr txBox="1"/>
          <p:nvPr/>
        </p:nvSpPr>
        <p:spPr>
          <a:xfrm>
            <a:off x="387508" y="5841373"/>
            <a:ext cx="1831726"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Monitoring，Logging，Tracing</a:t>
            </a:r>
          </a:p>
        </p:txBody>
      </p:sp>
      <p:sp>
        <p:nvSpPr>
          <p:cNvPr id="497" name="Access Control"/>
          <p:cNvSpPr txBox="1"/>
          <p:nvPr/>
        </p:nvSpPr>
        <p:spPr>
          <a:xfrm>
            <a:off x="10130016" y="2472374"/>
            <a:ext cx="1469387"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Access Control</a:t>
            </a:r>
          </a:p>
        </p:txBody>
      </p:sp>
      <p:sp>
        <p:nvSpPr>
          <p:cNvPr id="498" name="Service Publishing"/>
          <p:cNvSpPr txBox="1"/>
          <p:nvPr/>
        </p:nvSpPr>
        <p:spPr>
          <a:xfrm>
            <a:off x="10130016" y="2682832"/>
            <a:ext cx="1469387"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Service Publishing</a:t>
            </a:r>
          </a:p>
        </p:txBody>
      </p:sp>
      <p:sp>
        <p:nvSpPr>
          <p:cNvPr id="499" name="Registry &amp; Discovery"/>
          <p:cNvSpPr txBox="1"/>
          <p:nvPr/>
        </p:nvSpPr>
        <p:spPr>
          <a:xfrm>
            <a:off x="10131975" y="3454036"/>
            <a:ext cx="1469387"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Registry &amp; Discovery</a:t>
            </a:r>
          </a:p>
        </p:txBody>
      </p:sp>
      <p:sp>
        <p:nvSpPr>
          <p:cNvPr id="500" name="Service Audit"/>
          <p:cNvSpPr txBox="1"/>
          <p:nvPr/>
        </p:nvSpPr>
        <p:spPr>
          <a:xfrm>
            <a:off x="10131924" y="3665115"/>
            <a:ext cx="1469387"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Service Audit</a:t>
            </a:r>
          </a:p>
        </p:txBody>
      </p:sp>
      <p:sp>
        <p:nvSpPr>
          <p:cNvPr id="501" name="Realtime &amp; Grayscale"/>
          <p:cNvSpPr txBox="1"/>
          <p:nvPr/>
        </p:nvSpPr>
        <p:spPr>
          <a:xfrm>
            <a:off x="10138251" y="4430029"/>
            <a:ext cx="1469387"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Realtime &amp; Grayscale</a:t>
            </a:r>
          </a:p>
        </p:txBody>
      </p:sp>
      <p:sp>
        <p:nvSpPr>
          <p:cNvPr id="502" name="Version &amp; Audit"/>
          <p:cNvSpPr txBox="1"/>
          <p:nvPr/>
        </p:nvSpPr>
        <p:spPr>
          <a:xfrm>
            <a:off x="10138251" y="4630338"/>
            <a:ext cx="1469387"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Version &amp; Audit</a:t>
            </a:r>
          </a:p>
        </p:txBody>
      </p:sp>
      <p:sp>
        <p:nvSpPr>
          <p:cNvPr id="503" name="Tracing Analysis"/>
          <p:cNvSpPr txBox="1"/>
          <p:nvPr/>
        </p:nvSpPr>
        <p:spPr>
          <a:xfrm>
            <a:off x="10138251" y="5403247"/>
            <a:ext cx="1469387"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Tracing Analysis</a:t>
            </a:r>
          </a:p>
        </p:txBody>
      </p:sp>
      <p:sp>
        <p:nvSpPr>
          <p:cNvPr id="504" name="E2E Panorama"/>
          <p:cNvSpPr txBox="1"/>
          <p:nvPr/>
        </p:nvSpPr>
        <p:spPr>
          <a:xfrm>
            <a:off x="10138251" y="5613704"/>
            <a:ext cx="1469387" cy="24621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solidFill>
                  <a:srgbClr val="898A8B"/>
                </a:solidFill>
              </a:defRPr>
            </a:lvl1pPr>
          </a:lstStyle>
          <a:p>
            <a:pPr hangingPunct="0"/>
            <a:r>
              <a:rPr sz="1000" kern="0">
                <a:latin typeface="Helvetica"/>
                <a:sym typeface="Helvetica"/>
              </a:rPr>
              <a:t>E2E Panorama</a:t>
            </a:r>
          </a:p>
        </p:txBody>
      </p:sp>
      <p:sp>
        <p:nvSpPr>
          <p:cNvPr id="505" name="线条"/>
          <p:cNvSpPr/>
          <p:nvPr/>
        </p:nvSpPr>
        <p:spPr>
          <a:xfrm>
            <a:off x="5091353" y="5347004"/>
            <a:ext cx="1567722" cy="1033888"/>
          </a:xfrm>
          <a:custGeom>
            <a:avLst/>
            <a:gdLst/>
            <a:ahLst/>
            <a:cxnLst>
              <a:cxn ang="0">
                <a:pos x="wd2" y="hd2"/>
              </a:cxn>
              <a:cxn ang="5400000">
                <a:pos x="wd2" y="hd2"/>
              </a:cxn>
              <a:cxn ang="10800000">
                <a:pos x="wd2" y="hd2"/>
              </a:cxn>
              <a:cxn ang="16200000">
                <a:pos x="wd2" y="hd2"/>
              </a:cxn>
            </a:cxnLst>
            <a:rect l="0" t="0" r="r" b="b"/>
            <a:pathLst>
              <a:path w="21600" h="21600" extrusionOk="0">
                <a:moveTo>
                  <a:pt x="72" y="18"/>
                </a:moveTo>
                <a:lnTo>
                  <a:pt x="0" y="21498"/>
                </a:lnTo>
                <a:lnTo>
                  <a:pt x="21446" y="21600"/>
                </a:lnTo>
                <a:lnTo>
                  <a:pt x="21600" y="0"/>
                </a:lnTo>
              </a:path>
            </a:pathLst>
          </a:custGeom>
          <a:ln w="12700">
            <a:solidFill>
              <a:srgbClr val="A7A7A7"/>
            </a:solidFill>
            <a:custDash>
              <a:ds d="100000" sp="200000"/>
            </a:custDash>
            <a:headEnd type="oval"/>
            <a:tailEnd type="oval"/>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506" name="线条"/>
          <p:cNvSpPr/>
          <p:nvPr/>
        </p:nvSpPr>
        <p:spPr>
          <a:xfrm>
            <a:off x="6788245" y="5347004"/>
            <a:ext cx="1567722" cy="1033888"/>
          </a:xfrm>
          <a:custGeom>
            <a:avLst/>
            <a:gdLst/>
            <a:ahLst/>
            <a:cxnLst>
              <a:cxn ang="0">
                <a:pos x="wd2" y="hd2"/>
              </a:cxn>
              <a:cxn ang="5400000">
                <a:pos x="wd2" y="hd2"/>
              </a:cxn>
              <a:cxn ang="10800000">
                <a:pos x="wd2" y="hd2"/>
              </a:cxn>
              <a:cxn ang="16200000">
                <a:pos x="wd2" y="hd2"/>
              </a:cxn>
            </a:cxnLst>
            <a:rect l="0" t="0" r="r" b="b"/>
            <a:pathLst>
              <a:path w="21600" h="21600" extrusionOk="0">
                <a:moveTo>
                  <a:pt x="72" y="18"/>
                </a:moveTo>
                <a:lnTo>
                  <a:pt x="0" y="21498"/>
                </a:lnTo>
                <a:lnTo>
                  <a:pt x="21446" y="21600"/>
                </a:lnTo>
                <a:lnTo>
                  <a:pt x="21600" y="0"/>
                </a:lnTo>
              </a:path>
            </a:pathLst>
          </a:custGeom>
          <a:ln w="12700">
            <a:solidFill>
              <a:srgbClr val="A7A7A7"/>
            </a:solidFill>
            <a:custDash>
              <a:ds d="100000" sp="200000"/>
            </a:custDash>
            <a:headEnd type="oval"/>
            <a:tailEnd type="oval"/>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507" name="E-commerce Platform"/>
          <p:cNvSpPr txBox="1"/>
          <p:nvPr/>
        </p:nvSpPr>
        <p:spPr>
          <a:xfrm>
            <a:off x="3943111" y="1176220"/>
            <a:ext cx="1732351" cy="3051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lvl1pPr defTabSz="914400">
              <a:lnSpc>
                <a:spcPct val="80000"/>
              </a:lnSpc>
              <a:defRPr sz="2300" b="1">
                <a:solidFill>
                  <a:srgbClr val="212428"/>
                </a:solidFill>
              </a:defRPr>
            </a:lvl1pPr>
          </a:lstStyle>
          <a:p>
            <a:pPr defTabSz="457200" hangingPunct="0"/>
            <a:r>
              <a:rPr sz="1150" kern="0">
                <a:latin typeface="Helvetica"/>
                <a:sym typeface="Helvetica"/>
              </a:rPr>
              <a:t>E-commerce Platform</a:t>
            </a:r>
          </a:p>
        </p:txBody>
      </p:sp>
      <p:sp>
        <p:nvSpPr>
          <p:cNvPr id="508" name="In-store Platform"/>
          <p:cNvSpPr txBox="1"/>
          <p:nvPr/>
        </p:nvSpPr>
        <p:spPr>
          <a:xfrm>
            <a:off x="4279410" y="917188"/>
            <a:ext cx="1383352" cy="3051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lvl1pPr defTabSz="914400">
              <a:lnSpc>
                <a:spcPct val="80000"/>
              </a:lnSpc>
              <a:defRPr sz="2300" b="1">
                <a:solidFill>
                  <a:srgbClr val="212428"/>
                </a:solidFill>
              </a:defRPr>
            </a:lvl1pPr>
          </a:lstStyle>
          <a:p>
            <a:pPr defTabSz="457200" hangingPunct="0"/>
            <a:r>
              <a:rPr sz="1150" kern="0">
                <a:latin typeface="Helvetica"/>
                <a:sym typeface="Helvetica"/>
              </a:rPr>
              <a:t>In-store Platform</a:t>
            </a:r>
          </a:p>
        </p:txBody>
      </p:sp>
      <p:sp>
        <p:nvSpPr>
          <p:cNvPr id="509" name="Cloud Collaboration"/>
          <p:cNvSpPr txBox="1"/>
          <p:nvPr/>
        </p:nvSpPr>
        <p:spPr>
          <a:xfrm>
            <a:off x="484219" y="1323585"/>
            <a:ext cx="3125584" cy="24551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lnSpc>
                <a:spcPct val="80000"/>
              </a:lnSpc>
              <a:defRPr sz="2400" b="1">
                <a:solidFill>
                  <a:srgbClr val="212428"/>
                </a:solidFill>
              </a:defRPr>
            </a:lvl1pPr>
          </a:lstStyle>
          <a:p>
            <a:pPr defTabSz="457200" hangingPunct="0"/>
            <a:r>
              <a:rPr sz="1200" kern="0">
                <a:latin typeface="Helvetica"/>
                <a:sym typeface="Helvetica"/>
              </a:rPr>
              <a:t>Cloud Collaboration</a:t>
            </a:r>
          </a:p>
        </p:txBody>
      </p:sp>
      <p:sp>
        <p:nvSpPr>
          <p:cNvPr id="510" name="Microservices Governance"/>
          <p:cNvSpPr txBox="1"/>
          <p:nvPr/>
        </p:nvSpPr>
        <p:spPr>
          <a:xfrm>
            <a:off x="9761348" y="1323585"/>
            <a:ext cx="2123437" cy="24551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defTabSz="914400">
              <a:lnSpc>
                <a:spcPct val="80000"/>
              </a:lnSpc>
              <a:defRPr sz="2400" b="1">
                <a:solidFill>
                  <a:srgbClr val="212428"/>
                </a:solidFill>
              </a:defRPr>
            </a:lvl1pPr>
          </a:lstStyle>
          <a:p>
            <a:pPr defTabSz="457200" hangingPunct="0"/>
            <a:r>
              <a:rPr sz="1200" kern="0">
                <a:latin typeface="Helvetica"/>
                <a:sym typeface="Helvetica"/>
              </a:rPr>
              <a:t>Microservices Governance </a:t>
            </a:r>
          </a:p>
        </p:txBody>
      </p:sp>
      <p:pic>
        <p:nvPicPr>
          <p:cNvPr id="511" name="5821567652716_.pic.jpg" descr="5821567652716_.pic.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904448">
            <a:off x="3730906" y="781692"/>
            <a:ext cx="290816" cy="290816"/>
          </a:xfrm>
          <a:prstGeom prst="rect">
            <a:avLst/>
          </a:prstGeom>
          <a:ln w="12700">
            <a:miter lim="400000"/>
          </a:ln>
        </p:spPr>
      </p:pic>
      <p:sp>
        <p:nvSpPr>
          <p:cNvPr id="512" name="线条"/>
          <p:cNvSpPr/>
          <p:nvPr/>
        </p:nvSpPr>
        <p:spPr>
          <a:xfrm flipH="1" flipV="1">
            <a:off x="6292528" y="1099311"/>
            <a:ext cx="7164" cy="794249"/>
          </a:xfrm>
          <a:prstGeom prst="line">
            <a:avLst/>
          </a:prstGeom>
          <a:ln w="25400" cap="rnd">
            <a:solidFill>
              <a:srgbClr val="212428"/>
            </a:solidFill>
            <a:custDash>
              <a:ds d="100000" sp="200000"/>
            </a:custDash>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513" name="线条"/>
          <p:cNvSpPr/>
          <p:nvPr/>
        </p:nvSpPr>
        <p:spPr>
          <a:xfrm flipH="1" flipV="1">
            <a:off x="5687752" y="1125514"/>
            <a:ext cx="610590" cy="1287"/>
          </a:xfrm>
          <a:prstGeom prst="line">
            <a:avLst/>
          </a:prstGeom>
          <a:ln w="25400" cap="rnd">
            <a:solidFill>
              <a:srgbClr val="212428"/>
            </a:solidFill>
            <a:custDash>
              <a:ds d="100000" sp="200000"/>
            </a:custDash>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514" name="线条"/>
          <p:cNvSpPr/>
          <p:nvPr/>
        </p:nvSpPr>
        <p:spPr>
          <a:xfrm flipH="1" flipV="1">
            <a:off x="5686682" y="1866851"/>
            <a:ext cx="610590" cy="1287"/>
          </a:xfrm>
          <a:prstGeom prst="line">
            <a:avLst/>
          </a:prstGeom>
          <a:ln w="25400" cap="rnd">
            <a:solidFill>
              <a:srgbClr val="212428"/>
            </a:solidFill>
            <a:custDash>
              <a:ds d="100000" sp="200000"/>
            </a:custDash>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515" name="椭圆形"/>
          <p:cNvSpPr/>
          <p:nvPr/>
        </p:nvSpPr>
        <p:spPr>
          <a:xfrm>
            <a:off x="5575004" y="1817838"/>
            <a:ext cx="98840" cy="85265"/>
          </a:xfrm>
          <a:prstGeom prst="ellipse">
            <a:avLst/>
          </a:prstGeom>
          <a:solidFill>
            <a:srgbClr val="FFFFFF"/>
          </a:solidFill>
          <a:ln w="12700">
            <a:miter lim="400000"/>
          </a:ln>
          <a:effectLst>
            <a:outerShdw blurRad="101600" dist="25400" dir="5400000" rotWithShape="0">
              <a:srgbClr val="000000">
                <a:alpha val="75000"/>
              </a:srgbClr>
            </a:outerShdw>
          </a:effectLst>
        </p:spPr>
        <p:txBody>
          <a:bodyPr lIns="45718" tIns="45718" rIns="45718" bIns="45718" anchor="ctr"/>
          <a:lstStyle/>
          <a:p>
            <a:pPr hangingPunct="0">
              <a:defRPr>
                <a:solidFill>
                  <a:srgbClr val="FFFFFF"/>
                </a:solidFill>
              </a:defRPr>
            </a:pPr>
            <a:endParaRPr kern="0">
              <a:solidFill>
                <a:srgbClr val="FFFFFF"/>
              </a:solidFill>
              <a:latin typeface="Helvetica"/>
              <a:sym typeface="Helvetica"/>
            </a:endParaRPr>
          </a:p>
        </p:txBody>
      </p:sp>
      <p:pic>
        <p:nvPicPr>
          <p:cNvPr id="516" name="屏幕快照 2019-09-19 下午10.30.56副本.png" descr="屏幕快照 2019-09-19 下午10.30.56副本.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431025" y="5043073"/>
            <a:ext cx="1192262" cy="250753"/>
          </a:xfrm>
          <a:prstGeom prst="rect">
            <a:avLst/>
          </a:prstGeom>
          <a:ln w="12700">
            <a:miter lim="400000"/>
          </a:ln>
        </p:spPr>
      </p:pic>
      <p:sp>
        <p:nvSpPr>
          <p:cNvPr id="517" name="线条"/>
          <p:cNvSpPr/>
          <p:nvPr/>
        </p:nvSpPr>
        <p:spPr>
          <a:xfrm>
            <a:off x="5398041" y="1876160"/>
            <a:ext cx="987400" cy="514986"/>
          </a:xfrm>
          <a:custGeom>
            <a:avLst/>
            <a:gdLst/>
            <a:ahLst/>
            <a:cxnLst>
              <a:cxn ang="0">
                <a:pos x="wd2" y="hd2"/>
              </a:cxn>
              <a:cxn ang="5400000">
                <a:pos x="wd2" y="hd2"/>
              </a:cxn>
              <a:cxn ang="10800000">
                <a:pos x="wd2" y="hd2"/>
              </a:cxn>
              <a:cxn ang="16200000">
                <a:pos x="wd2" y="hd2"/>
              </a:cxn>
            </a:cxnLst>
            <a:rect l="0" t="0" r="r" b="b"/>
            <a:pathLst>
              <a:path w="21600" h="21600" extrusionOk="0">
                <a:moveTo>
                  <a:pt x="4325" y="21"/>
                </a:moveTo>
                <a:lnTo>
                  <a:pt x="2888" y="0"/>
                </a:lnTo>
                <a:lnTo>
                  <a:pt x="0" y="5185"/>
                </a:lnTo>
                <a:lnTo>
                  <a:pt x="21600" y="5298"/>
                </a:lnTo>
                <a:lnTo>
                  <a:pt x="16658" y="13901"/>
                </a:lnTo>
                <a:lnTo>
                  <a:pt x="16712" y="21600"/>
                </a:lnTo>
              </a:path>
            </a:pathLst>
          </a:custGeom>
          <a:ln w="25400" cap="rnd">
            <a:solidFill>
              <a:srgbClr val="212428"/>
            </a:solidFill>
            <a:custDash>
              <a:ds d="100000" sp="200000"/>
            </a:custDash>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518" name="线条"/>
          <p:cNvSpPr/>
          <p:nvPr/>
        </p:nvSpPr>
        <p:spPr>
          <a:xfrm>
            <a:off x="6384488" y="2001243"/>
            <a:ext cx="327541" cy="393556"/>
          </a:xfrm>
          <a:custGeom>
            <a:avLst/>
            <a:gdLst/>
            <a:ahLst/>
            <a:cxnLst>
              <a:cxn ang="0">
                <a:pos x="wd2" y="hd2"/>
              </a:cxn>
              <a:cxn ang="5400000">
                <a:pos x="wd2" y="hd2"/>
              </a:cxn>
              <a:cxn ang="10800000">
                <a:pos x="wd2" y="hd2"/>
              </a:cxn>
              <a:cxn ang="16200000">
                <a:pos x="wd2" y="hd2"/>
              </a:cxn>
            </a:cxnLst>
            <a:rect l="0" t="0" r="r" b="b"/>
            <a:pathLst>
              <a:path w="21600" h="21600" extrusionOk="0">
                <a:moveTo>
                  <a:pt x="0" y="78"/>
                </a:moveTo>
                <a:lnTo>
                  <a:pt x="21600" y="0"/>
                </a:lnTo>
                <a:lnTo>
                  <a:pt x="10299" y="11628"/>
                </a:lnTo>
                <a:lnTo>
                  <a:pt x="10056" y="21600"/>
                </a:lnTo>
              </a:path>
            </a:pathLst>
          </a:custGeom>
          <a:ln w="25400" cap="rnd">
            <a:solidFill>
              <a:srgbClr val="212428"/>
            </a:solidFill>
            <a:custDash>
              <a:ds d="100000" sp="200000"/>
            </a:custDash>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519" name="线条"/>
          <p:cNvSpPr/>
          <p:nvPr/>
        </p:nvSpPr>
        <p:spPr>
          <a:xfrm>
            <a:off x="6720405" y="2001243"/>
            <a:ext cx="327541" cy="393556"/>
          </a:xfrm>
          <a:custGeom>
            <a:avLst/>
            <a:gdLst/>
            <a:ahLst/>
            <a:cxnLst>
              <a:cxn ang="0">
                <a:pos x="wd2" y="hd2"/>
              </a:cxn>
              <a:cxn ang="5400000">
                <a:pos x="wd2" y="hd2"/>
              </a:cxn>
              <a:cxn ang="10800000">
                <a:pos x="wd2" y="hd2"/>
              </a:cxn>
              <a:cxn ang="16200000">
                <a:pos x="wd2" y="hd2"/>
              </a:cxn>
            </a:cxnLst>
            <a:rect l="0" t="0" r="r" b="b"/>
            <a:pathLst>
              <a:path w="21600" h="21600" extrusionOk="0">
                <a:moveTo>
                  <a:pt x="0" y="78"/>
                </a:moveTo>
                <a:lnTo>
                  <a:pt x="21600" y="0"/>
                </a:lnTo>
                <a:lnTo>
                  <a:pt x="10299" y="11628"/>
                </a:lnTo>
                <a:lnTo>
                  <a:pt x="10056" y="21600"/>
                </a:lnTo>
              </a:path>
            </a:pathLst>
          </a:custGeom>
          <a:ln w="25400" cap="rnd">
            <a:solidFill>
              <a:srgbClr val="212428"/>
            </a:solidFill>
            <a:custDash>
              <a:ds d="100000" sp="200000"/>
            </a:custDash>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520" name="线条"/>
          <p:cNvSpPr/>
          <p:nvPr/>
        </p:nvSpPr>
        <p:spPr>
          <a:xfrm>
            <a:off x="7043476" y="2000309"/>
            <a:ext cx="327541" cy="393556"/>
          </a:xfrm>
          <a:custGeom>
            <a:avLst/>
            <a:gdLst/>
            <a:ahLst/>
            <a:cxnLst>
              <a:cxn ang="0">
                <a:pos x="wd2" y="hd2"/>
              </a:cxn>
              <a:cxn ang="5400000">
                <a:pos x="wd2" y="hd2"/>
              </a:cxn>
              <a:cxn ang="10800000">
                <a:pos x="wd2" y="hd2"/>
              </a:cxn>
              <a:cxn ang="16200000">
                <a:pos x="wd2" y="hd2"/>
              </a:cxn>
            </a:cxnLst>
            <a:rect l="0" t="0" r="r" b="b"/>
            <a:pathLst>
              <a:path w="21600" h="21600" extrusionOk="0">
                <a:moveTo>
                  <a:pt x="0" y="78"/>
                </a:moveTo>
                <a:lnTo>
                  <a:pt x="21600" y="0"/>
                </a:lnTo>
                <a:lnTo>
                  <a:pt x="10299" y="11628"/>
                </a:lnTo>
                <a:lnTo>
                  <a:pt x="10056" y="21600"/>
                </a:lnTo>
              </a:path>
            </a:pathLst>
          </a:custGeom>
          <a:ln w="25400" cap="rnd">
            <a:solidFill>
              <a:srgbClr val="212428"/>
            </a:solidFill>
            <a:custDash>
              <a:ds d="100000" sp="200000"/>
            </a:custDash>
          </a:ln>
        </p:spPr>
        <p:txBody>
          <a:bodyPr lIns="45719" tIns="45719" rIns="45719" bIns="45719"/>
          <a:lstStyle/>
          <a:p>
            <a:pPr hangingPunct="0">
              <a:defRPr>
                <a:solidFill>
                  <a:srgbClr val="DDDDDD"/>
                </a:solidFill>
              </a:defRPr>
            </a:pPr>
            <a:endParaRPr kern="0">
              <a:solidFill>
                <a:srgbClr val="DDDDDD"/>
              </a:solidFill>
              <a:latin typeface="Helvetica"/>
              <a:sym typeface="Helvetica"/>
            </a:endParaRPr>
          </a:p>
        </p:txBody>
      </p:sp>
      <p:sp>
        <p:nvSpPr>
          <p:cNvPr id="521" name="Stock"/>
          <p:cNvSpPr txBox="1"/>
          <p:nvPr/>
        </p:nvSpPr>
        <p:spPr>
          <a:xfrm>
            <a:off x="5694195" y="3994590"/>
            <a:ext cx="372855" cy="2154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600" b="1">
                <a:solidFill>
                  <a:srgbClr val="FFFFFF"/>
                </a:solidFill>
              </a:defRPr>
            </a:lvl1pPr>
          </a:lstStyle>
          <a:p>
            <a:pPr hangingPunct="0"/>
            <a:r>
              <a:rPr sz="800" kern="0">
                <a:latin typeface="Helvetica"/>
                <a:sym typeface="Helvetica"/>
              </a:rPr>
              <a:t>Stock</a:t>
            </a:r>
          </a:p>
        </p:txBody>
      </p:sp>
      <p:sp>
        <p:nvSpPr>
          <p:cNvPr id="522" name="Logistic"/>
          <p:cNvSpPr txBox="1"/>
          <p:nvPr/>
        </p:nvSpPr>
        <p:spPr>
          <a:xfrm>
            <a:off x="6895071" y="3986682"/>
            <a:ext cx="513919" cy="22313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1700" b="1">
                <a:solidFill>
                  <a:srgbClr val="FFFFFF"/>
                </a:solidFill>
              </a:defRPr>
            </a:lvl1pPr>
          </a:lstStyle>
          <a:p>
            <a:pPr hangingPunct="0"/>
            <a:r>
              <a:rPr sz="850" kern="0">
                <a:latin typeface="Helvetica"/>
                <a:sym typeface="Helvetica"/>
              </a:rPr>
              <a:t>Logistic</a:t>
            </a:r>
          </a:p>
        </p:txBody>
      </p:sp>
      <p:pic>
        <p:nvPicPr>
          <p:cNvPr id="523" name="vmware-1.png" descr="vmware-1.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5927969" y="5100558"/>
            <a:ext cx="859369" cy="135833"/>
          </a:xfrm>
          <a:prstGeom prst="rect">
            <a:avLst/>
          </a:prstGeom>
          <a:ln w="12700">
            <a:miter lim="400000"/>
          </a:ln>
        </p:spPr>
      </p:pic>
      <p:pic>
        <p:nvPicPr>
          <p:cNvPr id="524" name="API.png" descr="API.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41953" y="2383793"/>
            <a:ext cx="247920" cy="247920"/>
          </a:xfrm>
          <a:prstGeom prst="rect">
            <a:avLst/>
          </a:prstGeom>
          <a:ln w="12700">
            <a:miter lim="400000"/>
          </a:ln>
        </p:spPr>
      </p:pic>
      <p:pic>
        <p:nvPicPr>
          <p:cNvPr id="525" name="API.png" descr="API.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90467" y="2383793"/>
            <a:ext cx="247920" cy="247920"/>
          </a:xfrm>
          <a:prstGeom prst="rect">
            <a:avLst/>
          </a:prstGeom>
          <a:ln w="12700">
            <a:miter lim="400000"/>
          </a:ln>
        </p:spPr>
      </p:pic>
      <p:pic>
        <p:nvPicPr>
          <p:cNvPr id="526" name="API.png" descr="API.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38982" y="2383793"/>
            <a:ext cx="247920" cy="247920"/>
          </a:xfrm>
          <a:prstGeom prst="rect">
            <a:avLst/>
          </a:prstGeom>
          <a:ln w="12700">
            <a:miter lim="400000"/>
          </a:ln>
        </p:spPr>
      </p:pic>
      <p:pic>
        <p:nvPicPr>
          <p:cNvPr id="527" name="API.png" descr="API.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87496" y="2383793"/>
            <a:ext cx="247920" cy="247920"/>
          </a:xfrm>
          <a:prstGeom prst="rect">
            <a:avLst/>
          </a:prstGeom>
          <a:ln w="12700">
            <a:miter lim="400000"/>
          </a:ln>
        </p:spPr>
      </p:pic>
      <p:pic>
        <p:nvPicPr>
          <p:cNvPr id="528" name="度量尺.png" descr="度量尺.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30173" y="3230128"/>
            <a:ext cx="458556" cy="458556"/>
          </a:xfrm>
          <a:prstGeom prst="rect">
            <a:avLst/>
          </a:prstGeom>
          <a:ln w="12700">
            <a:miter lim="400000"/>
          </a:ln>
        </p:spPr>
      </p:pic>
      <p:pic>
        <p:nvPicPr>
          <p:cNvPr id="529" name="协同.png" descr="协同.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196360" y="2883049"/>
            <a:ext cx="294636" cy="274080"/>
          </a:xfrm>
          <a:prstGeom prst="rect">
            <a:avLst/>
          </a:prstGeom>
          <a:ln w="12700">
            <a:miter lim="400000"/>
          </a:ln>
        </p:spPr>
      </p:pic>
      <p:pic>
        <p:nvPicPr>
          <p:cNvPr id="530" name="目标.png" descr="目标.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63299" y="2932994"/>
            <a:ext cx="377390" cy="377390"/>
          </a:xfrm>
          <a:prstGeom prst="rect">
            <a:avLst/>
          </a:prstGeom>
          <a:ln w="12700">
            <a:solidFill>
              <a:srgbClr val="4A3E87"/>
            </a:solidFill>
            <a:miter lim="400000"/>
          </a:ln>
        </p:spPr>
      </p:pic>
      <p:pic>
        <p:nvPicPr>
          <p:cNvPr id="531" name="战略.png" descr="战略.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87806" y="3955536"/>
            <a:ext cx="305189" cy="305189"/>
          </a:xfrm>
          <a:prstGeom prst="rect">
            <a:avLst/>
          </a:prstGeom>
          <a:ln w="12700">
            <a:miter lim="400000"/>
          </a:ln>
        </p:spPr>
      </p:pic>
      <p:pic>
        <p:nvPicPr>
          <p:cNvPr id="532" name="度量.png" descr="度量.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212133" y="3786932"/>
            <a:ext cx="294637" cy="294636"/>
          </a:xfrm>
          <a:prstGeom prst="rect">
            <a:avLst/>
          </a:prstGeom>
          <a:ln w="12700">
            <a:miter lim="400000"/>
          </a:ln>
        </p:spPr>
      </p:pic>
      <p:pic>
        <p:nvPicPr>
          <p:cNvPr id="533" name="same.png" descr="same.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231614" y="3500025"/>
            <a:ext cx="274081" cy="27408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66A6-05F0-8E4F-8381-DD9E92D80CF5}"/>
              </a:ext>
            </a:extLst>
          </p:cNvPr>
          <p:cNvSpPr>
            <a:spLocks noGrp="1"/>
          </p:cNvSpPr>
          <p:nvPr>
            <p:ph type="title"/>
          </p:nvPr>
        </p:nvSpPr>
        <p:spPr>
          <a:xfrm>
            <a:off x="509631" y="122889"/>
            <a:ext cx="10515600" cy="1325563"/>
          </a:xfrm>
        </p:spPr>
        <p:txBody>
          <a:bodyPr>
            <a:normAutofit/>
          </a:bodyPr>
          <a:lstStyle/>
          <a:p>
            <a:pPr hangingPunct="0"/>
            <a:r>
              <a:rPr lang="en-US" sz="2000" b="1" kern="0" dirty="0">
                <a:solidFill>
                  <a:srgbClr val="585F6D">
                    <a:lumOff val="-7725"/>
                  </a:srgbClr>
                </a:solidFill>
                <a:latin typeface="Helvetica"/>
                <a:sym typeface="Helvetica"/>
              </a:rPr>
              <a:t>DaoCloud Openness and </a:t>
            </a:r>
            <a:r>
              <a:rPr lang="en-US" sz="2000" b="1" kern="0" dirty="0">
                <a:solidFill>
                  <a:srgbClr val="585F6D">
                    <a:lumOff val="-7725"/>
                  </a:srgbClr>
                </a:solidFill>
                <a:latin typeface="Helvetica"/>
              </a:rPr>
              <a:t>Open-Source Contributions</a:t>
            </a:r>
          </a:p>
        </p:txBody>
      </p:sp>
      <p:grpSp>
        <p:nvGrpSpPr>
          <p:cNvPr id="14" name="1">
            <a:extLst>
              <a:ext uri="{FF2B5EF4-FFF2-40B4-BE49-F238E27FC236}">
                <a16:creationId xmlns:a16="http://schemas.microsoft.com/office/drawing/2014/main" id="{97E5AE4F-EEE0-AD48-BCF2-F20B052684F7}"/>
              </a:ext>
            </a:extLst>
          </p:cNvPr>
          <p:cNvGrpSpPr/>
          <p:nvPr/>
        </p:nvGrpSpPr>
        <p:grpSpPr>
          <a:xfrm>
            <a:off x="441666" y="1983956"/>
            <a:ext cx="2608406" cy="2334211"/>
            <a:chOff x="441666" y="1983956"/>
            <a:chExt cx="2608406" cy="2334211"/>
          </a:xfrm>
        </p:grpSpPr>
        <p:grpSp>
          <p:nvGrpSpPr>
            <p:cNvPr id="15" name="1">
              <a:extLst>
                <a:ext uri="{FF2B5EF4-FFF2-40B4-BE49-F238E27FC236}">
                  <a16:creationId xmlns:a16="http://schemas.microsoft.com/office/drawing/2014/main" id="{EDEC9D4E-2AF8-6E46-BC02-91BA53EDE34B}"/>
                </a:ext>
              </a:extLst>
            </p:cNvPr>
            <p:cNvGrpSpPr/>
            <p:nvPr/>
          </p:nvGrpSpPr>
          <p:grpSpPr>
            <a:xfrm>
              <a:off x="509631" y="2692565"/>
              <a:ext cx="2540441" cy="508001"/>
              <a:chOff x="0" y="0"/>
              <a:chExt cx="5080880" cy="1016000"/>
            </a:xfrm>
          </p:grpSpPr>
          <p:sp>
            <p:nvSpPr>
              <p:cNvPr id="32" name="Bg">
                <a:extLst>
                  <a:ext uri="{FF2B5EF4-FFF2-40B4-BE49-F238E27FC236}">
                    <a16:creationId xmlns:a16="http://schemas.microsoft.com/office/drawing/2014/main" id="{920261A4-B8D7-1947-96C9-A606B436659A}"/>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33" name="9">
                <a:extLst>
                  <a:ext uri="{FF2B5EF4-FFF2-40B4-BE49-F238E27FC236}">
                    <a16:creationId xmlns:a16="http://schemas.microsoft.com/office/drawing/2014/main" id="{ED20C713-8E15-FD47-A9E8-B42D3871B9FA}"/>
                  </a:ext>
                </a:extLst>
              </p:cNvPr>
              <p:cNvSpPr txBox="1"/>
              <p:nvPr/>
            </p:nvSpPr>
            <p:spPr>
              <a:xfrm>
                <a:off x="4254244" y="120248"/>
                <a:ext cx="445636" cy="79175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gn="r">
                  <a:lnSpc>
                    <a:spcPct val="120000"/>
                  </a:lnSpc>
                  <a:spcBef>
                    <a:spcPts val="0"/>
                  </a:spcBef>
                  <a:defRPr sz="4000">
                    <a:solidFill>
                      <a:schemeClr val="accent1">
                        <a:hueOff val="252159"/>
                        <a:lumOff val="-16078"/>
                      </a:schemeClr>
                    </a:solidFill>
                    <a:latin typeface="Helvetica Neue Medium"/>
                    <a:ea typeface="Helvetica Neue Medium"/>
                    <a:cs typeface="Helvetica Neue Medium"/>
                    <a:sym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4BFF"/>
                    </a:solidFill>
                    <a:effectLst/>
                    <a:uLnTx/>
                    <a:uFillTx/>
                    <a:latin typeface="Arial Black"/>
                    <a:ea typeface="Helvetica Neue Medium"/>
                    <a:cs typeface="Helvetica Neue Medium"/>
                    <a:sym typeface="Helvetica Neue Medium"/>
                  </a:rPr>
                  <a:t>7</a:t>
                </a:r>
                <a:endPar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sym typeface="Helvetica Neue Medium"/>
                </a:endParaRPr>
              </a:p>
            </p:txBody>
          </p:sp>
          <p:sp>
            <p:nvSpPr>
              <p:cNvPr id="34" name="#">
                <a:extLst>
                  <a:ext uri="{FF2B5EF4-FFF2-40B4-BE49-F238E27FC236}">
                    <a16:creationId xmlns:a16="http://schemas.microsoft.com/office/drawing/2014/main" id="{0217F088-A1BF-6846-8BEE-060743FF8FFD}"/>
                  </a:ext>
                </a:extLst>
              </p:cNvPr>
              <p:cNvSpPr txBox="1"/>
              <p:nvPr/>
            </p:nvSpPr>
            <p:spPr>
              <a:xfrm>
                <a:off x="4028262"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35" name="MINIKUBE">
                <a:extLst>
                  <a:ext uri="{FF2B5EF4-FFF2-40B4-BE49-F238E27FC236}">
                    <a16:creationId xmlns:a16="http://schemas.microsoft.com/office/drawing/2014/main" id="{45BE555E-89C7-644D-83F4-CA8102DDCAFD}"/>
                  </a:ext>
                </a:extLst>
              </p:cNvPr>
              <p:cNvSpPr txBox="1"/>
              <p:nvPr/>
            </p:nvSpPr>
            <p:spPr>
              <a:xfrm>
                <a:off x="974824" y="272231"/>
                <a:ext cx="1468349"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MINIKUBE</a:t>
                </a:r>
              </a:p>
            </p:txBody>
          </p:sp>
          <p:pic>
            <p:nvPicPr>
              <p:cNvPr id="36" name="Image" descr="Image">
                <a:extLst>
                  <a:ext uri="{FF2B5EF4-FFF2-40B4-BE49-F238E27FC236}">
                    <a16:creationId xmlns:a16="http://schemas.microsoft.com/office/drawing/2014/main" id="{5D39833E-61AB-2E4B-A4FD-60E80E9722FE}"/>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72310" y="167071"/>
                <a:ext cx="703813" cy="698093"/>
              </a:xfrm>
              <a:prstGeom prst="rect">
                <a:avLst/>
              </a:prstGeom>
              <a:ln w="12700" cap="flat">
                <a:noFill/>
                <a:miter lim="400000"/>
              </a:ln>
              <a:effectLst/>
            </p:spPr>
          </p:pic>
        </p:grpSp>
        <p:grpSp>
          <p:nvGrpSpPr>
            <p:cNvPr id="16" name="2">
              <a:extLst>
                <a:ext uri="{FF2B5EF4-FFF2-40B4-BE49-F238E27FC236}">
                  <a16:creationId xmlns:a16="http://schemas.microsoft.com/office/drawing/2014/main" id="{AAF4AD19-30DC-164E-AD38-7F9C90896118}"/>
                </a:ext>
              </a:extLst>
            </p:cNvPr>
            <p:cNvGrpSpPr/>
            <p:nvPr/>
          </p:nvGrpSpPr>
          <p:grpSpPr>
            <a:xfrm>
              <a:off x="509631" y="3251366"/>
              <a:ext cx="2540441" cy="508001"/>
              <a:chOff x="0" y="0"/>
              <a:chExt cx="5080880" cy="1016000"/>
            </a:xfrm>
          </p:grpSpPr>
          <p:sp>
            <p:nvSpPr>
              <p:cNvPr id="27" name="Bg">
                <a:extLst>
                  <a:ext uri="{FF2B5EF4-FFF2-40B4-BE49-F238E27FC236}">
                    <a16:creationId xmlns:a16="http://schemas.microsoft.com/office/drawing/2014/main" id="{E3AE2886-5BAA-3B4E-A546-9975E290D6A6}"/>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28" name="9">
                <a:extLst>
                  <a:ext uri="{FF2B5EF4-FFF2-40B4-BE49-F238E27FC236}">
                    <a16:creationId xmlns:a16="http://schemas.microsoft.com/office/drawing/2014/main" id="{0D1FC541-5283-0848-85FC-7F8BB638319D}"/>
                  </a:ext>
                </a:extLst>
              </p:cNvPr>
              <p:cNvSpPr txBox="1"/>
              <p:nvPr/>
            </p:nvSpPr>
            <p:spPr>
              <a:xfrm>
                <a:off x="3911202" y="120248"/>
                <a:ext cx="788678" cy="79175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4BFF"/>
                    </a:solidFill>
                    <a:effectLst/>
                    <a:uLnTx/>
                    <a:uFillTx/>
                    <a:latin typeface="Arial Black"/>
                    <a:ea typeface="Helvetica Neue Medium"/>
                    <a:cs typeface="Helvetica Neue Medium"/>
                  </a:rPr>
                  <a:t>10</a:t>
                </a:r>
                <a:endPar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endParaRPr>
              </a:p>
            </p:txBody>
          </p:sp>
          <p:sp>
            <p:nvSpPr>
              <p:cNvPr id="29" name="#">
                <a:extLst>
                  <a:ext uri="{FF2B5EF4-FFF2-40B4-BE49-F238E27FC236}">
                    <a16:creationId xmlns:a16="http://schemas.microsoft.com/office/drawing/2014/main" id="{89E30E86-BDA6-C448-B1D7-AE857E68D90C}"/>
                  </a:ext>
                </a:extLst>
              </p:cNvPr>
              <p:cNvSpPr txBox="1"/>
              <p:nvPr/>
            </p:nvSpPr>
            <p:spPr>
              <a:xfrm>
                <a:off x="3790025"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30" name="HELM">
                <a:extLst>
                  <a:ext uri="{FF2B5EF4-FFF2-40B4-BE49-F238E27FC236}">
                    <a16:creationId xmlns:a16="http://schemas.microsoft.com/office/drawing/2014/main" id="{71C4EDDD-DEDF-1544-B33C-76214053DF5D}"/>
                  </a:ext>
                </a:extLst>
              </p:cNvPr>
              <p:cNvSpPr txBox="1"/>
              <p:nvPr/>
            </p:nvSpPr>
            <p:spPr>
              <a:xfrm>
                <a:off x="974824" y="272231"/>
                <a:ext cx="888064"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HELM</a:t>
                </a:r>
              </a:p>
            </p:txBody>
          </p:sp>
          <p:pic>
            <p:nvPicPr>
              <p:cNvPr id="31" name="Image" descr="Image">
                <a:extLst>
                  <a:ext uri="{FF2B5EF4-FFF2-40B4-BE49-F238E27FC236}">
                    <a16:creationId xmlns:a16="http://schemas.microsoft.com/office/drawing/2014/main" id="{22501F0D-07DA-EC4F-872A-266AA4E6F8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9927" y="169823"/>
                <a:ext cx="608426" cy="628706"/>
              </a:xfrm>
              <a:prstGeom prst="rect">
                <a:avLst/>
              </a:prstGeom>
              <a:ln w="12700" cap="flat">
                <a:noFill/>
                <a:miter lim="400000"/>
              </a:ln>
              <a:effectLst/>
            </p:spPr>
          </p:pic>
        </p:grpSp>
        <p:grpSp>
          <p:nvGrpSpPr>
            <p:cNvPr id="17" name="3">
              <a:extLst>
                <a:ext uri="{FF2B5EF4-FFF2-40B4-BE49-F238E27FC236}">
                  <a16:creationId xmlns:a16="http://schemas.microsoft.com/office/drawing/2014/main" id="{06DED000-16A9-1945-8D24-8344F6A207E8}"/>
                </a:ext>
              </a:extLst>
            </p:cNvPr>
            <p:cNvGrpSpPr/>
            <p:nvPr/>
          </p:nvGrpSpPr>
          <p:grpSpPr>
            <a:xfrm>
              <a:off x="509631" y="3810166"/>
              <a:ext cx="2540441" cy="508001"/>
              <a:chOff x="0" y="0"/>
              <a:chExt cx="5080880" cy="1016000"/>
            </a:xfrm>
          </p:grpSpPr>
          <p:sp>
            <p:nvSpPr>
              <p:cNvPr id="22" name="Bg">
                <a:extLst>
                  <a:ext uri="{FF2B5EF4-FFF2-40B4-BE49-F238E27FC236}">
                    <a16:creationId xmlns:a16="http://schemas.microsoft.com/office/drawing/2014/main" id="{76FD332D-078C-A343-BFBD-29EDDBCB921A}"/>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23" name="16">
                <a:extLst>
                  <a:ext uri="{FF2B5EF4-FFF2-40B4-BE49-F238E27FC236}">
                    <a16:creationId xmlns:a16="http://schemas.microsoft.com/office/drawing/2014/main" id="{97D3C066-E0BA-BF42-B05E-BCFDFEE4F378}"/>
                  </a:ext>
                </a:extLst>
              </p:cNvPr>
              <p:cNvSpPr txBox="1"/>
              <p:nvPr/>
            </p:nvSpPr>
            <p:spPr>
              <a:xfrm>
                <a:off x="3911202" y="120248"/>
                <a:ext cx="788678" cy="79175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rPr>
                  <a:t>1</a:t>
                </a:r>
                <a:r>
                  <a:rPr kumimoji="0" lang="en-US" altLang="zh-CN" sz="2000" b="0" i="0" u="none" strike="noStrike" kern="1200" cap="none" spc="0" normalizeH="0" baseline="0" noProof="0">
                    <a:ln>
                      <a:noFill/>
                    </a:ln>
                    <a:solidFill>
                      <a:srgbClr val="004BFF"/>
                    </a:solidFill>
                    <a:effectLst/>
                    <a:uLnTx/>
                    <a:uFillTx/>
                    <a:latin typeface="Arial Black"/>
                    <a:ea typeface="Helvetica Neue Medium"/>
                    <a:cs typeface="Helvetica Neue Medium"/>
                  </a:rPr>
                  <a:t>3</a:t>
                </a:r>
                <a:endPar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endParaRPr>
              </a:p>
            </p:txBody>
          </p:sp>
          <p:sp>
            <p:nvSpPr>
              <p:cNvPr id="24" name="#">
                <a:extLst>
                  <a:ext uri="{FF2B5EF4-FFF2-40B4-BE49-F238E27FC236}">
                    <a16:creationId xmlns:a16="http://schemas.microsoft.com/office/drawing/2014/main" id="{70B16185-D407-8D49-A237-D7EB59E7FE19}"/>
                  </a:ext>
                </a:extLst>
              </p:cNvPr>
              <p:cNvSpPr txBox="1"/>
              <p:nvPr/>
            </p:nvSpPr>
            <p:spPr>
              <a:xfrm>
                <a:off x="3701095"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25" name="VITESS">
                <a:extLst>
                  <a:ext uri="{FF2B5EF4-FFF2-40B4-BE49-F238E27FC236}">
                    <a16:creationId xmlns:a16="http://schemas.microsoft.com/office/drawing/2014/main" id="{2668A205-A524-D64E-A564-A243672DD0D2}"/>
                  </a:ext>
                </a:extLst>
              </p:cNvPr>
              <p:cNvSpPr txBox="1"/>
              <p:nvPr/>
            </p:nvSpPr>
            <p:spPr>
              <a:xfrm>
                <a:off x="974824" y="272231"/>
                <a:ext cx="1109278"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VITESS</a:t>
                </a:r>
              </a:p>
            </p:txBody>
          </p:sp>
          <p:pic>
            <p:nvPicPr>
              <p:cNvPr id="26" name="Image" descr="Image">
                <a:extLst>
                  <a:ext uri="{FF2B5EF4-FFF2-40B4-BE49-F238E27FC236}">
                    <a16:creationId xmlns:a16="http://schemas.microsoft.com/office/drawing/2014/main" id="{714FDFF0-D574-704C-A188-00D73C5E41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216" y="220343"/>
                <a:ext cx="516308" cy="575314"/>
              </a:xfrm>
              <a:prstGeom prst="rect">
                <a:avLst/>
              </a:prstGeom>
              <a:ln w="12700" cap="flat">
                <a:noFill/>
                <a:miter lim="400000"/>
              </a:ln>
              <a:effectLst/>
            </p:spPr>
          </p:pic>
        </p:grpSp>
        <p:grpSp>
          <p:nvGrpSpPr>
            <p:cNvPr id="18" name="Title">
              <a:extLst>
                <a:ext uri="{FF2B5EF4-FFF2-40B4-BE49-F238E27FC236}">
                  <a16:creationId xmlns:a16="http://schemas.microsoft.com/office/drawing/2014/main" id="{BC3B295B-F85F-8546-B3D2-6843467215C9}"/>
                </a:ext>
              </a:extLst>
            </p:cNvPr>
            <p:cNvGrpSpPr/>
            <p:nvPr/>
          </p:nvGrpSpPr>
          <p:grpSpPr>
            <a:xfrm>
              <a:off x="441666" y="1983956"/>
              <a:ext cx="2317750" cy="437623"/>
              <a:chOff x="441666" y="1983956"/>
              <a:chExt cx="2317750" cy="437623"/>
            </a:xfrm>
          </p:grpSpPr>
          <p:sp>
            <p:nvSpPr>
              <p:cNvPr id="19" name="Line">
                <a:extLst>
                  <a:ext uri="{FF2B5EF4-FFF2-40B4-BE49-F238E27FC236}">
                    <a16:creationId xmlns:a16="http://schemas.microsoft.com/office/drawing/2014/main" id="{89C3320E-8A22-BE44-B8D4-4F0D42EB058E}"/>
                  </a:ext>
                </a:extLst>
              </p:cNvPr>
              <p:cNvSpPr/>
              <p:nvPr/>
            </p:nvSpPr>
            <p:spPr>
              <a:xfrm>
                <a:off x="512763" y="2375860"/>
                <a:ext cx="288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100" b="0" i="0" u="none" strike="noStrike" kern="1200" cap="none" spc="0" normalizeH="0" baseline="0" noProof="0">
                  <a:ln>
                    <a:noFill/>
                  </a:ln>
                  <a:solidFill>
                    <a:srgbClr val="FEFEFE"/>
                  </a:solidFill>
                  <a:effectLst/>
                  <a:uLnTx/>
                  <a:uFillTx/>
                  <a:latin typeface="Microsoft YaHei" panose="020B0503020204020204" pitchFamily="34" charset="-122"/>
                  <a:ea typeface="Microsoft YaHei" panose="020B0503020204020204" pitchFamily="34" charset="-122"/>
                  <a:cs typeface="+mn-cs"/>
                </a:endParaRPr>
              </a:p>
            </p:txBody>
          </p:sp>
          <p:sp>
            <p:nvSpPr>
              <p:cNvPr id="20" name="EN">
                <a:extLst>
                  <a:ext uri="{FF2B5EF4-FFF2-40B4-BE49-F238E27FC236}">
                    <a16:creationId xmlns:a16="http://schemas.microsoft.com/office/drawing/2014/main" id="{09F9140A-9E5E-944A-9CDB-1DBCA1B2E4A7}"/>
                  </a:ext>
                </a:extLst>
              </p:cNvPr>
              <p:cNvSpPr txBox="1"/>
              <p:nvPr/>
            </p:nvSpPr>
            <p:spPr>
              <a:xfrm>
                <a:off x="441666" y="1983956"/>
                <a:ext cx="231775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400" b="1">
                    <a:solidFill>
                      <a:srgbClr val="2B3139"/>
                    </a:solidFill>
                    <a:latin typeface="Arial" panose="020B0604020202020204" pitchFamily="34" charset="0"/>
                    <a:ea typeface="Microsoft YaHei" panose="020B0503020204020204" pitchFamily="34" charset="-122"/>
                  </a:rPr>
                  <a:t>COLLABORATION</a:t>
                </a:r>
                <a:r>
                  <a:rPr kumimoji="1" lang="en-US" altLang="zh-CN" sz="1200" b="1" i="0" u="none" strike="noStrike" kern="1200" cap="none" spc="0" normalizeH="0" baseline="0" noProof="0">
                    <a:ln>
                      <a:noFill/>
                    </a:ln>
                    <a:solidFill>
                      <a:srgbClr val="999A9B"/>
                    </a:solidFill>
                    <a:effectLst/>
                    <a:uLnTx/>
                    <a:uFillTx/>
                    <a:latin typeface="Arial" panose="020B0604020202020204" pitchFamily="34" charset="0"/>
                    <a:ea typeface="Microsoft YaHei" panose="020B0503020204020204" pitchFamily="34" charset="-122"/>
                    <a:cs typeface="+mn-cs"/>
                  </a:rPr>
                  <a:t> </a:t>
                </a:r>
                <a:r>
                  <a:rPr kumimoji="1" lang="en-US" altLang="zh-CN" sz="1400" b="1">
                    <a:solidFill>
                      <a:srgbClr val="2B3139"/>
                    </a:solidFill>
                    <a:latin typeface="Arial" panose="020B0604020202020204" pitchFamily="34" charset="0"/>
                    <a:ea typeface="Microsoft YaHei" panose="020B0503020204020204" pitchFamily="34" charset="-122"/>
                  </a:rPr>
                  <a:t>SUITE</a:t>
                </a:r>
                <a:endParaRPr kumimoji="1" lang="zh-CN" altLang="en-US" sz="1400" b="1">
                  <a:solidFill>
                    <a:srgbClr val="2B3139"/>
                  </a:solidFill>
                  <a:latin typeface="Arial" panose="020B0604020202020204" pitchFamily="34" charset="0"/>
                  <a:ea typeface="Microsoft YaHei" panose="020B0503020204020204" pitchFamily="34" charset="-122"/>
                </a:endParaRPr>
              </a:p>
            </p:txBody>
          </p:sp>
        </p:grpSp>
      </p:grpSp>
      <p:grpSp>
        <p:nvGrpSpPr>
          <p:cNvPr id="37" name="2">
            <a:extLst>
              <a:ext uri="{FF2B5EF4-FFF2-40B4-BE49-F238E27FC236}">
                <a16:creationId xmlns:a16="http://schemas.microsoft.com/office/drawing/2014/main" id="{A95333B5-C494-0246-B83E-B832D4D8BA85}"/>
              </a:ext>
            </a:extLst>
          </p:cNvPr>
          <p:cNvGrpSpPr/>
          <p:nvPr/>
        </p:nvGrpSpPr>
        <p:grpSpPr>
          <a:xfrm>
            <a:off x="3324015" y="1983956"/>
            <a:ext cx="2604239" cy="2893011"/>
            <a:chOff x="3324015" y="1983956"/>
            <a:chExt cx="2604239" cy="2893011"/>
          </a:xfrm>
        </p:grpSpPr>
        <p:grpSp>
          <p:nvGrpSpPr>
            <p:cNvPr id="38" name="1">
              <a:extLst>
                <a:ext uri="{FF2B5EF4-FFF2-40B4-BE49-F238E27FC236}">
                  <a16:creationId xmlns:a16="http://schemas.microsoft.com/office/drawing/2014/main" id="{E971DAA1-43D2-F74C-8685-BFD40FC59344}"/>
                </a:ext>
              </a:extLst>
            </p:cNvPr>
            <p:cNvGrpSpPr/>
            <p:nvPr/>
          </p:nvGrpSpPr>
          <p:grpSpPr>
            <a:xfrm>
              <a:off x="3387813" y="2692565"/>
              <a:ext cx="2540441" cy="508001"/>
              <a:chOff x="0" y="0"/>
              <a:chExt cx="5080880" cy="1016000"/>
            </a:xfrm>
          </p:grpSpPr>
          <p:sp>
            <p:nvSpPr>
              <p:cNvPr id="61" name="Bg">
                <a:extLst>
                  <a:ext uri="{FF2B5EF4-FFF2-40B4-BE49-F238E27FC236}">
                    <a16:creationId xmlns:a16="http://schemas.microsoft.com/office/drawing/2014/main" id="{725A2065-A856-9843-B106-3F24F7F5825D}"/>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62" name="11">
                <a:extLst>
                  <a:ext uri="{FF2B5EF4-FFF2-40B4-BE49-F238E27FC236}">
                    <a16:creationId xmlns:a16="http://schemas.microsoft.com/office/drawing/2014/main" id="{C3DA4E2B-BC7A-8449-BACA-48C45408F6F9}"/>
                  </a:ext>
                </a:extLst>
              </p:cNvPr>
              <p:cNvSpPr txBox="1"/>
              <p:nvPr/>
            </p:nvSpPr>
            <p:spPr>
              <a:xfrm>
                <a:off x="3911200" y="120248"/>
                <a:ext cx="788678" cy="79175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rPr>
                  <a:t>1</a:t>
                </a:r>
                <a:r>
                  <a:rPr kumimoji="0" lang="en-US" altLang="zh-CN" sz="2000" b="0" i="0" u="none" strike="noStrike" kern="1200" cap="none" spc="0" normalizeH="0" baseline="0" noProof="0">
                    <a:ln>
                      <a:noFill/>
                    </a:ln>
                    <a:solidFill>
                      <a:srgbClr val="004BFF"/>
                    </a:solidFill>
                    <a:effectLst/>
                    <a:uLnTx/>
                    <a:uFillTx/>
                    <a:latin typeface="Arial Black"/>
                    <a:ea typeface="Helvetica Neue Medium"/>
                    <a:cs typeface="Helvetica Neue Medium"/>
                  </a:rPr>
                  <a:t>0</a:t>
                </a:r>
                <a:endPar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endParaRPr>
              </a:p>
            </p:txBody>
          </p:sp>
          <p:sp>
            <p:nvSpPr>
              <p:cNvPr id="63" name="#">
                <a:extLst>
                  <a:ext uri="{FF2B5EF4-FFF2-40B4-BE49-F238E27FC236}">
                    <a16:creationId xmlns:a16="http://schemas.microsoft.com/office/drawing/2014/main" id="{6E944745-F94B-A842-AB0E-DEDEDE115D19}"/>
                  </a:ext>
                </a:extLst>
              </p:cNvPr>
              <p:cNvSpPr txBox="1"/>
              <p:nvPr/>
            </p:nvSpPr>
            <p:spPr>
              <a:xfrm>
                <a:off x="3701095"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64" name="Istio">
                <a:extLst>
                  <a:ext uri="{FF2B5EF4-FFF2-40B4-BE49-F238E27FC236}">
                    <a16:creationId xmlns:a16="http://schemas.microsoft.com/office/drawing/2014/main" id="{DBD78C43-21D9-EA42-9E6D-CF07E35A7A13}"/>
                  </a:ext>
                </a:extLst>
              </p:cNvPr>
              <p:cNvSpPr txBox="1"/>
              <p:nvPr/>
            </p:nvSpPr>
            <p:spPr>
              <a:xfrm>
                <a:off x="974824" y="272231"/>
                <a:ext cx="618760"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Istio</a:t>
                </a:r>
              </a:p>
            </p:txBody>
          </p:sp>
          <p:pic>
            <p:nvPicPr>
              <p:cNvPr id="65" name="Image" descr="Image">
                <a:extLst>
                  <a:ext uri="{FF2B5EF4-FFF2-40B4-BE49-F238E27FC236}">
                    <a16:creationId xmlns:a16="http://schemas.microsoft.com/office/drawing/2014/main" id="{9437DF4B-33E9-134B-B0B0-9AFED521FB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677" y="179640"/>
                <a:ext cx="430926" cy="647567"/>
              </a:xfrm>
              <a:prstGeom prst="rect">
                <a:avLst/>
              </a:prstGeom>
              <a:ln w="12700" cap="flat">
                <a:noFill/>
                <a:miter lim="400000"/>
              </a:ln>
              <a:effectLst/>
            </p:spPr>
          </p:pic>
        </p:grpSp>
        <p:grpSp>
          <p:nvGrpSpPr>
            <p:cNvPr id="39" name="2">
              <a:extLst>
                <a:ext uri="{FF2B5EF4-FFF2-40B4-BE49-F238E27FC236}">
                  <a16:creationId xmlns:a16="http://schemas.microsoft.com/office/drawing/2014/main" id="{63E5A114-BC6C-A640-9A30-9C5B9716F4B8}"/>
                </a:ext>
              </a:extLst>
            </p:cNvPr>
            <p:cNvGrpSpPr/>
            <p:nvPr/>
          </p:nvGrpSpPr>
          <p:grpSpPr>
            <a:xfrm>
              <a:off x="3387813" y="3251366"/>
              <a:ext cx="2540441" cy="508001"/>
              <a:chOff x="0" y="0"/>
              <a:chExt cx="5080880" cy="1016000"/>
            </a:xfrm>
          </p:grpSpPr>
          <p:sp>
            <p:nvSpPr>
              <p:cNvPr id="56" name="Bg">
                <a:extLst>
                  <a:ext uri="{FF2B5EF4-FFF2-40B4-BE49-F238E27FC236}">
                    <a16:creationId xmlns:a16="http://schemas.microsoft.com/office/drawing/2014/main" id="{4797651F-6840-984C-B5A3-D20B52807659}"/>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57" name="5">
                <a:extLst>
                  <a:ext uri="{FF2B5EF4-FFF2-40B4-BE49-F238E27FC236}">
                    <a16:creationId xmlns:a16="http://schemas.microsoft.com/office/drawing/2014/main" id="{0F55F0E2-0F46-6645-B278-C3DB98479223}"/>
                  </a:ext>
                </a:extLst>
              </p:cNvPr>
              <p:cNvSpPr txBox="1"/>
              <p:nvPr/>
            </p:nvSpPr>
            <p:spPr>
              <a:xfrm>
                <a:off x="4311952" y="129416"/>
                <a:ext cx="387928" cy="773416"/>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rPr>
                  <a:t>5</a:t>
                </a:r>
              </a:p>
            </p:txBody>
          </p:sp>
          <p:sp>
            <p:nvSpPr>
              <p:cNvPr id="58" name="#">
                <a:extLst>
                  <a:ext uri="{FF2B5EF4-FFF2-40B4-BE49-F238E27FC236}">
                    <a16:creationId xmlns:a16="http://schemas.microsoft.com/office/drawing/2014/main" id="{EA3C9EB0-9847-C44D-A5B3-92B6D6967F65}"/>
                  </a:ext>
                </a:extLst>
              </p:cNvPr>
              <p:cNvSpPr txBox="1"/>
              <p:nvPr/>
            </p:nvSpPr>
            <p:spPr>
              <a:xfrm>
                <a:off x="4049528"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59" name="Skywalking">
                <a:extLst>
                  <a:ext uri="{FF2B5EF4-FFF2-40B4-BE49-F238E27FC236}">
                    <a16:creationId xmlns:a16="http://schemas.microsoft.com/office/drawing/2014/main" id="{04C46750-04CD-3C4B-B218-0558B9E9D5F9}"/>
                  </a:ext>
                </a:extLst>
              </p:cNvPr>
              <p:cNvSpPr txBox="1"/>
              <p:nvPr/>
            </p:nvSpPr>
            <p:spPr>
              <a:xfrm>
                <a:off x="974824" y="272231"/>
                <a:ext cx="1519645"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err="1">
                    <a:ln>
                      <a:noFill/>
                    </a:ln>
                    <a:solidFill>
                      <a:srgbClr val="1B1C1D"/>
                    </a:solidFill>
                    <a:effectLst/>
                    <a:uLnTx/>
                    <a:uFillTx/>
                    <a:latin typeface="Arial"/>
                    <a:ea typeface="微软雅黑"/>
                    <a:cs typeface="+mn-cs"/>
                  </a:rPr>
                  <a:t>Skywalking</a:t>
                </a:r>
                <a:endParaRPr kumimoji="0" sz="1100" b="0" i="0" u="none" strike="noStrike" kern="1200" cap="none" spc="0" normalizeH="0" baseline="0" noProof="0">
                  <a:ln>
                    <a:noFill/>
                  </a:ln>
                  <a:solidFill>
                    <a:srgbClr val="1B1C1D"/>
                  </a:solidFill>
                  <a:effectLst/>
                  <a:uLnTx/>
                  <a:uFillTx/>
                  <a:latin typeface="Arial"/>
                  <a:ea typeface="微软雅黑"/>
                  <a:cs typeface="+mn-cs"/>
                </a:endParaRPr>
              </a:p>
            </p:txBody>
          </p:sp>
          <p:pic>
            <p:nvPicPr>
              <p:cNvPr id="60" name="Image" descr="Image">
                <a:extLst>
                  <a:ext uri="{FF2B5EF4-FFF2-40B4-BE49-F238E27FC236}">
                    <a16:creationId xmlns:a16="http://schemas.microsoft.com/office/drawing/2014/main" id="{41B22F1C-B6AF-8841-BEC1-6A491EBE5F7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4224" y="440119"/>
                <a:ext cx="642450" cy="152009"/>
              </a:xfrm>
              <a:prstGeom prst="rect">
                <a:avLst/>
              </a:prstGeom>
              <a:ln w="12700" cap="flat">
                <a:noFill/>
                <a:miter lim="400000"/>
              </a:ln>
              <a:effectLst/>
            </p:spPr>
          </p:pic>
        </p:grpSp>
        <p:grpSp>
          <p:nvGrpSpPr>
            <p:cNvPr id="40" name="3">
              <a:extLst>
                <a:ext uri="{FF2B5EF4-FFF2-40B4-BE49-F238E27FC236}">
                  <a16:creationId xmlns:a16="http://schemas.microsoft.com/office/drawing/2014/main" id="{0868E90C-3C9F-4A47-9DE3-1433883BCBA2}"/>
                </a:ext>
              </a:extLst>
            </p:cNvPr>
            <p:cNvGrpSpPr/>
            <p:nvPr/>
          </p:nvGrpSpPr>
          <p:grpSpPr>
            <a:xfrm>
              <a:off x="3387813" y="3810166"/>
              <a:ext cx="2540441" cy="508001"/>
              <a:chOff x="0" y="0"/>
              <a:chExt cx="5080880" cy="1016000"/>
            </a:xfrm>
          </p:grpSpPr>
          <p:sp>
            <p:nvSpPr>
              <p:cNvPr id="51" name="Bg">
                <a:extLst>
                  <a:ext uri="{FF2B5EF4-FFF2-40B4-BE49-F238E27FC236}">
                    <a16:creationId xmlns:a16="http://schemas.microsoft.com/office/drawing/2014/main" id="{E8A7BD69-1A7C-DA4E-BC31-67B0D981F066}"/>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52" name="7">
                <a:extLst>
                  <a:ext uri="{FF2B5EF4-FFF2-40B4-BE49-F238E27FC236}">
                    <a16:creationId xmlns:a16="http://schemas.microsoft.com/office/drawing/2014/main" id="{9A0F2EF5-76DF-7B42-AE80-04EBB630D9E4}"/>
                  </a:ext>
                </a:extLst>
              </p:cNvPr>
              <p:cNvSpPr txBox="1"/>
              <p:nvPr/>
            </p:nvSpPr>
            <p:spPr>
              <a:xfrm>
                <a:off x="4311952" y="129416"/>
                <a:ext cx="387928" cy="773416"/>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rPr>
                  <a:t>7</a:t>
                </a:r>
              </a:p>
            </p:txBody>
          </p:sp>
          <p:sp>
            <p:nvSpPr>
              <p:cNvPr id="53" name="#">
                <a:extLst>
                  <a:ext uri="{FF2B5EF4-FFF2-40B4-BE49-F238E27FC236}">
                    <a16:creationId xmlns:a16="http://schemas.microsoft.com/office/drawing/2014/main" id="{4DC2E228-DEE7-CC4D-B10C-94883C9F0E94}"/>
                  </a:ext>
                </a:extLst>
              </p:cNvPr>
              <p:cNvSpPr txBox="1"/>
              <p:nvPr/>
            </p:nvSpPr>
            <p:spPr>
              <a:xfrm>
                <a:off x="4053752"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54" name="Apollo">
                <a:extLst>
                  <a:ext uri="{FF2B5EF4-FFF2-40B4-BE49-F238E27FC236}">
                    <a16:creationId xmlns:a16="http://schemas.microsoft.com/office/drawing/2014/main" id="{EDD5B04B-4DE1-954C-8F18-1F9535FADCD3}"/>
                  </a:ext>
                </a:extLst>
              </p:cNvPr>
              <p:cNvSpPr txBox="1"/>
              <p:nvPr/>
            </p:nvSpPr>
            <p:spPr>
              <a:xfrm>
                <a:off x="974824" y="272231"/>
                <a:ext cx="891270"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Apollo</a:t>
                </a:r>
              </a:p>
            </p:txBody>
          </p:sp>
          <p:pic>
            <p:nvPicPr>
              <p:cNvPr id="55" name="Image" descr="Image">
                <a:extLst>
                  <a:ext uri="{FF2B5EF4-FFF2-40B4-BE49-F238E27FC236}">
                    <a16:creationId xmlns:a16="http://schemas.microsoft.com/office/drawing/2014/main" id="{2297E4C0-4773-DC42-9DF4-0D13F0F80053}"/>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27152" y="220343"/>
                <a:ext cx="554350" cy="511816"/>
              </a:xfrm>
              <a:prstGeom prst="rect">
                <a:avLst/>
              </a:prstGeom>
              <a:ln w="12700" cap="flat">
                <a:noFill/>
                <a:miter lim="400000"/>
              </a:ln>
              <a:effectLst/>
            </p:spPr>
          </p:pic>
        </p:grpSp>
        <p:grpSp>
          <p:nvGrpSpPr>
            <p:cNvPr id="41" name="4">
              <a:extLst>
                <a:ext uri="{FF2B5EF4-FFF2-40B4-BE49-F238E27FC236}">
                  <a16:creationId xmlns:a16="http://schemas.microsoft.com/office/drawing/2014/main" id="{9F1CF9F6-1106-1A4F-BB99-F5A757416278}"/>
                </a:ext>
              </a:extLst>
            </p:cNvPr>
            <p:cNvGrpSpPr/>
            <p:nvPr/>
          </p:nvGrpSpPr>
          <p:grpSpPr>
            <a:xfrm>
              <a:off x="3387813" y="4368966"/>
              <a:ext cx="2540441" cy="508001"/>
              <a:chOff x="0" y="0"/>
              <a:chExt cx="5080880" cy="1016000"/>
            </a:xfrm>
          </p:grpSpPr>
          <p:sp>
            <p:nvSpPr>
              <p:cNvPr id="46" name="Bg">
                <a:extLst>
                  <a:ext uri="{FF2B5EF4-FFF2-40B4-BE49-F238E27FC236}">
                    <a16:creationId xmlns:a16="http://schemas.microsoft.com/office/drawing/2014/main" id="{B2868A39-826B-664F-9F7D-F6DF73B293A3}"/>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47" name="18">
                <a:extLst>
                  <a:ext uri="{FF2B5EF4-FFF2-40B4-BE49-F238E27FC236}">
                    <a16:creationId xmlns:a16="http://schemas.microsoft.com/office/drawing/2014/main" id="{92268561-CCAA-B84D-9D8C-A546B9C22C1D}"/>
                  </a:ext>
                </a:extLst>
              </p:cNvPr>
              <p:cNvSpPr txBox="1"/>
              <p:nvPr/>
            </p:nvSpPr>
            <p:spPr>
              <a:xfrm>
                <a:off x="3911202" y="120248"/>
                <a:ext cx="788678" cy="79175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4BFF"/>
                    </a:solidFill>
                    <a:effectLst/>
                    <a:uLnTx/>
                    <a:uFillTx/>
                    <a:latin typeface="Arial Black"/>
                    <a:ea typeface="Helvetica Neue Medium"/>
                    <a:cs typeface="Helvetica Neue Medium"/>
                  </a:rPr>
                  <a:t>25</a:t>
                </a:r>
                <a:endPar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endParaRPr>
              </a:p>
            </p:txBody>
          </p:sp>
          <p:sp>
            <p:nvSpPr>
              <p:cNvPr id="48" name="#">
                <a:extLst>
                  <a:ext uri="{FF2B5EF4-FFF2-40B4-BE49-F238E27FC236}">
                    <a16:creationId xmlns:a16="http://schemas.microsoft.com/office/drawing/2014/main" id="{A02A3299-10CB-2944-BC47-7BE4FE8F4A1D}"/>
                  </a:ext>
                </a:extLst>
              </p:cNvPr>
              <p:cNvSpPr txBox="1"/>
              <p:nvPr/>
            </p:nvSpPr>
            <p:spPr>
              <a:xfrm>
                <a:off x="3701095"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49" name="Envoy">
                <a:extLst>
                  <a:ext uri="{FF2B5EF4-FFF2-40B4-BE49-F238E27FC236}">
                    <a16:creationId xmlns:a16="http://schemas.microsoft.com/office/drawing/2014/main" id="{CDB55AE5-CEA7-D249-AF5A-B3167C2615B6}"/>
                  </a:ext>
                </a:extLst>
              </p:cNvPr>
              <p:cNvSpPr txBox="1"/>
              <p:nvPr/>
            </p:nvSpPr>
            <p:spPr>
              <a:xfrm>
                <a:off x="974824" y="272231"/>
                <a:ext cx="888064"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Envoy</a:t>
                </a:r>
              </a:p>
            </p:txBody>
          </p:sp>
          <p:pic>
            <p:nvPicPr>
              <p:cNvPr id="50" name="Image" descr="Image">
                <a:extLst>
                  <a:ext uri="{FF2B5EF4-FFF2-40B4-BE49-F238E27FC236}">
                    <a16:creationId xmlns:a16="http://schemas.microsoft.com/office/drawing/2014/main" id="{9CE0617B-800A-7E45-AF79-4646EDB0CF0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7152" y="249837"/>
                <a:ext cx="541600" cy="532573"/>
              </a:xfrm>
              <a:prstGeom prst="rect">
                <a:avLst/>
              </a:prstGeom>
              <a:ln w="12700" cap="flat">
                <a:noFill/>
                <a:miter lim="400000"/>
              </a:ln>
              <a:effectLst/>
            </p:spPr>
          </p:pic>
        </p:grpSp>
        <p:grpSp>
          <p:nvGrpSpPr>
            <p:cNvPr id="42" name="Title">
              <a:extLst>
                <a:ext uri="{FF2B5EF4-FFF2-40B4-BE49-F238E27FC236}">
                  <a16:creationId xmlns:a16="http://schemas.microsoft.com/office/drawing/2014/main" id="{45459D37-D592-EA4E-A5BD-B2363DBC0E86}"/>
                </a:ext>
              </a:extLst>
            </p:cNvPr>
            <p:cNvGrpSpPr/>
            <p:nvPr/>
          </p:nvGrpSpPr>
          <p:grpSpPr>
            <a:xfrm>
              <a:off x="3324015" y="1983956"/>
              <a:ext cx="1922321" cy="437623"/>
              <a:chOff x="441666" y="1983956"/>
              <a:chExt cx="1922321" cy="437623"/>
            </a:xfrm>
          </p:grpSpPr>
          <p:sp>
            <p:nvSpPr>
              <p:cNvPr id="43" name="Line">
                <a:extLst>
                  <a:ext uri="{FF2B5EF4-FFF2-40B4-BE49-F238E27FC236}">
                    <a16:creationId xmlns:a16="http://schemas.microsoft.com/office/drawing/2014/main" id="{F228ACBF-ECB8-6544-B744-8155EE8367AE}"/>
                  </a:ext>
                </a:extLst>
              </p:cNvPr>
              <p:cNvSpPr/>
              <p:nvPr/>
            </p:nvSpPr>
            <p:spPr>
              <a:xfrm>
                <a:off x="512763" y="2375860"/>
                <a:ext cx="288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100" b="0" i="0" u="none" strike="noStrike" kern="1200" cap="none" spc="0" normalizeH="0" baseline="0" noProof="0">
                  <a:ln>
                    <a:noFill/>
                  </a:ln>
                  <a:solidFill>
                    <a:srgbClr val="FEFEFE"/>
                  </a:solidFill>
                  <a:effectLst/>
                  <a:uLnTx/>
                  <a:uFillTx/>
                  <a:latin typeface="Microsoft YaHei" panose="020B0503020204020204" pitchFamily="34" charset="-122"/>
                  <a:ea typeface="Microsoft YaHei" panose="020B0503020204020204" pitchFamily="34" charset="-122"/>
                  <a:cs typeface="+mn-cs"/>
                </a:endParaRPr>
              </a:p>
            </p:txBody>
          </p:sp>
          <p:sp>
            <p:nvSpPr>
              <p:cNvPr id="44" name="EN">
                <a:extLst>
                  <a:ext uri="{FF2B5EF4-FFF2-40B4-BE49-F238E27FC236}">
                    <a16:creationId xmlns:a16="http://schemas.microsoft.com/office/drawing/2014/main" id="{0B3012B0-68DC-1C43-AE0A-09FC9D2C05B1}"/>
                  </a:ext>
                </a:extLst>
              </p:cNvPr>
              <p:cNvSpPr txBox="1"/>
              <p:nvPr/>
            </p:nvSpPr>
            <p:spPr>
              <a:xfrm>
                <a:off x="441666" y="1983956"/>
                <a:ext cx="1922321" cy="307777"/>
              </a:xfrm>
              <a:prstGeom prst="rect">
                <a:avLst/>
              </a:prstGeom>
              <a:noFill/>
            </p:spPr>
            <p:txBody>
              <a:bodyPr wrap="none" rtlCol="0">
                <a:spAutoFit/>
              </a:bodyPr>
              <a:lstStyle/>
              <a:p>
                <a:pPr defTabSz="457200">
                  <a:defRPr/>
                </a:pPr>
                <a:r>
                  <a:rPr kumimoji="1" lang="en-US" altLang="zh-CN" sz="1400" b="1">
                    <a:solidFill>
                      <a:srgbClr val="2B3139"/>
                    </a:solidFill>
                    <a:latin typeface="Arial" panose="020B0604020202020204" pitchFamily="34" charset="0"/>
                    <a:ea typeface="Microsoft YaHei" panose="020B0503020204020204" pitchFamily="34" charset="-122"/>
                  </a:rPr>
                  <a:t>MESH PERCEPTION</a:t>
                </a:r>
                <a:endParaRPr kumimoji="1" lang="zh-CN" altLang="en-US" sz="1400" b="1">
                  <a:solidFill>
                    <a:srgbClr val="2B3139"/>
                  </a:solidFill>
                  <a:latin typeface="Arial" panose="020B0604020202020204" pitchFamily="34" charset="0"/>
                  <a:ea typeface="Microsoft YaHei" panose="020B0503020204020204" pitchFamily="34" charset="-122"/>
                </a:endParaRPr>
              </a:p>
            </p:txBody>
          </p:sp>
        </p:grpSp>
      </p:grpSp>
      <p:grpSp>
        <p:nvGrpSpPr>
          <p:cNvPr id="66" name="3">
            <a:extLst>
              <a:ext uri="{FF2B5EF4-FFF2-40B4-BE49-F238E27FC236}">
                <a16:creationId xmlns:a16="http://schemas.microsoft.com/office/drawing/2014/main" id="{1D6C15E7-3B3E-7340-9FE8-80480303F193}"/>
              </a:ext>
            </a:extLst>
          </p:cNvPr>
          <p:cNvGrpSpPr/>
          <p:nvPr/>
        </p:nvGrpSpPr>
        <p:grpSpPr>
          <a:xfrm>
            <a:off x="6191563" y="1983956"/>
            <a:ext cx="2614873" cy="3451811"/>
            <a:chOff x="6191563" y="1983956"/>
            <a:chExt cx="2614873" cy="3451811"/>
          </a:xfrm>
        </p:grpSpPr>
        <p:grpSp>
          <p:nvGrpSpPr>
            <p:cNvPr id="67" name="1">
              <a:extLst>
                <a:ext uri="{FF2B5EF4-FFF2-40B4-BE49-F238E27FC236}">
                  <a16:creationId xmlns:a16="http://schemas.microsoft.com/office/drawing/2014/main" id="{F3200377-86A0-304E-9207-AE23E92AE238}"/>
                </a:ext>
              </a:extLst>
            </p:cNvPr>
            <p:cNvGrpSpPr/>
            <p:nvPr/>
          </p:nvGrpSpPr>
          <p:grpSpPr>
            <a:xfrm>
              <a:off x="6265994" y="2692565"/>
              <a:ext cx="2540442" cy="508001"/>
              <a:chOff x="0" y="0"/>
              <a:chExt cx="5080880" cy="1016000"/>
            </a:xfrm>
          </p:grpSpPr>
          <p:sp>
            <p:nvSpPr>
              <p:cNvPr id="94" name="Bg">
                <a:extLst>
                  <a:ext uri="{FF2B5EF4-FFF2-40B4-BE49-F238E27FC236}">
                    <a16:creationId xmlns:a16="http://schemas.microsoft.com/office/drawing/2014/main" id="{FCE5830D-0FB4-114C-8EC9-5764348D91EB}"/>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95" name="5">
                <a:extLst>
                  <a:ext uri="{FF2B5EF4-FFF2-40B4-BE49-F238E27FC236}">
                    <a16:creationId xmlns:a16="http://schemas.microsoft.com/office/drawing/2014/main" id="{00AF94AD-1FA5-534B-9346-DA8AB64B3DCE}"/>
                  </a:ext>
                </a:extLst>
              </p:cNvPr>
              <p:cNvSpPr txBox="1"/>
              <p:nvPr/>
            </p:nvSpPr>
            <p:spPr>
              <a:xfrm>
                <a:off x="4254243" y="120248"/>
                <a:ext cx="445636" cy="79175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4BFF"/>
                    </a:solidFill>
                    <a:effectLst/>
                    <a:uLnTx/>
                    <a:uFillTx/>
                    <a:latin typeface="Arial Black"/>
                    <a:ea typeface="Helvetica Neue Medium"/>
                    <a:cs typeface="Helvetica Neue Medium"/>
                  </a:rPr>
                  <a:t>3</a:t>
                </a:r>
                <a:endPar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endParaRPr>
              </a:p>
            </p:txBody>
          </p:sp>
          <p:sp>
            <p:nvSpPr>
              <p:cNvPr id="96" name="#">
                <a:extLst>
                  <a:ext uri="{FF2B5EF4-FFF2-40B4-BE49-F238E27FC236}">
                    <a16:creationId xmlns:a16="http://schemas.microsoft.com/office/drawing/2014/main" id="{5E06BE6A-9DC8-6B48-A028-478D6AE0B609}"/>
                  </a:ext>
                </a:extLst>
              </p:cNvPr>
              <p:cNvSpPr txBox="1"/>
              <p:nvPr/>
            </p:nvSpPr>
            <p:spPr>
              <a:xfrm>
                <a:off x="4049529"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97" name="CoreDNS">
                <a:extLst>
                  <a:ext uri="{FF2B5EF4-FFF2-40B4-BE49-F238E27FC236}">
                    <a16:creationId xmlns:a16="http://schemas.microsoft.com/office/drawing/2014/main" id="{2A739694-3D68-8A41-8D63-5EB1B37D96D5}"/>
                  </a:ext>
                </a:extLst>
              </p:cNvPr>
              <p:cNvSpPr txBox="1"/>
              <p:nvPr/>
            </p:nvSpPr>
            <p:spPr>
              <a:xfrm>
                <a:off x="974823" y="272231"/>
                <a:ext cx="1314461"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CoreDNS</a:t>
                </a:r>
              </a:p>
            </p:txBody>
          </p:sp>
          <p:pic>
            <p:nvPicPr>
              <p:cNvPr id="98" name="Image" descr="Image">
                <a:extLst>
                  <a:ext uri="{FF2B5EF4-FFF2-40B4-BE49-F238E27FC236}">
                    <a16:creationId xmlns:a16="http://schemas.microsoft.com/office/drawing/2014/main" id="{CA707DC1-D33E-F14D-9F17-530062FC94E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09776" y="236448"/>
                <a:ext cx="628728" cy="628727"/>
              </a:xfrm>
              <a:prstGeom prst="rect">
                <a:avLst/>
              </a:prstGeom>
              <a:ln w="12700" cap="flat">
                <a:noFill/>
                <a:miter lim="400000"/>
              </a:ln>
              <a:effectLst/>
            </p:spPr>
          </p:pic>
        </p:grpSp>
        <p:grpSp>
          <p:nvGrpSpPr>
            <p:cNvPr id="68" name="2">
              <a:extLst>
                <a:ext uri="{FF2B5EF4-FFF2-40B4-BE49-F238E27FC236}">
                  <a16:creationId xmlns:a16="http://schemas.microsoft.com/office/drawing/2014/main" id="{7C525E2A-3596-574D-B02A-3627592DF56A}"/>
                </a:ext>
              </a:extLst>
            </p:cNvPr>
            <p:cNvGrpSpPr/>
            <p:nvPr/>
          </p:nvGrpSpPr>
          <p:grpSpPr>
            <a:xfrm>
              <a:off x="6265994" y="3251366"/>
              <a:ext cx="2540442" cy="508001"/>
              <a:chOff x="0" y="0"/>
              <a:chExt cx="5080880" cy="1016000"/>
            </a:xfrm>
          </p:grpSpPr>
          <p:sp>
            <p:nvSpPr>
              <p:cNvPr id="89" name="Bg">
                <a:extLst>
                  <a:ext uri="{FF2B5EF4-FFF2-40B4-BE49-F238E27FC236}">
                    <a16:creationId xmlns:a16="http://schemas.microsoft.com/office/drawing/2014/main" id="{19D890C7-6440-E842-A0AE-9E76761769DF}"/>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90" name="8">
                <a:extLst>
                  <a:ext uri="{FF2B5EF4-FFF2-40B4-BE49-F238E27FC236}">
                    <a16:creationId xmlns:a16="http://schemas.microsoft.com/office/drawing/2014/main" id="{51B1F9BE-977F-B74B-B3C6-92409FA9A422}"/>
                  </a:ext>
                </a:extLst>
              </p:cNvPr>
              <p:cNvSpPr txBox="1"/>
              <p:nvPr/>
            </p:nvSpPr>
            <p:spPr>
              <a:xfrm>
                <a:off x="3911201" y="120248"/>
                <a:ext cx="788677" cy="79175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4BFF"/>
                    </a:solidFill>
                    <a:effectLst/>
                    <a:uLnTx/>
                    <a:uFillTx/>
                    <a:latin typeface="Arial Black"/>
                    <a:ea typeface="Helvetica Neue Medium"/>
                    <a:cs typeface="Helvetica Neue Medium"/>
                  </a:rPr>
                  <a:t>10</a:t>
                </a:r>
                <a:endPar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endParaRPr>
              </a:p>
            </p:txBody>
          </p:sp>
          <p:sp>
            <p:nvSpPr>
              <p:cNvPr id="91" name="#">
                <a:extLst>
                  <a:ext uri="{FF2B5EF4-FFF2-40B4-BE49-F238E27FC236}">
                    <a16:creationId xmlns:a16="http://schemas.microsoft.com/office/drawing/2014/main" id="{DF9CE7FD-A658-7F41-A401-7AA9DA08A676}"/>
                  </a:ext>
                </a:extLst>
              </p:cNvPr>
              <p:cNvSpPr txBox="1"/>
              <p:nvPr/>
            </p:nvSpPr>
            <p:spPr>
              <a:xfrm>
                <a:off x="3795785"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92" name="Docker">
                <a:extLst>
                  <a:ext uri="{FF2B5EF4-FFF2-40B4-BE49-F238E27FC236}">
                    <a16:creationId xmlns:a16="http://schemas.microsoft.com/office/drawing/2014/main" id="{C6E6000D-1284-F042-BBD4-B01F621ACF73}"/>
                  </a:ext>
                </a:extLst>
              </p:cNvPr>
              <p:cNvSpPr txBox="1"/>
              <p:nvPr/>
            </p:nvSpPr>
            <p:spPr>
              <a:xfrm>
                <a:off x="974823" y="272231"/>
                <a:ext cx="997067"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Docker</a:t>
                </a:r>
              </a:p>
            </p:txBody>
          </p:sp>
          <p:pic>
            <p:nvPicPr>
              <p:cNvPr id="93" name="Image" descr="Image">
                <a:extLst>
                  <a:ext uri="{FF2B5EF4-FFF2-40B4-BE49-F238E27FC236}">
                    <a16:creationId xmlns:a16="http://schemas.microsoft.com/office/drawing/2014/main" id="{290F5636-957D-3F48-A211-B974A4681C0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7154" y="153562"/>
                <a:ext cx="646017" cy="646017"/>
              </a:xfrm>
              <a:prstGeom prst="rect">
                <a:avLst/>
              </a:prstGeom>
              <a:ln w="12700" cap="flat">
                <a:noFill/>
                <a:miter lim="400000"/>
              </a:ln>
              <a:effectLst/>
            </p:spPr>
          </p:pic>
        </p:grpSp>
        <p:grpSp>
          <p:nvGrpSpPr>
            <p:cNvPr id="69" name="3">
              <a:extLst>
                <a:ext uri="{FF2B5EF4-FFF2-40B4-BE49-F238E27FC236}">
                  <a16:creationId xmlns:a16="http://schemas.microsoft.com/office/drawing/2014/main" id="{9474E95D-E321-BE45-ABDD-65A2ECCFC188}"/>
                </a:ext>
              </a:extLst>
            </p:cNvPr>
            <p:cNvGrpSpPr/>
            <p:nvPr/>
          </p:nvGrpSpPr>
          <p:grpSpPr>
            <a:xfrm>
              <a:off x="6265994" y="3810166"/>
              <a:ext cx="2540442" cy="508001"/>
              <a:chOff x="0" y="0"/>
              <a:chExt cx="5080880" cy="1016000"/>
            </a:xfrm>
          </p:grpSpPr>
          <p:sp>
            <p:nvSpPr>
              <p:cNvPr id="84" name="Bg">
                <a:extLst>
                  <a:ext uri="{FF2B5EF4-FFF2-40B4-BE49-F238E27FC236}">
                    <a16:creationId xmlns:a16="http://schemas.microsoft.com/office/drawing/2014/main" id="{CDD40A7F-0C8D-8446-B0AF-B5BEDE047AEF}"/>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85" name="14">
                <a:extLst>
                  <a:ext uri="{FF2B5EF4-FFF2-40B4-BE49-F238E27FC236}">
                    <a16:creationId xmlns:a16="http://schemas.microsoft.com/office/drawing/2014/main" id="{67253F54-4728-6541-998F-4A44DDB0D238}"/>
                  </a:ext>
                </a:extLst>
              </p:cNvPr>
              <p:cNvSpPr txBox="1"/>
              <p:nvPr/>
            </p:nvSpPr>
            <p:spPr>
              <a:xfrm>
                <a:off x="4026621" y="129416"/>
                <a:ext cx="673261" cy="773416"/>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rPr>
                  <a:t>14</a:t>
                </a:r>
              </a:p>
            </p:txBody>
          </p:sp>
          <p:sp>
            <p:nvSpPr>
              <p:cNvPr id="86" name="#">
                <a:extLst>
                  <a:ext uri="{FF2B5EF4-FFF2-40B4-BE49-F238E27FC236}">
                    <a16:creationId xmlns:a16="http://schemas.microsoft.com/office/drawing/2014/main" id="{C28A8AC5-2100-6741-9456-E2BCFF23C31C}"/>
                  </a:ext>
                </a:extLst>
              </p:cNvPr>
              <p:cNvSpPr txBox="1"/>
              <p:nvPr/>
            </p:nvSpPr>
            <p:spPr>
              <a:xfrm>
                <a:off x="3701095"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87" name="CNI">
                <a:extLst>
                  <a:ext uri="{FF2B5EF4-FFF2-40B4-BE49-F238E27FC236}">
                    <a16:creationId xmlns:a16="http://schemas.microsoft.com/office/drawing/2014/main" id="{B18B3A5B-2429-B240-9C9C-D813A8058BF7}"/>
                  </a:ext>
                </a:extLst>
              </p:cNvPr>
              <p:cNvSpPr txBox="1"/>
              <p:nvPr/>
            </p:nvSpPr>
            <p:spPr>
              <a:xfrm>
                <a:off x="974823" y="272231"/>
                <a:ext cx="589906"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CNI</a:t>
                </a:r>
              </a:p>
            </p:txBody>
          </p:sp>
          <p:pic>
            <p:nvPicPr>
              <p:cNvPr id="88" name="Image" descr="Image">
                <a:extLst>
                  <a:ext uri="{FF2B5EF4-FFF2-40B4-BE49-F238E27FC236}">
                    <a16:creationId xmlns:a16="http://schemas.microsoft.com/office/drawing/2014/main" id="{9F8948E6-A40F-0C4E-A5E9-8397A0E8B838}"/>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246216" y="238840"/>
                <a:ext cx="521095" cy="556690"/>
              </a:xfrm>
              <a:prstGeom prst="rect">
                <a:avLst/>
              </a:prstGeom>
              <a:ln w="12700" cap="flat">
                <a:noFill/>
                <a:miter lim="400000"/>
              </a:ln>
              <a:effectLst/>
            </p:spPr>
          </p:pic>
        </p:grpSp>
        <p:grpSp>
          <p:nvGrpSpPr>
            <p:cNvPr id="70" name="4">
              <a:extLst>
                <a:ext uri="{FF2B5EF4-FFF2-40B4-BE49-F238E27FC236}">
                  <a16:creationId xmlns:a16="http://schemas.microsoft.com/office/drawing/2014/main" id="{1D87CE8F-425F-0444-A3B1-6193606B7F74}"/>
                </a:ext>
              </a:extLst>
            </p:cNvPr>
            <p:cNvGrpSpPr/>
            <p:nvPr/>
          </p:nvGrpSpPr>
          <p:grpSpPr>
            <a:xfrm>
              <a:off x="6265994" y="4368966"/>
              <a:ext cx="2540442" cy="508001"/>
              <a:chOff x="0" y="0"/>
              <a:chExt cx="5080880" cy="1016000"/>
            </a:xfrm>
          </p:grpSpPr>
          <p:sp>
            <p:nvSpPr>
              <p:cNvPr id="81" name="Bg">
                <a:extLst>
                  <a:ext uri="{FF2B5EF4-FFF2-40B4-BE49-F238E27FC236}">
                    <a16:creationId xmlns:a16="http://schemas.microsoft.com/office/drawing/2014/main" id="{7AC38BA8-9BCD-0844-9483-D19F9C4BED39}"/>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82" name="18">
                <a:extLst>
                  <a:ext uri="{FF2B5EF4-FFF2-40B4-BE49-F238E27FC236}">
                    <a16:creationId xmlns:a16="http://schemas.microsoft.com/office/drawing/2014/main" id="{442906A6-AD9D-5A48-BBFD-EF07A40CE996}"/>
                  </a:ext>
                </a:extLst>
              </p:cNvPr>
              <p:cNvSpPr txBox="1"/>
              <p:nvPr/>
            </p:nvSpPr>
            <p:spPr>
              <a:xfrm>
                <a:off x="3911205" y="120248"/>
                <a:ext cx="788677" cy="79175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rPr>
                  <a:t>1</a:t>
                </a:r>
                <a:r>
                  <a:rPr kumimoji="0" lang="en-US" altLang="zh-CN" sz="2000" b="0" i="0" u="none" strike="noStrike" kern="1200" cap="none" spc="0" normalizeH="0" baseline="0" noProof="0">
                    <a:ln>
                      <a:noFill/>
                    </a:ln>
                    <a:solidFill>
                      <a:srgbClr val="004BFF"/>
                    </a:solidFill>
                    <a:effectLst/>
                    <a:uLnTx/>
                    <a:uFillTx/>
                    <a:latin typeface="Arial Black"/>
                    <a:ea typeface="Helvetica Neue Medium"/>
                    <a:cs typeface="Helvetica Neue Medium"/>
                  </a:rPr>
                  <a:t>0</a:t>
                </a:r>
                <a:endPar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endParaRPr>
              </a:p>
            </p:txBody>
          </p:sp>
          <p:sp>
            <p:nvSpPr>
              <p:cNvPr id="83" name="#">
                <a:extLst>
                  <a:ext uri="{FF2B5EF4-FFF2-40B4-BE49-F238E27FC236}">
                    <a16:creationId xmlns:a16="http://schemas.microsoft.com/office/drawing/2014/main" id="{8A66C52E-1061-7741-A726-CEE0867CD09D}"/>
                  </a:ext>
                </a:extLst>
              </p:cNvPr>
              <p:cNvSpPr txBox="1"/>
              <p:nvPr/>
            </p:nvSpPr>
            <p:spPr>
              <a:xfrm>
                <a:off x="3701095"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grpSp>
        <p:grpSp>
          <p:nvGrpSpPr>
            <p:cNvPr id="71" name="5">
              <a:extLst>
                <a:ext uri="{FF2B5EF4-FFF2-40B4-BE49-F238E27FC236}">
                  <a16:creationId xmlns:a16="http://schemas.microsoft.com/office/drawing/2014/main" id="{5E98FBE6-973F-4048-BD68-292DC8568B0F}"/>
                </a:ext>
              </a:extLst>
            </p:cNvPr>
            <p:cNvGrpSpPr/>
            <p:nvPr/>
          </p:nvGrpSpPr>
          <p:grpSpPr>
            <a:xfrm>
              <a:off x="6265994" y="4927766"/>
              <a:ext cx="2540442" cy="508001"/>
              <a:chOff x="0" y="0"/>
              <a:chExt cx="5080880" cy="1016000"/>
            </a:xfrm>
          </p:grpSpPr>
          <p:sp>
            <p:nvSpPr>
              <p:cNvPr id="76" name="Bg">
                <a:extLst>
                  <a:ext uri="{FF2B5EF4-FFF2-40B4-BE49-F238E27FC236}">
                    <a16:creationId xmlns:a16="http://schemas.microsoft.com/office/drawing/2014/main" id="{8CEAF0B4-5C31-A443-9A0E-B65CB19D4B62}"/>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77" name="26">
                <a:extLst>
                  <a:ext uri="{FF2B5EF4-FFF2-40B4-BE49-F238E27FC236}">
                    <a16:creationId xmlns:a16="http://schemas.microsoft.com/office/drawing/2014/main" id="{93314FBE-8633-5B43-9B23-4BE46C7DB037}"/>
                  </a:ext>
                </a:extLst>
              </p:cNvPr>
              <p:cNvSpPr txBox="1"/>
              <p:nvPr/>
            </p:nvSpPr>
            <p:spPr>
              <a:xfrm>
                <a:off x="3911205" y="120248"/>
                <a:ext cx="788677" cy="79175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4BFF"/>
                    </a:solidFill>
                    <a:effectLst/>
                    <a:uLnTx/>
                    <a:uFillTx/>
                    <a:latin typeface="Arial Black"/>
                    <a:ea typeface="Helvetica Neue Medium"/>
                    <a:cs typeface="Helvetica Neue Medium"/>
                  </a:rPr>
                  <a:t>12</a:t>
                </a:r>
                <a:endPar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endParaRPr>
              </a:p>
            </p:txBody>
          </p:sp>
          <p:sp>
            <p:nvSpPr>
              <p:cNvPr id="78" name="#">
                <a:extLst>
                  <a:ext uri="{FF2B5EF4-FFF2-40B4-BE49-F238E27FC236}">
                    <a16:creationId xmlns:a16="http://schemas.microsoft.com/office/drawing/2014/main" id="{190E623C-0136-4147-BA92-9D632AFC343A}"/>
                  </a:ext>
                </a:extLst>
              </p:cNvPr>
              <p:cNvSpPr txBox="1"/>
              <p:nvPr/>
            </p:nvSpPr>
            <p:spPr>
              <a:xfrm>
                <a:off x="3701095"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79" name="Kubernetes">
                <a:extLst>
                  <a:ext uri="{FF2B5EF4-FFF2-40B4-BE49-F238E27FC236}">
                    <a16:creationId xmlns:a16="http://schemas.microsoft.com/office/drawing/2014/main" id="{4FB3E778-A724-E441-A600-7D8DA5EECB57}"/>
                  </a:ext>
                </a:extLst>
              </p:cNvPr>
              <p:cNvSpPr txBox="1"/>
              <p:nvPr/>
            </p:nvSpPr>
            <p:spPr>
              <a:xfrm>
                <a:off x="974823" y="272231"/>
                <a:ext cx="1545293"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Kubernetes</a:t>
                </a:r>
              </a:p>
            </p:txBody>
          </p:sp>
          <p:pic>
            <p:nvPicPr>
              <p:cNvPr id="80" name="Image" descr="Image">
                <a:extLst>
                  <a:ext uri="{FF2B5EF4-FFF2-40B4-BE49-F238E27FC236}">
                    <a16:creationId xmlns:a16="http://schemas.microsoft.com/office/drawing/2014/main" id="{1D6BDE41-1A37-5F44-B724-22ECF6A1AA8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46216" y="247892"/>
                <a:ext cx="526417" cy="511063"/>
              </a:xfrm>
              <a:prstGeom prst="rect">
                <a:avLst/>
              </a:prstGeom>
              <a:ln w="12700" cap="flat">
                <a:noFill/>
                <a:miter lim="400000"/>
              </a:ln>
              <a:effectLst/>
            </p:spPr>
          </p:pic>
        </p:grpSp>
        <p:grpSp>
          <p:nvGrpSpPr>
            <p:cNvPr id="72" name="Title">
              <a:extLst>
                <a:ext uri="{FF2B5EF4-FFF2-40B4-BE49-F238E27FC236}">
                  <a16:creationId xmlns:a16="http://schemas.microsoft.com/office/drawing/2014/main" id="{967D0B94-1D0A-9342-9A35-48DDA1FE4DBA}"/>
                </a:ext>
              </a:extLst>
            </p:cNvPr>
            <p:cNvGrpSpPr/>
            <p:nvPr/>
          </p:nvGrpSpPr>
          <p:grpSpPr>
            <a:xfrm>
              <a:off x="6191563" y="1983956"/>
              <a:ext cx="1561646" cy="437623"/>
              <a:chOff x="441666" y="1983956"/>
              <a:chExt cx="1561646" cy="437623"/>
            </a:xfrm>
          </p:grpSpPr>
          <p:sp>
            <p:nvSpPr>
              <p:cNvPr id="73" name="Line">
                <a:extLst>
                  <a:ext uri="{FF2B5EF4-FFF2-40B4-BE49-F238E27FC236}">
                    <a16:creationId xmlns:a16="http://schemas.microsoft.com/office/drawing/2014/main" id="{C803056F-1EAB-D04A-B5A6-1D806FE55361}"/>
                  </a:ext>
                </a:extLst>
              </p:cNvPr>
              <p:cNvSpPr/>
              <p:nvPr/>
            </p:nvSpPr>
            <p:spPr>
              <a:xfrm>
                <a:off x="512763" y="2375860"/>
                <a:ext cx="288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100" b="0" i="0" u="none" strike="noStrike" kern="1200" cap="none" spc="0" normalizeH="0" baseline="0" noProof="0">
                  <a:ln>
                    <a:noFill/>
                  </a:ln>
                  <a:solidFill>
                    <a:srgbClr val="FEFEFE"/>
                  </a:solidFill>
                  <a:effectLst/>
                  <a:uLnTx/>
                  <a:uFillTx/>
                  <a:latin typeface="Microsoft YaHei" panose="020B0503020204020204" pitchFamily="34" charset="-122"/>
                  <a:ea typeface="Microsoft YaHei" panose="020B0503020204020204" pitchFamily="34" charset="-122"/>
                  <a:cs typeface="+mn-cs"/>
                </a:endParaRPr>
              </a:p>
            </p:txBody>
          </p:sp>
          <p:sp>
            <p:nvSpPr>
              <p:cNvPr id="74" name="EN">
                <a:extLst>
                  <a:ext uri="{FF2B5EF4-FFF2-40B4-BE49-F238E27FC236}">
                    <a16:creationId xmlns:a16="http://schemas.microsoft.com/office/drawing/2014/main" id="{137E70D9-9D49-1C42-9BA8-80ECBA527E01}"/>
                  </a:ext>
                </a:extLst>
              </p:cNvPr>
              <p:cNvSpPr txBox="1"/>
              <p:nvPr/>
            </p:nvSpPr>
            <p:spPr>
              <a:xfrm>
                <a:off x="441666" y="1983956"/>
                <a:ext cx="1561646" cy="307777"/>
              </a:xfrm>
              <a:prstGeom prst="rect">
                <a:avLst/>
              </a:prstGeom>
              <a:noFill/>
            </p:spPr>
            <p:txBody>
              <a:bodyPr wrap="none" rtlCol="0">
                <a:spAutoFit/>
              </a:bodyPr>
              <a:lstStyle/>
              <a:p>
                <a:pPr defTabSz="457200">
                  <a:defRPr/>
                </a:pPr>
                <a:r>
                  <a:rPr kumimoji="1" lang="en-US" altLang="zh-CN" sz="1400" b="1">
                    <a:solidFill>
                      <a:srgbClr val="2B3139"/>
                    </a:solidFill>
                    <a:latin typeface="Arial" panose="020B0604020202020204" pitchFamily="34" charset="0"/>
                    <a:ea typeface="Microsoft YaHei" panose="020B0503020204020204" pitchFamily="34" charset="-122"/>
                  </a:rPr>
                  <a:t>CLOUD ENGINE</a:t>
                </a:r>
              </a:p>
            </p:txBody>
          </p:sp>
        </p:grpSp>
      </p:grpSp>
      <p:grpSp>
        <p:nvGrpSpPr>
          <p:cNvPr id="99" name="4">
            <a:extLst>
              <a:ext uri="{FF2B5EF4-FFF2-40B4-BE49-F238E27FC236}">
                <a16:creationId xmlns:a16="http://schemas.microsoft.com/office/drawing/2014/main" id="{79A9F00E-E856-AF40-869A-C59B8C75F996}"/>
              </a:ext>
            </a:extLst>
          </p:cNvPr>
          <p:cNvGrpSpPr/>
          <p:nvPr/>
        </p:nvGrpSpPr>
        <p:grpSpPr>
          <a:xfrm>
            <a:off x="9066310" y="1983956"/>
            <a:ext cx="2618307" cy="2893011"/>
            <a:chOff x="9066310" y="1983956"/>
            <a:chExt cx="2618307" cy="2893011"/>
          </a:xfrm>
        </p:grpSpPr>
        <p:grpSp>
          <p:nvGrpSpPr>
            <p:cNvPr id="100" name="1">
              <a:extLst>
                <a:ext uri="{FF2B5EF4-FFF2-40B4-BE49-F238E27FC236}">
                  <a16:creationId xmlns:a16="http://schemas.microsoft.com/office/drawing/2014/main" id="{D2400287-744F-8948-8D57-7C6C863051E8}"/>
                </a:ext>
              </a:extLst>
            </p:cNvPr>
            <p:cNvGrpSpPr/>
            <p:nvPr/>
          </p:nvGrpSpPr>
          <p:grpSpPr>
            <a:xfrm>
              <a:off x="9144176" y="2692565"/>
              <a:ext cx="2540441" cy="508001"/>
              <a:chOff x="0" y="0"/>
              <a:chExt cx="5080880" cy="1016000"/>
            </a:xfrm>
          </p:grpSpPr>
          <p:sp>
            <p:nvSpPr>
              <p:cNvPr id="123" name="Bg">
                <a:extLst>
                  <a:ext uri="{FF2B5EF4-FFF2-40B4-BE49-F238E27FC236}">
                    <a16:creationId xmlns:a16="http://schemas.microsoft.com/office/drawing/2014/main" id="{772ABE93-278C-5F44-9C82-1927FAEA9CA1}"/>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124" name="2">
                <a:extLst>
                  <a:ext uri="{FF2B5EF4-FFF2-40B4-BE49-F238E27FC236}">
                    <a16:creationId xmlns:a16="http://schemas.microsoft.com/office/drawing/2014/main" id="{8905D6F7-123C-2549-8D43-C16DF8267E15}"/>
                  </a:ext>
                </a:extLst>
              </p:cNvPr>
              <p:cNvSpPr txBox="1"/>
              <p:nvPr/>
            </p:nvSpPr>
            <p:spPr>
              <a:xfrm>
                <a:off x="4311952" y="129416"/>
                <a:ext cx="387928" cy="773416"/>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rPr>
                  <a:t>2</a:t>
                </a:r>
              </a:p>
            </p:txBody>
          </p:sp>
          <p:sp>
            <p:nvSpPr>
              <p:cNvPr id="125" name="#">
                <a:extLst>
                  <a:ext uri="{FF2B5EF4-FFF2-40B4-BE49-F238E27FC236}">
                    <a16:creationId xmlns:a16="http://schemas.microsoft.com/office/drawing/2014/main" id="{44CAC0C4-7A7E-C24D-85D1-98BDB6C23079}"/>
                  </a:ext>
                </a:extLst>
              </p:cNvPr>
              <p:cNvSpPr txBox="1"/>
              <p:nvPr/>
            </p:nvSpPr>
            <p:spPr>
              <a:xfrm>
                <a:off x="4049528"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126" name="Kubeadm">
                <a:extLst>
                  <a:ext uri="{FF2B5EF4-FFF2-40B4-BE49-F238E27FC236}">
                    <a16:creationId xmlns:a16="http://schemas.microsoft.com/office/drawing/2014/main" id="{C0C95269-6467-0B44-A02E-880CD787FC38}"/>
                  </a:ext>
                </a:extLst>
              </p:cNvPr>
              <p:cNvSpPr txBox="1"/>
              <p:nvPr/>
            </p:nvSpPr>
            <p:spPr>
              <a:xfrm>
                <a:off x="974824" y="272231"/>
                <a:ext cx="1311257"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Kubeadm</a:t>
                </a:r>
              </a:p>
            </p:txBody>
          </p:sp>
          <p:pic>
            <p:nvPicPr>
              <p:cNvPr id="127" name="Image" descr="Image">
                <a:extLst>
                  <a:ext uri="{FF2B5EF4-FFF2-40B4-BE49-F238E27FC236}">
                    <a16:creationId xmlns:a16="http://schemas.microsoft.com/office/drawing/2014/main" id="{18CC685B-CC0D-5244-A41B-1CC5B9F14EAF}"/>
                  </a:ext>
                </a:extLst>
              </p:cNvPr>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a:xfrm>
                <a:off x="219662" y="231446"/>
                <a:ext cx="608871" cy="569164"/>
              </a:xfrm>
              <a:prstGeom prst="rect">
                <a:avLst/>
              </a:prstGeom>
              <a:ln w="12700" cap="flat">
                <a:noFill/>
                <a:miter lim="400000"/>
              </a:ln>
              <a:effectLst/>
            </p:spPr>
          </p:pic>
        </p:grpSp>
        <p:grpSp>
          <p:nvGrpSpPr>
            <p:cNvPr id="101" name="2">
              <a:extLst>
                <a:ext uri="{FF2B5EF4-FFF2-40B4-BE49-F238E27FC236}">
                  <a16:creationId xmlns:a16="http://schemas.microsoft.com/office/drawing/2014/main" id="{059C1237-F146-4A44-9799-ACA4AD98380C}"/>
                </a:ext>
              </a:extLst>
            </p:cNvPr>
            <p:cNvGrpSpPr/>
            <p:nvPr/>
          </p:nvGrpSpPr>
          <p:grpSpPr>
            <a:xfrm>
              <a:off x="9144176" y="3251366"/>
              <a:ext cx="2540441" cy="508001"/>
              <a:chOff x="0" y="0"/>
              <a:chExt cx="5080880" cy="1016000"/>
            </a:xfrm>
          </p:grpSpPr>
          <p:sp>
            <p:nvSpPr>
              <p:cNvPr id="118" name="Bg">
                <a:extLst>
                  <a:ext uri="{FF2B5EF4-FFF2-40B4-BE49-F238E27FC236}">
                    <a16:creationId xmlns:a16="http://schemas.microsoft.com/office/drawing/2014/main" id="{8D0A0571-FA12-9441-A422-621AF10BA831}"/>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119" name="3">
                <a:extLst>
                  <a:ext uri="{FF2B5EF4-FFF2-40B4-BE49-F238E27FC236}">
                    <a16:creationId xmlns:a16="http://schemas.microsoft.com/office/drawing/2014/main" id="{925BE7B5-3D7F-AB48-B8C2-3C8D03A88FB9}"/>
                  </a:ext>
                </a:extLst>
              </p:cNvPr>
              <p:cNvSpPr txBox="1"/>
              <p:nvPr/>
            </p:nvSpPr>
            <p:spPr>
              <a:xfrm>
                <a:off x="4311952" y="129416"/>
                <a:ext cx="387928" cy="773416"/>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rPr>
                  <a:t>3</a:t>
                </a:r>
              </a:p>
            </p:txBody>
          </p:sp>
          <p:sp>
            <p:nvSpPr>
              <p:cNvPr id="120" name="#">
                <a:extLst>
                  <a:ext uri="{FF2B5EF4-FFF2-40B4-BE49-F238E27FC236}">
                    <a16:creationId xmlns:a16="http://schemas.microsoft.com/office/drawing/2014/main" id="{A49A802A-48AF-CF4C-ADA2-015C45DF6DF6}"/>
                  </a:ext>
                </a:extLst>
              </p:cNvPr>
              <p:cNvSpPr txBox="1"/>
              <p:nvPr/>
            </p:nvSpPr>
            <p:spPr>
              <a:xfrm>
                <a:off x="4049528"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121" name="Kops">
                <a:extLst>
                  <a:ext uri="{FF2B5EF4-FFF2-40B4-BE49-F238E27FC236}">
                    <a16:creationId xmlns:a16="http://schemas.microsoft.com/office/drawing/2014/main" id="{88A39F96-AB2B-634E-AE15-CEC0493AD770}"/>
                  </a:ext>
                </a:extLst>
              </p:cNvPr>
              <p:cNvSpPr txBox="1"/>
              <p:nvPr/>
            </p:nvSpPr>
            <p:spPr>
              <a:xfrm>
                <a:off x="974824" y="272231"/>
                <a:ext cx="747000"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Kops</a:t>
                </a:r>
              </a:p>
            </p:txBody>
          </p:sp>
          <p:pic>
            <p:nvPicPr>
              <p:cNvPr id="122" name="Image" descr="Image">
                <a:extLst>
                  <a:ext uri="{FF2B5EF4-FFF2-40B4-BE49-F238E27FC236}">
                    <a16:creationId xmlns:a16="http://schemas.microsoft.com/office/drawing/2014/main" id="{DF00C93B-AE0B-DF4C-A0EA-F3DE457B4172}"/>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a:xfrm>
                <a:off x="247716" y="191613"/>
                <a:ext cx="552877" cy="624368"/>
              </a:xfrm>
              <a:prstGeom prst="rect">
                <a:avLst/>
              </a:prstGeom>
              <a:ln w="12700" cap="flat">
                <a:noFill/>
                <a:miter lim="400000"/>
              </a:ln>
              <a:effectLst/>
            </p:spPr>
          </p:pic>
        </p:grpSp>
        <p:grpSp>
          <p:nvGrpSpPr>
            <p:cNvPr id="102" name="3">
              <a:extLst>
                <a:ext uri="{FF2B5EF4-FFF2-40B4-BE49-F238E27FC236}">
                  <a16:creationId xmlns:a16="http://schemas.microsoft.com/office/drawing/2014/main" id="{AAFA05E9-C963-F241-B564-B272FFA49F01}"/>
                </a:ext>
              </a:extLst>
            </p:cNvPr>
            <p:cNvGrpSpPr/>
            <p:nvPr/>
          </p:nvGrpSpPr>
          <p:grpSpPr>
            <a:xfrm>
              <a:off x="9144176" y="3810166"/>
              <a:ext cx="2540441" cy="508001"/>
              <a:chOff x="0" y="0"/>
              <a:chExt cx="5080880" cy="1016000"/>
            </a:xfrm>
          </p:grpSpPr>
          <p:sp>
            <p:nvSpPr>
              <p:cNvPr id="113" name="Bg">
                <a:extLst>
                  <a:ext uri="{FF2B5EF4-FFF2-40B4-BE49-F238E27FC236}">
                    <a16:creationId xmlns:a16="http://schemas.microsoft.com/office/drawing/2014/main" id="{3EBCC0F2-A32E-9043-90B6-3310FFB6EB2D}"/>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114" name="10">
                <a:extLst>
                  <a:ext uri="{FF2B5EF4-FFF2-40B4-BE49-F238E27FC236}">
                    <a16:creationId xmlns:a16="http://schemas.microsoft.com/office/drawing/2014/main" id="{D9F157EE-22DD-C246-80D8-3E8912E2AFBA}"/>
                  </a:ext>
                </a:extLst>
              </p:cNvPr>
              <p:cNvSpPr txBox="1"/>
              <p:nvPr/>
            </p:nvSpPr>
            <p:spPr>
              <a:xfrm>
                <a:off x="4254244" y="120248"/>
                <a:ext cx="445636" cy="79175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4BFF"/>
                    </a:solidFill>
                    <a:effectLst/>
                    <a:uLnTx/>
                    <a:uFillTx/>
                    <a:latin typeface="Arial Black"/>
                    <a:ea typeface="Helvetica Neue Medium"/>
                    <a:cs typeface="Helvetica Neue Medium"/>
                  </a:rPr>
                  <a:t>9</a:t>
                </a:r>
                <a:endPar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endParaRPr>
              </a:p>
            </p:txBody>
          </p:sp>
          <p:sp>
            <p:nvSpPr>
              <p:cNvPr id="115" name="#">
                <a:extLst>
                  <a:ext uri="{FF2B5EF4-FFF2-40B4-BE49-F238E27FC236}">
                    <a16:creationId xmlns:a16="http://schemas.microsoft.com/office/drawing/2014/main" id="{8FB4224C-7905-754B-A512-8C4D21158CBC}"/>
                  </a:ext>
                </a:extLst>
              </p:cNvPr>
              <p:cNvSpPr txBox="1"/>
              <p:nvPr/>
            </p:nvSpPr>
            <p:spPr>
              <a:xfrm>
                <a:off x="4049004"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116" name="Prometheus">
                <a:extLst>
                  <a:ext uri="{FF2B5EF4-FFF2-40B4-BE49-F238E27FC236}">
                    <a16:creationId xmlns:a16="http://schemas.microsoft.com/office/drawing/2014/main" id="{03ED3442-2C61-0443-A3E1-16055E8CA110}"/>
                  </a:ext>
                </a:extLst>
              </p:cNvPr>
              <p:cNvSpPr txBox="1"/>
              <p:nvPr/>
            </p:nvSpPr>
            <p:spPr>
              <a:xfrm>
                <a:off x="974824" y="272231"/>
                <a:ext cx="1622237"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a:ln>
                      <a:noFill/>
                    </a:ln>
                    <a:solidFill>
                      <a:srgbClr val="1B1C1D"/>
                    </a:solidFill>
                    <a:effectLst/>
                    <a:uLnTx/>
                    <a:uFillTx/>
                    <a:latin typeface="Arial"/>
                    <a:ea typeface="微软雅黑"/>
                    <a:cs typeface="+mn-cs"/>
                  </a:rPr>
                  <a:t>Prometheus</a:t>
                </a:r>
              </a:p>
            </p:txBody>
          </p:sp>
          <p:pic>
            <p:nvPicPr>
              <p:cNvPr id="117" name="Image" descr="Image">
                <a:extLst>
                  <a:ext uri="{FF2B5EF4-FFF2-40B4-BE49-F238E27FC236}">
                    <a16:creationId xmlns:a16="http://schemas.microsoft.com/office/drawing/2014/main" id="{039F54CD-E0ED-0749-B851-C4ECA75EC4D6}"/>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40003" y="229744"/>
                <a:ext cx="570669" cy="565913"/>
              </a:xfrm>
              <a:prstGeom prst="rect">
                <a:avLst/>
              </a:prstGeom>
              <a:ln w="12700" cap="flat">
                <a:noFill/>
                <a:miter lim="400000"/>
              </a:ln>
              <a:effectLst/>
            </p:spPr>
          </p:pic>
        </p:grpSp>
        <p:grpSp>
          <p:nvGrpSpPr>
            <p:cNvPr id="103" name="4">
              <a:extLst>
                <a:ext uri="{FF2B5EF4-FFF2-40B4-BE49-F238E27FC236}">
                  <a16:creationId xmlns:a16="http://schemas.microsoft.com/office/drawing/2014/main" id="{C85EA877-2782-334B-B2EA-8999F0CBF9C5}"/>
                </a:ext>
              </a:extLst>
            </p:cNvPr>
            <p:cNvGrpSpPr/>
            <p:nvPr/>
          </p:nvGrpSpPr>
          <p:grpSpPr>
            <a:xfrm>
              <a:off x="9144176" y="4368966"/>
              <a:ext cx="2540441" cy="508001"/>
              <a:chOff x="0" y="0"/>
              <a:chExt cx="5080880" cy="1016000"/>
            </a:xfrm>
          </p:grpSpPr>
          <p:sp>
            <p:nvSpPr>
              <p:cNvPr id="108" name="Bg">
                <a:extLst>
                  <a:ext uri="{FF2B5EF4-FFF2-40B4-BE49-F238E27FC236}">
                    <a16:creationId xmlns:a16="http://schemas.microsoft.com/office/drawing/2014/main" id="{D01E6574-4034-EF4D-BB9E-03BD578E41AB}"/>
                  </a:ext>
                </a:extLst>
              </p:cNvPr>
              <p:cNvSpPr/>
              <p:nvPr/>
            </p:nvSpPr>
            <p:spPr>
              <a:xfrm>
                <a:off x="0" y="0"/>
                <a:ext cx="5080880" cy="1016000"/>
              </a:xfrm>
              <a:prstGeom prst="rect">
                <a:avLst/>
              </a:prstGeom>
              <a:solidFill>
                <a:srgbClr val="FFFFFF"/>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sz="3200">
                    <a:solidFill>
                      <a:srgbClr val="1B1C1D"/>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1B1C1D"/>
                  </a:solidFill>
                  <a:effectLst/>
                  <a:uLnTx/>
                  <a:uFillTx/>
                  <a:latin typeface="Helvetica Neue Medium"/>
                  <a:ea typeface="Helvetica Neue Medium"/>
                  <a:cs typeface="Helvetica Neue Medium"/>
                  <a:sym typeface="Helvetica Neue Medium"/>
                </a:endParaRPr>
              </a:p>
            </p:txBody>
          </p:sp>
          <p:sp>
            <p:nvSpPr>
              <p:cNvPr id="109" name="18">
                <a:extLst>
                  <a:ext uri="{FF2B5EF4-FFF2-40B4-BE49-F238E27FC236}">
                    <a16:creationId xmlns:a16="http://schemas.microsoft.com/office/drawing/2014/main" id="{0F0E5A37-3C0B-6046-883C-E46E7BD15538}"/>
                  </a:ext>
                </a:extLst>
              </p:cNvPr>
              <p:cNvSpPr txBox="1"/>
              <p:nvPr/>
            </p:nvSpPr>
            <p:spPr>
              <a:xfrm>
                <a:off x="3911202" y="120248"/>
                <a:ext cx="788678" cy="791754"/>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defPPr>
                  <a:defRPr lang="en-US"/>
                </a:defPPr>
                <a:lvl1pPr algn="r">
                  <a:lnSpc>
                    <a:spcPct val="120000"/>
                  </a:lnSpc>
                  <a:spcBef>
                    <a:spcPts val="0"/>
                  </a:spcBef>
                  <a:defRPr sz="2000">
                    <a:solidFill>
                      <a:schemeClr val="accent1"/>
                    </a:solidFill>
                    <a:latin typeface="+mj-lt"/>
                    <a:ea typeface="Helvetica Neue Medium"/>
                    <a:cs typeface="Helvetica Neue Medium"/>
                  </a:defRPr>
                </a:lvl1pPr>
              </a:lstStyle>
              <a:p>
                <a:pPr marL="0" marR="0" lvl="0" indent="0" algn="r" defTabSz="4572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4BFF"/>
                    </a:solidFill>
                    <a:effectLst/>
                    <a:uLnTx/>
                    <a:uFillTx/>
                    <a:latin typeface="Arial Black"/>
                    <a:ea typeface="Helvetica Neue Medium"/>
                    <a:cs typeface="Helvetica Neue Medium"/>
                  </a:rPr>
                  <a:t>21</a:t>
                </a:r>
                <a:endParaRPr kumimoji="0" sz="2000" b="0" i="0" u="none" strike="noStrike" kern="1200" cap="none" spc="0" normalizeH="0" baseline="0" noProof="0">
                  <a:ln>
                    <a:noFill/>
                  </a:ln>
                  <a:solidFill>
                    <a:srgbClr val="004BFF"/>
                  </a:solidFill>
                  <a:effectLst/>
                  <a:uLnTx/>
                  <a:uFillTx/>
                  <a:latin typeface="Arial Black"/>
                  <a:ea typeface="Helvetica Neue Medium"/>
                  <a:cs typeface="Helvetica Neue Medium"/>
                </a:endParaRPr>
              </a:p>
            </p:txBody>
          </p:sp>
          <p:sp>
            <p:nvSpPr>
              <p:cNvPr id="110" name="#">
                <a:extLst>
                  <a:ext uri="{FF2B5EF4-FFF2-40B4-BE49-F238E27FC236}">
                    <a16:creationId xmlns:a16="http://schemas.microsoft.com/office/drawing/2014/main" id="{8762577A-1286-A04D-998D-6DD71E8A0404}"/>
                  </a:ext>
                </a:extLst>
              </p:cNvPr>
              <p:cNvSpPr txBox="1"/>
              <p:nvPr/>
            </p:nvSpPr>
            <p:spPr>
              <a:xfrm>
                <a:off x="3701095" y="164072"/>
                <a:ext cx="230832" cy="37959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1B1C1D"/>
                    </a:solidFill>
                    <a:effectLst/>
                    <a:uLnTx/>
                    <a:uFillTx/>
                    <a:latin typeface="Arial"/>
                    <a:ea typeface="微软雅黑"/>
                    <a:cs typeface="+mn-cs"/>
                  </a:rPr>
                  <a:t>#</a:t>
                </a:r>
              </a:p>
            </p:txBody>
          </p:sp>
          <p:sp>
            <p:nvSpPr>
              <p:cNvPr id="111" name="Kubespray">
                <a:extLst>
                  <a:ext uri="{FF2B5EF4-FFF2-40B4-BE49-F238E27FC236}">
                    <a16:creationId xmlns:a16="http://schemas.microsoft.com/office/drawing/2014/main" id="{F2D34C7B-EE1F-254F-AB96-744328D89023}"/>
                  </a:ext>
                </a:extLst>
              </p:cNvPr>
              <p:cNvSpPr txBox="1"/>
              <p:nvPr/>
            </p:nvSpPr>
            <p:spPr>
              <a:xfrm>
                <a:off x="974824" y="272231"/>
                <a:ext cx="1452321" cy="47153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lvl1pPr>
                  <a:lnSpc>
                    <a:spcPct val="120000"/>
                  </a:lnSpc>
                  <a:defRPr sz="2200">
                    <a:solidFill>
                      <a:srgbClr val="1B1C1D"/>
                    </a:solidFill>
                  </a:defRPr>
                </a:lvl1p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sz="1100" b="0" i="0" u="none" strike="noStrike" kern="1200" cap="none" spc="0" normalizeH="0" baseline="0" noProof="0" err="1">
                    <a:ln>
                      <a:noFill/>
                    </a:ln>
                    <a:solidFill>
                      <a:srgbClr val="1B1C1D"/>
                    </a:solidFill>
                    <a:effectLst/>
                    <a:uLnTx/>
                    <a:uFillTx/>
                    <a:latin typeface="Arial"/>
                    <a:ea typeface="微软雅黑"/>
                    <a:cs typeface="+mn-cs"/>
                  </a:rPr>
                  <a:t>Kubespray</a:t>
                </a:r>
                <a:endParaRPr kumimoji="0" sz="1100" b="0" i="0" u="none" strike="noStrike" kern="1200" cap="none" spc="0" normalizeH="0" baseline="0" noProof="0">
                  <a:ln>
                    <a:noFill/>
                  </a:ln>
                  <a:solidFill>
                    <a:srgbClr val="1B1C1D"/>
                  </a:solidFill>
                  <a:effectLst/>
                  <a:uLnTx/>
                  <a:uFillTx/>
                  <a:latin typeface="Arial"/>
                  <a:ea typeface="微软雅黑"/>
                  <a:cs typeface="+mn-cs"/>
                </a:endParaRPr>
              </a:p>
            </p:txBody>
          </p:sp>
          <p:pic>
            <p:nvPicPr>
              <p:cNvPr id="112" name="Image" descr="Image">
                <a:extLst>
                  <a:ext uri="{FF2B5EF4-FFF2-40B4-BE49-F238E27FC236}">
                    <a16:creationId xmlns:a16="http://schemas.microsoft.com/office/drawing/2014/main" id="{5AF7D62B-8E98-4349-8158-12F8C7735838}"/>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83074" y="289661"/>
                <a:ext cx="514410" cy="421354"/>
              </a:xfrm>
              <a:prstGeom prst="rect">
                <a:avLst/>
              </a:prstGeom>
              <a:ln w="12700" cap="flat">
                <a:noFill/>
                <a:miter lim="400000"/>
              </a:ln>
              <a:effectLst/>
            </p:spPr>
          </p:pic>
        </p:grpSp>
        <p:grpSp>
          <p:nvGrpSpPr>
            <p:cNvPr id="104" name="Title">
              <a:extLst>
                <a:ext uri="{FF2B5EF4-FFF2-40B4-BE49-F238E27FC236}">
                  <a16:creationId xmlns:a16="http://schemas.microsoft.com/office/drawing/2014/main" id="{3D699AF4-5403-3449-874F-168AF2B507A8}"/>
                </a:ext>
              </a:extLst>
            </p:cNvPr>
            <p:cNvGrpSpPr/>
            <p:nvPr/>
          </p:nvGrpSpPr>
          <p:grpSpPr>
            <a:xfrm>
              <a:off x="9066310" y="1983956"/>
              <a:ext cx="1926618" cy="437623"/>
              <a:chOff x="441666" y="1983956"/>
              <a:chExt cx="1926618" cy="437623"/>
            </a:xfrm>
          </p:grpSpPr>
          <p:sp>
            <p:nvSpPr>
              <p:cNvPr id="105" name="Line">
                <a:extLst>
                  <a:ext uri="{FF2B5EF4-FFF2-40B4-BE49-F238E27FC236}">
                    <a16:creationId xmlns:a16="http://schemas.microsoft.com/office/drawing/2014/main" id="{B7E0C5B2-59FD-F849-8AFB-E9C503B61DA7}"/>
                  </a:ext>
                </a:extLst>
              </p:cNvPr>
              <p:cNvSpPr/>
              <p:nvPr/>
            </p:nvSpPr>
            <p:spPr>
              <a:xfrm>
                <a:off x="512763" y="2375860"/>
                <a:ext cx="288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100" b="0" i="0" u="none" strike="noStrike" kern="1200" cap="none" spc="0" normalizeH="0" baseline="0" noProof="0">
                  <a:ln>
                    <a:noFill/>
                  </a:ln>
                  <a:solidFill>
                    <a:srgbClr val="FEFEFE"/>
                  </a:solidFill>
                  <a:effectLst/>
                  <a:uLnTx/>
                  <a:uFillTx/>
                  <a:latin typeface="Microsoft YaHei" panose="020B0503020204020204" pitchFamily="34" charset="-122"/>
                  <a:ea typeface="Microsoft YaHei" panose="020B0503020204020204" pitchFamily="34" charset="-122"/>
                  <a:cs typeface="+mn-cs"/>
                </a:endParaRPr>
              </a:p>
            </p:txBody>
          </p:sp>
          <p:sp>
            <p:nvSpPr>
              <p:cNvPr id="106" name="EN">
                <a:extLst>
                  <a:ext uri="{FF2B5EF4-FFF2-40B4-BE49-F238E27FC236}">
                    <a16:creationId xmlns:a16="http://schemas.microsoft.com/office/drawing/2014/main" id="{57774EE3-A874-9342-9D14-AF1CE3779EC9}"/>
                  </a:ext>
                </a:extLst>
              </p:cNvPr>
              <p:cNvSpPr txBox="1"/>
              <p:nvPr/>
            </p:nvSpPr>
            <p:spPr>
              <a:xfrm>
                <a:off x="441666" y="1983956"/>
                <a:ext cx="192661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a:ln>
                      <a:noFill/>
                    </a:ln>
                    <a:solidFill>
                      <a:srgbClr val="2B3139"/>
                    </a:solidFill>
                    <a:effectLst/>
                    <a:uLnTx/>
                    <a:uFillTx/>
                    <a:latin typeface="Arial" panose="020B0604020202020204" pitchFamily="34" charset="0"/>
                    <a:ea typeface="Microsoft YaHei" panose="020B0503020204020204" pitchFamily="34" charset="-122"/>
                    <a:cs typeface="+mn-cs"/>
                  </a:rPr>
                  <a:t>CLOUD OPERATION</a:t>
                </a:r>
                <a:endParaRPr kumimoji="1" lang="zh-CN" altLang="en-US" sz="1400" b="1" i="0" u="none" strike="noStrike" kern="1200" cap="none" spc="0" normalizeH="0" baseline="0" noProof="0">
                  <a:ln>
                    <a:noFill/>
                  </a:ln>
                  <a:solidFill>
                    <a:srgbClr val="2B3139"/>
                  </a:solidFill>
                  <a:effectLst/>
                  <a:uLnTx/>
                  <a:uFillTx/>
                  <a:latin typeface="Arial" panose="020B0604020202020204" pitchFamily="34" charset="0"/>
                  <a:ea typeface="Microsoft YaHei" panose="020B0503020204020204" pitchFamily="34" charset="-122"/>
                  <a:cs typeface="+mn-cs"/>
                </a:endParaRPr>
              </a:p>
            </p:txBody>
          </p:sp>
        </p:grpSp>
      </p:grpSp>
      <p:pic>
        <p:nvPicPr>
          <p:cNvPr id="136" name="Picture 2" descr="GitHub - containerd/containerd: An open and reliable container runtime">
            <a:extLst>
              <a:ext uri="{FF2B5EF4-FFF2-40B4-BE49-F238E27FC236}">
                <a16:creationId xmlns:a16="http://schemas.microsoft.com/office/drawing/2014/main" id="{5103EEC7-7287-AA40-9988-5A2350251597}"/>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6376102" y="4514364"/>
            <a:ext cx="954029" cy="234286"/>
          </a:xfrm>
          <a:prstGeom prst="rect">
            <a:avLst/>
          </a:prstGeom>
          <a:noFill/>
          <a:extLst>
            <a:ext uri="{909E8E84-426E-40DD-AFC4-6F175D3DCCD1}">
              <a14:hiddenFill xmlns:a14="http://schemas.microsoft.com/office/drawing/2010/main">
                <a:solidFill>
                  <a:srgbClr val="FFFFFF"/>
                </a:solidFill>
              </a14:hiddenFill>
            </a:ext>
          </a:extLst>
        </p:spPr>
      </p:pic>
      <p:sp>
        <p:nvSpPr>
          <p:cNvPr id="137" name="文本框 136">
            <a:extLst>
              <a:ext uri="{FF2B5EF4-FFF2-40B4-BE49-F238E27FC236}">
                <a16:creationId xmlns:a16="http://schemas.microsoft.com/office/drawing/2014/main" id="{2A050487-A9CB-DC4A-9B75-A6F029E35F95}"/>
              </a:ext>
            </a:extLst>
          </p:cNvPr>
          <p:cNvSpPr txBox="1"/>
          <p:nvPr/>
        </p:nvSpPr>
        <p:spPr>
          <a:xfrm>
            <a:off x="5986466" y="3092585"/>
            <a:ext cx="1138920" cy="3693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6" tIns="91436" rIns="91436" bIns="91436" numCol="1" spcCol="38100" rtlCol="0" anchor="t">
            <a:sp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mn-cs"/>
                <a:sym typeface="Source Han Sans SC Regular"/>
              </a:rPr>
              <a:t>M</a:t>
            </a:r>
            <a:r>
              <a:rPr kumimoji="0" lang="en-US" altLang="zh-CN"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Source Han Sans SC Regular"/>
                <a:sym typeface="Source Han Sans SC Regular"/>
              </a:rPr>
              <a:t>aintainer</a:t>
            </a:r>
            <a:endParaRPr kumimoji="0" lang="zh-CN" altLang="en-US"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Source Han Sans SC Regular"/>
              <a:sym typeface="Source Han Sans SC Regular"/>
            </a:endParaRPr>
          </a:p>
        </p:txBody>
      </p:sp>
      <p:sp>
        <p:nvSpPr>
          <p:cNvPr id="138" name="文本框 137">
            <a:extLst>
              <a:ext uri="{FF2B5EF4-FFF2-40B4-BE49-F238E27FC236}">
                <a16:creationId xmlns:a16="http://schemas.microsoft.com/office/drawing/2014/main" id="{0487FFAE-B1D6-1145-A10F-A5A174952ACE}"/>
              </a:ext>
            </a:extLst>
          </p:cNvPr>
          <p:cNvSpPr txBox="1"/>
          <p:nvPr/>
        </p:nvSpPr>
        <p:spPr>
          <a:xfrm>
            <a:off x="3186523" y="2472378"/>
            <a:ext cx="1138920" cy="3693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6" tIns="91436" rIns="91436" bIns="91436" numCol="1" spcCol="38100" rtlCol="0" anchor="t">
            <a:sp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mn-cs"/>
                <a:sym typeface="Source Han Sans SC Regular"/>
              </a:rPr>
              <a:t>M</a:t>
            </a:r>
            <a:r>
              <a:rPr kumimoji="0" lang="en-US" altLang="zh-CN"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Source Han Sans SC Regular"/>
                <a:sym typeface="Source Han Sans SC Regular"/>
              </a:rPr>
              <a:t>aintainer</a:t>
            </a:r>
            <a:endParaRPr kumimoji="0" lang="zh-CN" altLang="en-US"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Source Han Sans SC Regular"/>
              <a:sym typeface="Source Han Sans SC Regular"/>
            </a:endParaRPr>
          </a:p>
        </p:txBody>
      </p:sp>
      <p:sp>
        <p:nvSpPr>
          <p:cNvPr id="139" name="文本框 138">
            <a:extLst>
              <a:ext uri="{FF2B5EF4-FFF2-40B4-BE49-F238E27FC236}">
                <a16:creationId xmlns:a16="http://schemas.microsoft.com/office/drawing/2014/main" id="{D625DA02-EFA8-5D40-AFD9-5E1A4740120B}"/>
              </a:ext>
            </a:extLst>
          </p:cNvPr>
          <p:cNvSpPr txBox="1"/>
          <p:nvPr/>
        </p:nvSpPr>
        <p:spPr>
          <a:xfrm>
            <a:off x="3173637" y="3081540"/>
            <a:ext cx="1138920" cy="3693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6" tIns="91436" rIns="91436" bIns="91436" numCol="1" spcCol="38100" rtlCol="0" anchor="t">
            <a:sp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mn-cs"/>
                <a:sym typeface="Source Han Sans SC Regular"/>
              </a:rPr>
              <a:t>PMC</a:t>
            </a:r>
            <a:endParaRPr kumimoji="0" lang="zh-CN" altLang="en-US"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Source Han Sans SC Regular"/>
              <a:sym typeface="Source Han Sans SC Regular"/>
            </a:endParaRPr>
          </a:p>
        </p:txBody>
      </p:sp>
      <p:sp>
        <p:nvSpPr>
          <p:cNvPr id="140" name="文本框 139">
            <a:extLst>
              <a:ext uri="{FF2B5EF4-FFF2-40B4-BE49-F238E27FC236}">
                <a16:creationId xmlns:a16="http://schemas.microsoft.com/office/drawing/2014/main" id="{CD2ED022-EF87-954E-A5E1-76A2241FC5D1}"/>
              </a:ext>
            </a:extLst>
          </p:cNvPr>
          <p:cNvSpPr txBox="1"/>
          <p:nvPr/>
        </p:nvSpPr>
        <p:spPr>
          <a:xfrm>
            <a:off x="6039052" y="4744820"/>
            <a:ext cx="1138920" cy="3693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6" tIns="91436" rIns="91436" bIns="91436" numCol="1" spcCol="38100" rtlCol="0" anchor="t">
            <a:sp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mn-cs"/>
                <a:sym typeface="Source Han Sans SC Regular"/>
              </a:rPr>
              <a:t>Reviewer</a:t>
            </a:r>
            <a:endParaRPr kumimoji="0" lang="zh-CN" altLang="en-US"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Source Han Sans SC Regular"/>
              <a:sym typeface="Source Han Sans SC Regular"/>
            </a:endParaRPr>
          </a:p>
        </p:txBody>
      </p:sp>
      <p:sp>
        <p:nvSpPr>
          <p:cNvPr id="141" name="文本框 140">
            <a:extLst>
              <a:ext uri="{FF2B5EF4-FFF2-40B4-BE49-F238E27FC236}">
                <a16:creationId xmlns:a16="http://schemas.microsoft.com/office/drawing/2014/main" id="{586ACC79-42A7-BB47-BBA2-9D5A25EDD601}"/>
              </a:ext>
            </a:extLst>
          </p:cNvPr>
          <p:cNvSpPr txBox="1"/>
          <p:nvPr/>
        </p:nvSpPr>
        <p:spPr>
          <a:xfrm>
            <a:off x="3193408" y="3596085"/>
            <a:ext cx="1138920" cy="3693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6" tIns="91436" rIns="91436" bIns="91436" numCol="1" spcCol="38100" rtlCol="0" anchor="t">
            <a:spAutoFit/>
          </a:bodyPr>
          <a:lstStyle/>
          <a:p>
            <a:pPr marL="0" marR="0" lvl="0" indent="0" algn="l" defTabSz="18288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mn-cs"/>
                <a:sym typeface="Source Han Sans SC Regular"/>
              </a:rPr>
              <a:t>PMC</a:t>
            </a:r>
            <a:endParaRPr kumimoji="0" lang="zh-CN" altLang="en-US" sz="1200" b="1" i="0" u="none" strike="noStrike" kern="0" cap="none" spc="0" normalizeH="0" baseline="0" noProof="0" dirty="0">
              <a:ln>
                <a:noFill/>
              </a:ln>
              <a:solidFill>
                <a:srgbClr val="FF0000"/>
              </a:solidFill>
              <a:effectLst>
                <a:glow rad="139700">
                  <a:srgbClr val="121416">
                    <a:satMod val="175000"/>
                    <a:alpha val="40000"/>
                  </a:srgbClr>
                </a:glow>
              </a:effectLst>
              <a:uLnTx/>
              <a:uFillTx/>
              <a:latin typeface="Source Han Sans SC Regular"/>
              <a:ea typeface="Source Han Sans SC Regular"/>
              <a:cs typeface="Source Han Sans SC Regular"/>
              <a:sym typeface="Source Han Sans SC Regular"/>
            </a:endParaRPr>
          </a:p>
        </p:txBody>
      </p:sp>
    </p:spTree>
    <p:extLst>
      <p:ext uri="{BB962C8B-B14F-4D97-AF65-F5344CB8AC3E}">
        <p14:creationId xmlns:p14="http://schemas.microsoft.com/office/powerpoint/2010/main" val="411664214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5" name="成组"/>
          <p:cNvGrpSpPr/>
          <p:nvPr/>
        </p:nvGrpSpPr>
        <p:grpSpPr>
          <a:xfrm>
            <a:off x="1121568" y="883930"/>
            <a:ext cx="9707677" cy="5916497"/>
            <a:chOff x="-1" y="-2"/>
            <a:chExt cx="19415351" cy="11832982"/>
          </a:xfrm>
        </p:grpSpPr>
        <p:grpSp>
          <p:nvGrpSpPr>
            <p:cNvPr id="539" name="成组"/>
            <p:cNvGrpSpPr/>
            <p:nvPr/>
          </p:nvGrpSpPr>
          <p:grpSpPr>
            <a:xfrm>
              <a:off x="-1" y="-2"/>
              <a:ext cx="19415351" cy="11832982"/>
              <a:chOff x="0" y="-1"/>
              <a:chExt cx="19415349" cy="11832979"/>
            </a:xfrm>
          </p:grpSpPr>
          <p:sp>
            <p:nvSpPr>
              <p:cNvPr id="535" name="形状"/>
              <p:cNvSpPr/>
              <p:nvPr/>
            </p:nvSpPr>
            <p:spPr>
              <a:xfrm>
                <a:off x="9837239" y="4107655"/>
                <a:ext cx="9578110" cy="3700753"/>
              </a:xfrm>
              <a:custGeom>
                <a:avLst/>
                <a:gdLst/>
                <a:ahLst/>
                <a:cxnLst>
                  <a:cxn ang="0">
                    <a:pos x="wd2" y="hd2"/>
                  </a:cxn>
                  <a:cxn ang="5400000">
                    <a:pos x="wd2" y="hd2"/>
                  </a:cxn>
                  <a:cxn ang="10800000">
                    <a:pos x="wd2" y="hd2"/>
                  </a:cxn>
                  <a:cxn ang="16200000">
                    <a:pos x="wd2" y="hd2"/>
                  </a:cxn>
                </a:cxnLst>
                <a:rect l="0" t="0" r="r" b="b"/>
                <a:pathLst>
                  <a:path w="21600" h="21600" extrusionOk="0">
                    <a:moveTo>
                      <a:pt x="21600" y="3428"/>
                    </a:moveTo>
                    <a:lnTo>
                      <a:pt x="3629" y="3428"/>
                    </a:lnTo>
                    <a:lnTo>
                      <a:pt x="3629" y="0"/>
                    </a:lnTo>
                    <a:lnTo>
                      <a:pt x="0" y="10805"/>
                    </a:lnTo>
                    <a:lnTo>
                      <a:pt x="3629" y="21600"/>
                    </a:lnTo>
                    <a:lnTo>
                      <a:pt x="3629" y="18408"/>
                    </a:lnTo>
                    <a:lnTo>
                      <a:pt x="21600" y="18408"/>
                    </a:lnTo>
                    <a:lnTo>
                      <a:pt x="21600" y="3428"/>
                    </a:lnTo>
                    <a:close/>
                  </a:path>
                </a:pathLst>
              </a:custGeom>
              <a:solidFill>
                <a:srgbClr val="C3D69B">
                  <a:alpha val="74859"/>
                </a:srgbClr>
              </a:solidFill>
              <a:ln w="12700" cap="flat">
                <a:noFill/>
                <a:miter lim="400000"/>
              </a:ln>
              <a:effectLst/>
            </p:spPr>
            <p:txBody>
              <a:bodyPr wrap="square" lIns="45720" tIns="45720" rIns="45720" bIns="45720" numCol="1" anchor="t">
                <a:noAutofit/>
              </a:bodyPr>
              <a:lstStyle/>
              <a:p>
                <a:pPr algn="ctr" defTabSz="914333" hangingPunct="0">
                  <a:lnSpc>
                    <a:spcPct val="90000"/>
                  </a:lnSpc>
                  <a:defRPr sz="2200" b="1">
                    <a:solidFill>
                      <a:srgbClr val="43CFAD"/>
                    </a:solidFill>
                    <a:latin typeface="Microsoft YaHei"/>
                    <a:ea typeface="Microsoft YaHei"/>
                    <a:cs typeface="Microsoft YaHei"/>
                    <a:sym typeface="Microsoft YaHei"/>
                  </a:defRPr>
                </a:pPr>
                <a:endParaRPr sz="1100" b="1" kern="0">
                  <a:solidFill>
                    <a:srgbClr val="43CFAD"/>
                  </a:solidFill>
                  <a:latin typeface="Microsoft YaHei"/>
                  <a:ea typeface="Microsoft YaHei"/>
                  <a:sym typeface="Microsoft YaHei"/>
                </a:endParaRPr>
              </a:p>
            </p:txBody>
          </p:sp>
          <p:sp>
            <p:nvSpPr>
              <p:cNvPr id="536" name="形状"/>
              <p:cNvSpPr/>
              <p:nvPr/>
            </p:nvSpPr>
            <p:spPr>
              <a:xfrm>
                <a:off x="0" y="4107655"/>
                <a:ext cx="9578110" cy="3700753"/>
              </a:xfrm>
              <a:custGeom>
                <a:avLst/>
                <a:gdLst/>
                <a:ahLst/>
                <a:cxnLst>
                  <a:cxn ang="0">
                    <a:pos x="wd2" y="hd2"/>
                  </a:cxn>
                  <a:cxn ang="5400000">
                    <a:pos x="wd2" y="hd2"/>
                  </a:cxn>
                  <a:cxn ang="10800000">
                    <a:pos x="wd2" y="hd2"/>
                  </a:cxn>
                  <a:cxn ang="16200000">
                    <a:pos x="wd2" y="hd2"/>
                  </a:cxn>
                </a:cxnLst>
                <a:rect l="0" t="0" r="r" b="b"/>
                <a:pathLst>
                  <a:path w="21600" h="21600" extrusionOk="0">
                    <a:moveTo>
                      <a:pt x="0" y="18408"/>
                    </a:moveTo>
                    <a:lnTo>
                      <a:pt x="17971" y="18408"/>
                    </a:lnTo>
                    <a:lnTo>
                      <a:pt x="17971" y="21600"/>
                    </a:lnTo>
                    <a:lnTo>
                      <a:pt x="21600" y="10805"/>
                    </a:lnTo>
                    <a:lnTo>
                      <a:pt x="17971" y="0"/>
                    </a:lnTo>
                    <a:lnTo>
                      <a:pt x="17971" y="3300"/>
                    </a:lnTo>
                    <a:lnTo>
                      <a:pt x="0" y="3300"/>
                    </a:lnTo>
                    <a:lnTo>
                      <a:pt x="0" y="18408"/>
                    </a:lnTo>
                    <a:close/>
                  </a:path>
                </a:pathLst>
              </a:custGeom>
              <a:solidFill>
                <a:srgbClr val="BFBFBF">
                  <a:alpha val="74859"/>
                </a:srgbClr>
              </a:solidFill>
              <a:ln w="12700" cap="flat">
                <a:noFill/>
                <a:miter lim="400000"/>
              </a:ln>
              <a:effectLst/>
            </p:spPr>
            <p:txBody>
              <a:bodyPr wrap="square" lIns="45720" tIns="45720" rIns="45720" bIns="45720" numCol="1" anchor="t">
                <a:noAutofit/>
              </a:bodyPr>
              <a:lstStyle/>
              <a:p>
                <a:pPr algn="ctr" defTabSz="914333" hangingPunct="0">
                  <a:lnSpc>
                    <a:spcPct val="90000"/>
                  </a:lnSpc>
                  <a:defRPr sz="2200" b="1">
                    <a:solidFill>
                      <a:srgbClr val="43CFAD"/>
                    </a:solidFill>
                    <a:latin typeface="Microsoft YaHei"/>
                    <a:ea typeface="Microsoft YaHei"/>
                    <a:cs typeface="Microsoft YaHei"/>
                    <a:sym typeface="Microsoft YaHei"/>
                  </a:defRPr>
                </a:pPr>
                <a:endParaRPr sz="1100" b="1" kern="0">
                  <a:solidFill>
                    <a:srgbClr val="43CFAD"/>
                  </a:solidFill>
                  <a:latin typeface="Microsoft YaHei"/>
                  <a:ea typeface="Microsoft YaHei"/>
                  <a:sym typeface="Microsoft YaHei"/>
                </a:endParaRPr>
              </a:p>
            </p:txBody>
          </p:sp>
          <p:sp>
            <p:nvSpPr>
              <p:cNvPr id="537" name="形状"/>
              <p:cNvSpPr/>
              <p:nvPr/>
            </p:nvSpPr>
            <p:spPr>
              <a:xfrm>
                <a:off x="7997412" y="6132770"/>
                <a:ext cx="3420523" cy="5700208"/>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18221" y="6604"/>
                    </a:lnTo>
                    <a:lnTo>
                      <a:pt x="21600" y="6604"/>
                    </a:lnTo>
                    <a:lnTo>
                      <a:pt x="10805" y="0"/>
                    </a:lnTo>
                    <a:lnTo>
                      <a:pt x="0" y="6604"/>
                    </a:lnTo>
                    <a:lnTo>
                      <a:pt x="3241" y="6604"/>
                    </a:lnTo>
                    <a:lnTo>
                      <a:pt x="3241" y="21600"/>
                    </a:lnTo>
                    <a:lnTo>
                      <a:pt x="18221" y="21600"/>
                    </a:lnTo>
                    <a:close/>
                  </a:path>
                </a:pathLst>
              </a:custGeom>
              <a:solidFill>
                <a:srgbClr val="FCD5B5">
                  <a:alpha val="74859"/>
                </a:srgbClr>
              </a:solidFill>
              <a:ln w="12700" cap="flat">
                <a:noFill/>
                <a:miter lim="400000"/>
              </a:ln>
              <a:effectLst/>
            </p:spPr>
            <p:txBody>
              <a:bodyPr wrap="square" lIns="45720" tIns="45720" rIns="45720" bIns="45720" numCol="1" anchor="t">
                <a:noAutofit/>
              </a:bodyPr>
              <a:lstStyle/>
              <a:p>
                <a:pPr algn="ctr" defTabSz="914333" hangingPunct="0">
                  <a:lnSpc>
                    <a:spcPct val="90000"/>
                  </a:lnSpc>
                  <a:defRPr sz="2200" b="1">
                    <a:solidFill>
                      <a:srgbClr val="43CFAD"/>
                    </a:solidFill>
                    <a:latin typeface="Microsoft YaHei"/>
                    <a:ea typeface="Microsoft YaHei"/>
                    <a:cs typeface="Microsoft YaHei"/>
                    <a:sym typeface="Microsoft YaHei"/>
                  </a:defRPr>
                </a:pPr>
                <a:endParaRPr sz="1100" b="1" kern="0">
                  <a:solidFill>
                    <a:srgbClr val="43CFAD"/>
                  </a:solidFill>
                  <a:latin typeface="Microsoft YaHei"/>
                  <a:ea typeface="Microsoft YaHei"/>
                  <a:sym typeface="Microsoft YaHei"/>
                </a:endParaRPr>
              </a:p>
            </p:txBody>
          </p:sp>
          <p:sp>
            <p:nvSpPr>
              <p:cNvPr id="538" name="形状"/>
              <p:cNvSpPr/>
              <p:nvPr/>
            </p:nvSpPr>
            <p:spPr>
              <a:xfrm>
                <a:off x="7997412" y="-1"/>
                <a:ext cx="3420523" cy="5826490"/>
              </a:xfrm>
              <a:custGeom>
                <a:avLst/>
                <a:gdLst/>
                <a:ahLst/>
                <a:cxnLst>
                  <a:cxn ang="0">
                    <a:pos x="wd2" y="hd2"/>
                  </a:cxn>
                  <a:cxn ang="5400000">
                    <a:pos x="wd2" y="hd2"/>
                  </a:cxn>
                  <a:cxn ang="10800000">
                    <a:pos x="wd2" y="hd2"/>
                  </a:cxn>
                  <a:cxn ang="16200000">
                    <a:pos x="wd2" y="hd2"/>
                  </a:cxn>
                </a:cxnLst>
                <a:rect l="0" t="0" r="r" b="b"/>
                <a:pathLst>
                  <a:path w="21600" h="21600" extrusionOk="0">
                    <a:moveTo>
                      <a:pt x="3241" y="0"/>
                    </a:moveTo>
                    <a:lnTo>
                      <a:pt x="3241" y="15139"/>
                    </a:lnTo>
                    <a:lnTo>
                      <a:pt x="0" y="15139"/>
                    </a:lnTo>
                    <a:lnTo>
                      <a:pt x="10805" y="21600"/>
                    </a:lnTo>
                    <a:lnTo>
                      <a:pt x="21600" y="15139"/>
                    </a:lnTo>
                    <a:lnTo>
                      <a:pt x="18349" y="15139"/>
                    </a:lnTo>
                    <a:lnTo>
                      <a:pt x="18349" y="0"/>
                    </a:lnTo>
                    <a:lnTo>
                      <a:pt x="3241" y="0"/>
                    </a:lnTo>
                    <a:close/>
                  </a:path>
                </a:pathLst>
              </a:custGeom>
              <a:solidFill>
                <a:srgbClr val="95B3D7">
                  <a:alpha val="74859"/>
                </a:srgbClr>
              </a:solidFill>
              <a:ln w="12700" cap="flat">
                <a:noFill/>
                <a:miter lim="400000"/>
              </a:ln>
              <a:effectLst/>
            </p:spPr>
            <p:txBody>
              <a:bodyPr wrap="square" lIns="45720" tIns="45720" rIns="45720" bIns="45720" numCol="1" anchor="t">
                <a:noAutofit/>
              </a:bodyPr>
              <a:lstStyle/>
              <a:p>
                <a:pPr algn="ctr" defTabSz="914333" hangingPunct="0">
                  <a:lnSpc>
                    <a:spcPct val="90000"/>
                  </a:lnSpc>
                  <a:defRPr sz="2200" b="1">
                    <a:solidFill>
                      <a:srgbClr val="43CFAD"/>
                    </a:solidFill>
                    <a:latin typeface="Microsoft YaHei"/>
                    <a:ea typeface="Microsoft YaHei"/>
                    <a:cs typeface="Microsoft YaHei"/>
                    <a:sym typeface="Microsoft YaHei"/>
                  </a:defRPr>
                </a:pPr>
                <a:endParaRPr sz="1100" b="1" kern="0">
                  <a:solidFill>
                    <a:srgbClr val="43CFAD"/>
                  </a:solidFill>
                  <a:latin typeface="Microsoft YaHei"/>
                  <a:ea typeface="Microsoft YaHei"/>
                  <a:sym typeface="Microsoft YaHei"/>
                </a:endParaRPr>
              </a:p>
            </p:txBody>
          </p:sp>
        </p:grpSp>
        <p:sp>
          <p:nvSpPr>
            <p:cNvPr id="540" name="圆角矩形"/>
            <p:cNvSpPr/>
            <p:nvPr/>
          </p:nvSpPr>
          <p:spPr>
            <a:xfrm>
              <a:off x="1852703" y="1534913"/>
              <a:ext cx="15691207" cy="8737495"/>
            </a:xfrm>
            <a:prstGeom prst="roundRect">
              <a:avLst>
                <a:gd name="adj" fmla="val 13488"/>
              </a:avLst>
            </a:prstGeom>
            <a:noFill/>
            <a:ln w="558800" cap="flat">
              <a:solidFill>
                <a:srgbClr val="95B3D7">
                  <a:alpha val="40000"/>
                </a:srgbClr>
              </a:solidFill>
              <a:prstDash val="solid"/>
              <a:miter lim="800000"/>
            </a:ln>
            <a:effectLst/>
          </p:spPr>
          <p:txBody>
            <a:bodyPr wrap="square" lIns="45720" tIns="45720" rIns="45720" bIns="45720" numCol="1" anchor="ctr">
              <a:noAutofit/>
            </a:bodyPr>
            <a:lstStyle/>
            <a:p>
              <a:pPr algn="ctr" defTabSz="914333" hangingPunct="0">
                <a:lnSpc>
                  <a:spcPct val="90000"/>
                </a:lnSpc>
                <a:defRPr sz="2200" b="1">
                  <a:solidFill>
                    <a:srgbClr val="000000"/>
                  </a:solidFill>
                  <a:latin typeface="Microsoft YaHei"/>
                  <a:ea typeface="Microsoft YaHei"/>
                  <a:cs typeface="Microsoft YaHei"/>
                  <a:sym typeface="Microsoft YaHei"/>
                </a:defRPr>
              </a:pPr>
              <a:endParaRPr sz="1100" b="1" kern="0">
                <a:solidFill>
                  <a:srgbClr val="000000"/>
                </a:solidFill>
                <a:latin typeface="Microsoft YaHei"/>
                <a:ea typeface="Microsoft YaHei"/>
                <a:sym typeface="Microsoft YaHei"/>
              </a:endParaRPr>
            </a:p>
          </p:txBody>
        </p:sp>
        <p:sp>
          <p:nvSpPr>
            <p:cNvPr id="541" name="圆角矩形"/>
            <p:cNvSpPr/>
            <p:nvPr/>
          </p:nvSpPr>
          <p:spPr>
            <a:xfrm>
              <a:off x="4081072" y="2749744"/>
              <a:ext cx="11234467" cy="6322309"/>
            </a:xfrm>
            <a:prstGeom prst="roundRect">
              <a:avLst>
                <a:gd name="adj" fmla="val 14938"/>
              </a:avLst>
            </a:prstGeom>
            <a:noFill/>
            <a:ln w="558800" cap="flat">
              <a:solidFill>
                <a:srgbClr val="9BBB59">
                  <a:alpha val="40000"/>
                </a:srgbClr>
              </a:solidFill>
              <a:prstDash val="solid"/>
              <a:miter lim="800000"/>
            </a:ln>
            <a:effectLst/>
          </p:spPr>
          <p:txBody>
            <a:bodyPr wrap="square" lIns="45720" tIns="45720" rIns="45720" bIns="45720" numCol="1" anchor="ctr">
              <a:noAutofit/>
            </a:bodyPr>
            <a:lstStyle/>
            <a:p>
              <a:pPr algn="ctr" defTabSz="914333" hangingPunct="0">
                <a:lnSpc>
                  <a:spcPct val="90000"/>
                </a:lnSpc>
                <a:defRPr sz="2200" b="1">
                  <a:solidFill>
                    <a:srgbClr val="000000"/>
                  </a:solidFill>
                  <a:latin typeface="Microsoft YaHei"/>
                  <a:ea typeface="Microsoft YaHei"/>
                  <a:cs typeface="Microsoft YaHei"/>
                  <a:sym typeface="Microsoft YaHei"/>
                </a:defRPr>
              </a:pPr>
              <a:endParaRPr sz="1100" b="1" kern="0">
                <a:solidFill>
                  <a:srgbClr val="000000"/>
                </a:solidFill>
                <a:latin typeface="Microsoft YaHei"/>
                <a:ea typeface="Microsoft YaHei"/>
                <a:sym typeface="Microsoft YaHei"/>
              </a:endParaRPr>
            </a:p>
          </p:txBody>
        </p:sp>
        <p:sp>
          <p:nvSpPr>
            <p:cNvPr id="542" name="圆角矩形"/>
            <p:cNvSpPr/>
            <p:nvPr/>
          </p:nvSpPr>
          <p:spPr>
            <a:xfrm>
              <a:off x="7850193" y="3942438"/>
              <a:ext cx="3696227" cy="3936923"/>
            </a:xfrm>
            <a:prstGeom prst="roundRect">
              <a:avLst>
                <a:gd name="adj" fmla="val 9232"/>
              </a:avLst>
            </a:prstGeom>
            <a:noFill/>
            <a:ln w="660400" cap="flat">
              <a:solidFill>
                <a:srgbClr val="FF9300">
                  <a:alpha val="40000"/>
                </a:srgbClr>
              </a:solidFill>
              <a:prstDash val="solid"/>
              <a:miter lim="800000"/>
            </a:ln>
            <a:effectLst/>
          </p:spPr>
          <p:txBody>
            <a:bodyPr wrap="square" lIns="45720" tIns="45720" rIns="45720" bIns="45720" numCol="1" anchor="ctr">
              <a:noAutofit/>
            </a:bodyPr>
            <a:lstStyle/>
            <a:p>
              <a:pPr algn="ctr" defTabSz="914333" hangingPunct="0">
                <a:lnSpc>
                  <a:spcPct val="90000"/>
                </a:lnSpc>
                <a:defRPr sz="2200" b="1">
                  <a:solidFill>
                    <a:srgbClr val="000000"/>
                  </a:solidFill>
                  <a:latin typeface="Microsoft YaHei"/>
                  <a:ea typeface="Microsoft YaHei"/>
                  <a:cs typeface="Microsoft YaHei"/>
                  <a:sym typeface="Microsoft YaHei"/>
                </a:defRPr>
              </a:pPr>
              <a:endParaRPr sz="1100" b="1" kern="0">
                <a:solidFill>
                  <a:srgbClr val="000000"/>
                </a:solidFill>
                <a:latin typeface="Microsoft YaHei"/>
                <a:ea typeface="Microsoft YaHei"/>
                <a:sym typeface="Microsoft YaHei"/>
              </a:endParaRPr>
            </a:p>
          </p:txBody>
        </p:sp>
        <p:sp>
          <p:nvSpPr>
            <p:cNvPr id="543" name="感知App"/>
            <p:cNvSpPr txBox="1"/>
            <p:nvPr/>
          </p:nvSpPr>
          <p:spPr>
            <a:xfrm>
              <a:off x="8649298" y="208495"/>
              <a:ext cx="2163065" cy="824787"/>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Microservices</a:t>
              </a:r>
            </a:p>
          </p:txBody>
        </p:sp>
        <p:sp>
          <p:nvSpPr>
            <p:cNvPr id="544" name="控制…"/>
            <p:cNvSpPr txBox="1"/>
            <p:nvPr/>
          </p:nvSpPr>
          <p:spPr>
            <a:xfrm>
              <a:off x="9182200" y="10784679"/>
              <a:ext cx="1032210" cy="501826"/>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Infra</a:t>
              </a:r>
            </a:p>
          </p:txBody>
        </p:sp>
        <p:sp>
          <p:nvSpPr>
            <p:cNvPr id="545" name="容器"/>
            <p:cNvSpPr txBox="1"/>
            <p:nvPr/>
          </p:nvSpPr>
          <p:spPr>
            <a:xfrm>
              <a:off x="8854114" y="6941300"/>
              <a:ext cx="1753432" cy="501825"/>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Container</a:t>
              </a:r>
            </a:p>
          </p:txBody>
        </p:sp>
        <p:sp>
          <p:nvSpPr>
            <p:cNvPr id="546" name="服务"/>
            <p:cNvSpPr txBox="1"/>
            <p:nvPr/>
          </p:nvSpPr>
          <p:spPr>
            <a:xfrm>
              <a:off x="8622301" y="4402125"/>
              <a:ext cx="2217059" cy="501826"/>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Orchestration</a:t>
              </a:r>
            </a:p>
          </p:txBody>
        </p:sp>
        <p:sp>
          <p:nvSpPr>
            <p:cNvPr id="547" name="服务目录…"/>
            <p:cNvSpPr txBox="1"/>
            <p:nvPr/>
          </p:nvSpPr>
          <p:spPr>
            <a:xfrm>
              <a:off x="8657254" y="2919720"/>
              <a:ext cx="2147152" cy="824787"/>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ctr">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Lifecycle</a:t>
              </a:r>
            </a:p>
          </p:txBody>
        </p:sp>
        <p:sp>
          <p:nvSpPr>
            <p:cNvPr id="548" name="多集群"/>
            <p:cNvSpPr txBox="1"/>
            <p:nvPr/>
          </p:nvSpPr>
          <p:spPr>
            <a:xfrm>
              <a:off x="8475090" y="8272795"/>
              <a:ext cx="2456977" cy="501825"/>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Multiple Cluster</a:t>
              </a:r>
            </a:p>
          </p:txBody>
        </p:sp>
        <p:sp>
          <p:nvSpPr>
            <p:cNvPr id="549" name="多云"/>
            <p:cNvSpPr txBox="1"/>
            <p:nvPr/>
          </p:nvSpPr>
          <p:spPr>
            <a:xfrm>
              <a:off x="8739292" y="9436182"/>
              <a:ext cx="1849814" cy="501826"/>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Multi-Cloud</a:t>
              </a:r>
            </a:p>
          </p:txBody>
        </p:sp>
        <p:sp>
          <p:nvSpPr>
            <p:cNvPr id="550" name="软件定义"/>
            <p:cNvSpPr txBox="1"/>
            <p:nvPr/>
          </p:nvSpPr>
          <p:spPr>
            <a:xfrm>
              <a:off x="8773400" y="1772629"/>
              <a:ext cx="1849814" cy="824787"/>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Governance</a:t>
              </a:r>
            </a:p>
          </p:txBody>
        </p:sp>
        <p:sp>
          <p:nvSpPr>
            <p:cNvPr id="551" name="上云…"/>
            <p:cNvSpPr txBox="1"/>
            <p:nvPr/>
          </p:nvSpPr>
          <p:spPr>
            <a:xfrm>
              <a:off x="373328" y="5630945"/>
              <a:ext cx="810638" cy="501825"/>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Dev</a:t>
              </a:r>
            </a:p>
          </p:txBody>
        </p:sp>
        <p:sp>
          <p:nvSpPr>
            <p:cNvPr id="552" name="运营…"/>
            <p:cNvSpPr txBox="1"/>
            <p:nvPr/>
          </p:nvSpPr>
          <p:spPr>
            <a:xfrm>
              <a:off x="18297841" y="5610567"/>
              <a:ext cx="810637" cy="501825"/>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Ops</a:t>
              </a:r>
            </a:p>
          </p:txBody>
        </p:sp>
        <p:sp>
          <p:nvSpPr>
            <p:cNvPr id="553" name="编排"/>
            <p:cNvSpPr txBox="1"/>
            <p:nvPr/>
          </p:nvSpPr>
          <p:spPr>
            <a:xfrm>
              <a:off x="9750591" y="5693859"/>
              <a:ext cx="2142609" cy="501825"/>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Perception</a:t>
              </a:r>
            </a:p>
          </p:txBody>
        </p:sp>
        <p:sp>
          <p:nvSpPr>
            <p:cNvPr id="554" name="商店"/>
            <p:cNvSpPr txBox="1"/>
            <p:nvPr/>
          </p:nvSpPr>
          <p:spPr>
            <a:xfrm>
              <a:off x="8168785" y="5630945"/>
              <a:ext cx="1107105" cy="501825"/>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Image</a:t>
              </a:r>
            </a:p>
          </p:txBody>
        </p:sp>
        <p:sp>
          <p:nvSpPr>
            <p:cNvPr id="555" name="持续交付…"/>
            <p:cNvSpPr txBox="1"/>
            <p:nvPr/>
          </p:nvSpPr>
          <p:spPr>
            <a:xfrm>
              <a:off x="4273252" y="5370898"/>
              <a:ext cx="3421003" cy="1147747"/>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ctr">
              <a:noAutofit/>
            </a:bodyPr>
            <a:lstStyle/>
            <a:p>
              <a:pPr algn="ctr" defTabSz="1828432" hangingPunct="0">
                <a:defRPr sz="2200" b="1">
                  <a:solidFill>
                    <a:srgbClr val="404040"/>
                  </a:solidFill>
                  <a:latin typeface="Microsoft YaHei"/>
                  <a:ea typeface="Microsoft YaHei"/>
                  <a:cs typeface="Microsoft YaHei"/>
                  <a:sym typeface="Microsoft YaHei"/>
                </a:defRPr>
              </a:pPr>
              <a:r>
                <a:rPr sz="1100" b="1" kern="0">
                  <a:solidFill>
                    <a:srgbClr val="404040"/>
                  </a:solidFill>
                  <a:latin typeface="Microsoft YaHei"/>
                  <a:ea typeface="Microsoft YaHei"/>
                  <a:sym typeface="Microsoft YaHei"/>
                </a:rPr>
                <a:t>CICD Pipeline</a:t>
              </a:r>
            </a:p>
            <a:p>
              <a:pPr algn="ctr" defTabSz="1828432" hangingPunct="0">
                <a:defRPr sz="2200" b="1">
                  <a:solidFill>
                    <a:srgbClr val="404040"/>
                  </a:solidFill>
                  <a:latin typeface="Microsoft YaHei"/>
                  <a:ea typeface="Microsoft YaHei"/>
                  <a:cs typeface="Microsoft YaHei"/>
                  <a:sym typeface="Microsoft YaHei"/>
                </a:defRPr>
              </a:pPr>
              <a:r>
                <a:rPr sz="1100" b="1" kern="0">
                  <a:solidFill>
                    <a:srgbClr val="404040"/>
                  </a:solidFill>
                  <a:latin typeface="Microsoft YaHei"/>
                  <a:ea typeface="Microsoft YaHei"/>
                  <a:sym typeface="Microsoft YaHei"/>
                </a:rPr>
                <a:t>Quality Automation</a:t>
              </a:r>
            </a:p>
          </p:txBody>
        </p:sp>
        <p:sp>
          <p:nvSpPr>
            <p:cNvPr id="556" name="链路追踪…"/>
            <p:cNvSpPr txBox="1"/>
            <p:nvPr/>
          </p:nvSpPr>
          <p:spPr>
            <a:xfrm>
              <a:off x="12119309" y="5141864"/>
              <a:ext cx="2761367" cy="1605815"/>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ctr">
              <a:noAutofit/>
            </a:bodyPr>
            <a:lstStyle/>
            <a:p>
              <a:pPr algn="ctr" defTabSz="1828432" hangingPunct="0">
                <a:defRPr sz="2200" b="1">
                  <a:solidFill>
                    <a:srgbClr val="404040"/>
                  </a:solidFill>
                  <a:latin typeface="Microsoft YaHei"/>
                  <a:ea typeface="Microsoft YaHei"/>
                  <a:cs typeface="Microsoft YaHei"/>
                  <a:sym typeface="Microsoft YaHei"/>
                </a:defRPr>
              </a:pPr>
              <a:r>
                <a:rPr sz="1100" b="1" kern="0">
                  <a:solidFill>
                    <a:srgbClr val="404040"/>
                  </a:solidFill>
                  <a:latin typeface="Microsoft YaHei"/>
                  <a:ea typeface="Microsoft YaHei"/>
                  <a:sym typeface="Microsoft YaHei"/>
                </a:rPr>
                <a:t>Monitoring</a:t>
              </a:r>
            </a:p>
            <a:p>
              <a:pPr algn="ctr" defTabSz="1828432" hangingPunct="0">
                <a:defRPr sz="2200" b="1">
                  <a:solidFill>
                    <a:srgbClr val="404040"/>
                  </a:solidFill>
                  <a:latin typeface="Microsoft YaHei"/>
                  <a:ea typeface="Microsoft YaHei"/>
                  <a:cs typeface="Microsoft YaHei"/>
                  <a:sym typeface="Microsoft YaHei"/>
                </a:defRPr>
              </a:pPr>
              <a:r>
                <a:rPr sz="1100" b="1" kern="0">
                  <a:solidFill>
                    <a:srgbClr val="404040"/>
                  </a:solidFill>
                  <a:latin typeface="Microsoft YaHei"/>
                  <a:ea typeface="Microsoft YaHei"/>
                  <a:sym typeface="Microsoft YaHei"/>
                </a:rPr>
                <a:t>&amp; Logging</a:t>
              </a:r>
            </a:p>
          </p:txBody>
        </p:sp>
        <p:sp>
          <p:nvSpPr>
            <p:cNvPr id="557" name="持续集成"/>
            <p:cNvSpPr txBox="1"/>
            <p:nvPr/>
          </p:nvSpPr>
          <p:spPr>
            <a:xfrm>
              <a:off x="1688490" y="5532378"/>
              <a:ext cx="2532957" cy="824787"/>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404040"/>
                  </a:solidFill>
                  <a:latin typeface="Microsoft YaHei"/>
                  <a:ea typeface="Microsoft YaHei"/>
                  <a:cs typeface="Microsoft YaHei"/>
                  <a:sym typeface="Microsoft YaHei"/>
                </a:defRPr>
              </a:lvl1pPr>
            </a:lstStyle>
            <a:p>
              <a:pPr defTabSz="1828432" hangingPunct="0"/>
              <a:r>
                <a:rPr sz="1100" kern="0"/>
                <a:t>Collaboration Loops</a:t>
              </a:r>
            </a:p>
          </p:txBody>
        </p:sp>
        <p:sp>
          <p:nvSpPr>
            <p:cNvPr id="558" name="数据运营"/>
            <p:cNvSpPr txBox="1"/>
            <p:nvPr/>
          </p:nvSpPr>
          <p:spPr>
            <a:xfrm>
              <a:off x="15511986" y="5498505"/>
              <a:ext cx="1849814" cy="824787"/>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p>
              <a:pPr algn="ctr" defTabSz="1828432" hangingPunct="0">
                <a:defRPr sz="2200" b="1">
                  <a:solidFill>
                    <a:srgbClr val="404040"/>
                  </a:solidFill>
                  <a:latin typeface="Microsoft YaHei"/>
                  <a:ea typeface="Microsoft YaHei"/>
                  <a:cs typeface="Microsoft YaHei"/>
                  <a:sym typeface="Microsoft YaHei"/>
                </a:defRPr>
              </a:pPr>
              <a:r>
                <a:rPr sz="1100" b="1" kern="0">
                  <a:solidFill>
                    <a:srgbClr val="404040"/>
                  </a:solidFill>
                  <a:latin typeface="Microsoft YaHei"/>
                  <a:ea typeface="Microsoft YaHei"/>
                  <a:sym typeface="Microsoft YaHei"/>
                </a:rPr>
                <a:t>Security</a:t>
              </a:r>
            </a:p>
            <a:p>
              <a:pPr algn="ctr" defTabSz="1828432" hangingPunct="0">
                <a:defRPr sz="2200" b="1">
                  <a:solidFill>
                    <a:srgbClr val="404040"/>
                  </a:solidFill>
                  <a:latin typeface="Microsoft YaHei"/>
                  <a:ea typeface="Microsoft YaHei"/>
                  <a:cs typeface="Microsoft YaHei"/>
                  <a:sym typeface="Microsoft YaHei"/>
                </a:defRPr>
              </a:pPr>
              <a:r>
                <a:rPr sz="1100" b="1" kern="0">
                  <a:solidFill>
                    <a:srgbClr val="404040"/>
                  </a:solidFill>
                  <a:latin typeface="Microsoft YaHei"/>
                  <a:ea typeface="Microsoft YaHei"/>
                  <a:sym typeface="Microsoft YaHei"/>
                </a:rPr>
                <a:t>&amp; </a:t>
              </a:r>
              <a:r>
                <a:rPr lang="en-US" sz="1100" b="1" kern="0">
                  <a:solidFill>
                    <a:srgbClr val="404040"/>
                  </a:solidFill>
                  <a:latin typeface="Microsoft YaHei"/>
                  <a:ea typeface="Microsoft YaHei"/>
                  <a:sym typeface="Microsoft YaHei"/>
                </a:rPr>
                <a:t>Audit</a:t>
              </a:r>
              <a:endParaRPr sz="1100" b="1" kern="0">
                <a:solidFill>
                  <a:srgbClr val="404040"/>
                </a:solidFill>
                <a:latin typeface="Microsoft YaHei"/>
                <a:ea typeface="Microsoft YaHei"/>
                <a:sym typeface="Microsoft YaHei"/>
              </a:endParaRPr>
            </a:p>
          </p:txBody>
        </p:sp>
        <p:sp>
          <p:nvSpPr>
            <p:cNvPr id="559" name="Micro Services…"/>
            <p:cNvSpPr txBox="1"/>
            <p:nvPr/>
          </p:nvSpPr>
          <p:spPr>
            <a:xfrm>
              <a:off x="4893855" y="3445333"/>
              <a:ext cx="2624285" cy="1024335"/>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Health &amp; Scaling</a:t>
              </a:r>
            </a:p>
          </p:txBody>
        </p:sp>
        <p:sp>
          <p:nvSpPr>
            <p:cNvPr id="560" name="Data Services…"/>
            <p:cNvSpPr txBox="1"/>
            <p:nvPr/>
          </p:nvSpPr>
          <p:spPr>
            <a:xfrm>
              <a:off x="11878473" y="3445333"/>
              <a:ext cx="2624285" cy="501826"/>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Configuration</a:t>
              </a:r>
            </a:p>
          </p:txBody>
        </p:sp>
        <p:sp>
          <p:nvSpPr>
            <p:cNvPr id="561" name="虚拟…"/>
            <p:cNvSpPr txBox="1"/>
            <p:nvPr/>
          </p:nvSpPr>
          <p:spPr>
            <a:xfrm>
              <a:off x="5134693" y="7658396"/>
              <a:ext cx="2142608" cy="824787"/>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p>
              <a:pPr algn="ctr" defTabSz="1828432" hangingPunct="0">
                <a:defRPr sz="2200" b="1">
                  <a:solidFill>
                    <a:srgbClr val="595959"/>
                  </a:solidFill>
                  <a:latin typeface="Microsoft YaHei"/>
                  <a:ea typeface="Microsoft YaHei"/>
                  <a:cs typeface="Microsoft YaHei"/>
                  <a:sym typeface="Microsoft YaHei"/>
                </a:defRPr>
              </a:pPr>
              <a:r>
                <a:rPr sz="1100" b="1" kern="0">
                  <a:solidFill>
                    <a:srgbClr val="595959"/>
                  </a:solidFill>
                  <a:latin typeface="Microsoft YaHei"/>
                  <a:ea typeface="Microsoft YaHei"/>
                  <a:sym typeface="Microsoft YaHei"/>
                </a:rPr>
                <a:t>Dynamic</a:t>
              </a:r>
            </a:p>
            <a:p>
              <a:pPr algn="ctr" defTabSz="1828432" hangingPunct="0">
                <a:defRPr sz="2200" b="1">
                  <a:solidFill>
                    <a:srgbClr val="595959"/>
                  </a:solidFill>
                  <a:latin typeface="Microsoft YaHei"/>
                  <a:ea typeface="Microsoft YaHei"/>
                  <a:cs typeface="Microsoft YaHei"/>
                  <a:sym typeface="Microsoft YaHei"/>
                </a:defRPr>
              </a:pPr>
              <a:r>
                <a:rPr sz="1100" b="1" kern="0">
                  <a:solidFill>
                    <a:srgbClr val="595959"/>
                  </a:solidFill>
                  <a:latin typeface="Microsoft YaHei"/>
                  <a:ea typeface="Microsoft YaHei"/>
                  <a:sym typeface="Microsoft YaHei"/>
                </a:rPr>
                <a:t>Network</a:t>
              </a:r>
            </a:p>
          </p:txBody>
        </p:sp>
        <p:sp>
          <p:nvSpPr>
            <p:cNvPr id="562" name="分布式…"/>
            <p:cNvSpPr txBox="1"/>
            <p:nvPr/>
          </p:nvSpPr>
          <p:spPr>
            <a:xfrm>
              <a:off x="12119311" y="7658396"/>
              <a:ext cx="2142609" cy="824787"/>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p>
              <a:pPr algn="ctr" defTabSz="1828432" hangingPunct="0">
                <a:defRPr sz="2200" b="1">
                  <a:solidFill>
                    <a:srgbClr val="595959"/>
                  </a:solidFill>
                  <a:latin typeface="Microsoft YaHei"/>
                  <a:ea typeface="Microsoft YaHei"/>
                  <a:cs typeface="Microsoft YaHei"/>
                  <a:sym typeface="Microsoft YaHei"/>
                </a:defRPr>
              </a:pPr>
              <a:r>
                <a:rPr sz="1100" b="1" kern="0">
                  <a:solidFill>
                    <a:srgbClr val="595959"/>
                  </a:solidFill>
                  <a:latin typeface="Microsoft YaHei"/>
                  <a:ea typeface="Microsoft YaHei"/>
                  <a:sym typeface="Microsoft YaHei"/>
                </a:rPr>
                <a:t>Data</a:t>
              </a:r>
            </a:p>
            <a:p>
              <a:pPr algn="ctr" defTabSz="1828432" hangingPunct="0">
                <a:defRPr sz="2200" b="1">
                  <a:solidFill>
                    <a:srgbClr val="595959"/>
                  </a:solidFill>
                  <a:latin typeface="Microsoft YaHei"/>
                  <a:ea typeface="Microsoft YaHei"/>
                  <a:cs typeface="Microsoft YaHei"/>
                  <a:sym typeface="Microsoft YaHei"/>
                </a:defRPr>
              </a:pPr>
              <a:r>
                <a:rPr sz="1100" b="1" kern="0">
                  <a:solidFill>
                    <a:srgbClr val="595959"/>
                  </a:solidFill>
                  <a:latin typeface="Microsoft YaHei"/>
                  <a:ea typeface="Microsoft YaHei"/>
                  <a:sym typeface="Microsoft YaHei"/>
                </a:rPr>
                <a:t>Persistent</a:t>
              </a:r>
            </a:p>
          </p:txBody>
        </p:sp>
        <p:sp>
          <p:nvSpPr>
            <p:cNvPr id="563" name="裸金属"/>
            <p:cNvSpPr txBox="1"/>
            <p:nvPr/>
          </p:nvSpPr>
          <p:spPr>
            <a:xfrm>
              <a:off x="12302041" y="9436182"/>
              <a:ext cx="1849814" cy="501826"/>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Bare Metal</a:t>
              </a:r>
            </a:p>
          </p:txBody>
        </p:sp>
        <p:sp>
          <p:nvSpPr>
            <p:cNvPr id="564" name="微软云"/>
            <p:cNvSpPr txBox="1"/>
            <p:nvPr/>
          </p:nvSpPr>
          <p:spPr>
            <a:xfrm>
              <a:off x="5134691" y="9481772"/>
              <a:ext cx="2237051" cy="501825"/>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Private Cloud</a:t>
              </a:r>
            </a:p>
          </p:txBody>
        </p:sp>
        <p:sp>
          <p:nvSpPr>
            <p:cNvPr id="565" name="微服务"/>
            <p:cNvSpPr txBox="1"/>
            <p:nvPr/>
          </p:nvSpPr>
          <p:spPr>
            <a:xfrm>
              <a:off x="2024173" y="2656839"/>
              <a:ext cx="2125884" cy="501825"/>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Open API</a:t>
              </a:r>
            </a:p>
          </p:txBody>
        </p:sp>
        <p:sp>
          <p:nvSpPr>
            <p:cNvPr id="566" name="软件定义…"/>
            <p:cNvSpPr txBox="1"/>
            <p:nvPr/>
          </p:nvSpPr>
          <p:spPr>
            <a:xfrm>
              <a:off x="15315539" y="2590648"/>
              <a:ext cx="2115706" cy="824787"/>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p>
              <a:pPr algn="ctr" defTabSz="1828432" hangingPunct="0">
                <a:defRPr sz="2200" b="1">
                  <a:solidFill>
                    <a:srgbClr val="595959"/>
                  </a:solidFill>
                  <a:latin typeface="Microsoft YaHei"/>
                  <a:ea typeface="Microsoft YaHei"/>
                  <a:cs typeface="Microsoft YaHei"/>
                  <a:sym typeface="Microsoft YaHei"/>
                </a:defRPr>
              </a:pPr>
              <a:r>
                <a:rPr sz="1100" b="1" kern="0">
                  <a:solidFill>
                    <a:srgbClr val="595959"/>
                  </a:solidFill>
                  <a:latin typeface="Microsoft YaHei"/>
                  <a:ea typeface="Microsoft YaHei"/>
                  <a:sym typeface="Microsoft YaHei"/>
                </a:rPr>
                <a:t>Tracing</a:t>
              </a:r>
            </a:p>
            <a:p>
              <a:pPr algn="ctr" defTabSz="1828432" hangingPunct="0">
                <a:defRPr sz="2200" b="1">
                  <a:solidFill>
                    <a:srgbClr val="595959"/>
                  </a:solidFill>
                  <a:latin typeface="Microsoft YaHei"/>
                  <a:ea typeface="Microsoft YaHei"/>
                  <a:cs typeface="Microsoft YaHei"/>
                  <a:sym typeface="Microsoft YaHei"/>
                </a:defRPr>
              </a:pPr>
              <a:r>
                <a:rPr sz="1100" b="1" kern="0">
                  <a:solidFill>
                    <a:srgbClr val="595959"/>
                  </a:solidFill>
                  <a:latin typeface="Microsoft YaHei"/>
                  <a:ea typeface="Microsoft YaHei"/>
                  <a:sym typeface="Microsoft YaHei"/>
                </a:rPr>
                <a:t>Analysis</a:t>
              </a:r>
            </a:p>
          </p:txBody>
        </p:sp>
        <p:sp>
          <p:nvSpPr>
            <p:cNvPr id="567" name="应用交付…"/>
            <p:cNvSpPr txBox="1"/>
            <p:nvPr/>
          </p:nvSpPr>
          <p:spPr>
            <a:xfrm>
              <a:off x="1852092" y="8106910"/>
              <a:ext cx="2205753" cy="1470709"/>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DevSecOps</a:t>
              </a:r>
            </a:p>
          </p:txBody>
        </p:sp>
        <p:sp>
          <p:nvSpPr>
            <p:cNvPr id="568" name="应用运维…"/>
            <p:cNvSpPr txBox="1"/>
            <p:nvPr/>
          </p:nvSpPr>
          <p:spPr>
            <a:xfrm>
              <a:off x="15344968" y="8106910"/>
              <a:ext cx="2256252" cy="1470709"/>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Multi-Cloud Operation</a:t>
              </a:r>
            </a:p>
          </p:txBody>
        </p:sp>
        <p:sp>
          <p:nvSpPr>
            <p:cNvPr id="569" name="微服务框架"/>
            <p:cNvSpPr txBox="1"/>
            <p:nvPr/>
          </p:nvSpPr>
          <p:spPr>
            <a:xfrm>
              <a:off x="5241429" y="1747774"/>
              <a:ext cx="2142607" cy="824787"/>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Microservices Framework</a:t>
              </a:r>
            </a:p>
          </p:txBody>
        </p:sp>
        <p:sp>
          <p:nvSpPr>
            <p:cNvPr id="570" name="大数据框架"/>
            <p:cNvSpPr txBox="1"/>
            <p:nvPr/>
          </p:nvSpPr>
          <p:spPr>
            <a:xfrm>
              <a:off x="12091002" y="1747774"/>
              <a:ext cx="2142609" cy="824787"/>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Service Mesh</a:t>
              </a:r>
            </a:p>
          </p:txBody>
        </p:sp>
        <p:sp>
          <p:nvSpPr>
            <p:cNvPr id="571" name="边缘计算"/>
            <p:cNvSpPr txBox="1"/>
            <p:nvPr/>
          </p:nvSpPr>
          <p:spPr>
            <a:xfrm>
              <a:off x="5134691" y="275388"/>
              <a:ext cx="2142607" cy="824786"/>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Open  API Ecosystem</a:t>
              </a:r>
            </a:p>
          </p:txBody>
        </p:sp>
        <p:sp>
          <p:nvSpPr>
            <p:cNvPr id="572" name="人工智能"/>
            <p:cNvSpPr txBox="1"/>
            <p:nvPr/>
          </p:nvSpPr>
          <p:spPr>
            <a:xfrm>
              <a:off x="12090225" y="275390"/>
              <a:ext cx="2142609" cy="824786"/>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Artificial Intelligence</a:t>
              </a:r>
            </a:p>
          </p:txBody>
        </p:sp>
        <p:sp>
          <p:nvSpPr>
            <p:cNvPr id="573" name="GPU"/>
            <p:cNvSpPr txBox="1"/>
            <p:nvPr/>
          </p:nvSpPr>
          <p:spPr>
            <a:xfrm>
              <a:off x="12119312" y="10764313"/>
              <a:ext cx="2383448" cy="501826"/>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Heterogeneous</a:t>
              </a:r>
            </a:p>
          </p:txBody>
        </p:sp>
        <p:sp>
          <p:nvSpPr>
            <p:cNvPr id="574" name="国产芯片"/>
            <p:cNvSpPr txBox="1"/>
            <p:nvPr/>
          </p:nvSpPr>
          <p:spPr>
            <a:xfrm>
              <a:off x="4661795" y="10766910"/>
              <a:ext cx="2643918" cy="501825"/>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numCol="1" anchor="t">
              <a:noAutofit/>
            </a:bodyPr>
            <a:lstStyle>
              <a:lvl1pPr algn="ctr" defTabSz="3656863">
                <a:defRPr sz="2200" b="1">
                  <a:solidFill>
                    <a:srgbClr val="595959"/>
                  </a:solidFill>
                  <a:latin typeface="Microsoft YaHei"/>
                  <a:ea typeface="Microsoft YaHei"/>
                  <a:cs typeface="Microsoft YaHei"/>
                  <a:sym typeface="Microsoft YaHei"/>
                </a:defRPr>
              </a:lvl1pPr>
            </a:lstStyle>
            <a:p>
              <a:pPr defTabSz="1828432" hangingPunct="0"/>
              <a:r>
                <a:rPr sz="1100" kern="0"/>
                <a:t>Edge Computing</a:t>
              </a:r>
            </a:p>
          </p:txBody>
        </p:sp>
      </p:grpSp>
      <p:sp>
        <p:nvSpPr>
          <p:cNvPr id="576" name="© 2018 Gartner, lnc."/>
          <p:cNvSpPr txBox="1"/>
          <p:nvPr/>
        </p:nvSpPr>
        <p:spPr>
          <a:xfrm>
            <a:off x="414623" y="266101"/>
            <a:ext cx="8076844" cy="400105"/>
          </a:xfrm>
          <a:prstGeom prst="rect">
            <a:avLst/>
          </a:prstGeom>
          <a:ln w="254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spAutoFit/>
          </a:bodyPr>
          <a:lstStyle/>
          <a:p>
            <a:pPr defTabSz="228600" hangingPunct="0">
              <a:defRPr sz="4000" b="1">
                <a:solidFill>
                  <a:srgbClr val="585F6D">
                    <a:lumOff val="-7725"/>
                  </a:srgbClr>
                </a:solidFill>
              </a:defRPr>
            </a:pPr>
            <a:r>
              <a:rPr sz="2000" b="1" kern="0" dirty="0">
                <a:solidFill>
                  <a:srgbClr val="585F6D">
                    <a:lumOff val="-7725"/>
                  </a:srgbClr>
                </a:solidFill>
                <a:latin typeface="Helvetica"/>
                <a:sym typeface="Helvetica"/>
              </a:rPr>
              <a:t>DaoCloud Digital X Platform Technology Stack Panorama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AutoShape 4"/>
          <p:cNvSpPr>
            <a:spLocks noChangeArrowheads="1"/>
          </p:cNvSpPr>
          <p:nvPr/>
        </p:nvSpPr>
        <p:spPr bwMode="auto">
          <a:xfrm>
            <a:off x="7834769" y="5410111"/>
            <a:ext cx="3382681" cy="573218"/>
          </a:xfrm>
          <a:prstGeom prst="can">
            <a:avLst>
              <a:gd name="adj" fmla="val 50000"/>
            </a:avLst>
          </a:prstGeom>
          <a:gradFill rotWithShape="0">
            <a:gsLst>
              <a:gs pos="0">
                <a:srgbClr val="A28646"/>
              </a:gs>
              <a:gs pos="50000">
                <a:srgbClr val="FFE4C9"/>
              </a:gs>
              <a:gs pos="100000">
                <a:srgbClr val="A28646"/>
              </a:gs>
            </a:gsLst>
            <a:lin ang="0" scaled="1"/>
          </a:gradFill>
          <a:ln>
            <a:noFill/>
          </a:ln>
          <a:effectLst/>
          <a:extLst>
            <a:ext uri="{91240B29-F687-4F45-9708-019B960494DF}">
              <a14:hiddenLine xmlns:a14="http://schemas.microsoft.com/office/drawing/2010/main" w="9525">
                <a:solidFill>
                  <a:srgbClr val="FF99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sz="1799">
              <a:solidFill>
                <a:srgbClr val="1D1D1A"/>
              </a:solidFill>
              <a:latin typeface="Arial" panose="020B0604020202020204" pitchFamily="34" charset="0"/>
              <a:cs typeface="Arial" panose="020B0604020202020204" pitchFamily="34" charset="0"/>
            </a:endParaRPr>
          </a:p>
        </p:txBody>
      </p:sp>
      <p:sp>
        <p:nvSpPr>
          <p:cNvPr id="54" name="AutoShape 4"/>
          <p:cNvSpPr>
            <a:spLocks noChangeArrowheads="1"/>
          </p:cNvSpPr>
          <p:nvPr/>
        </p:nvSpPr>
        <p:spPr bwMode="auto">
          <a:xfrm>
            <a:off x="4289983" y="5409902"/>
            <a:ext cx="3382681" cy="573218"/>
          </a:xfrm>
          <a:prstGeom prst="can">
            <a:avLst>
              <a:gd name="adj" fmla="val 50000"/>
            </a:avLst>
          </a:prstGeom>
          <a:gradFill rotWithShape="0">
            <a:gsLst>
              <a:gs pos="0">
                <a:srgbClr val="A28646"/>
              </a:gs>
              <a:gs pos="50000">
                <a:srgbClr val="FFE4C9"/>
              </a:gs>
              <a:gs pos="100000">
                <a:srgbClr val="A28646"/>
              </a:gs>
            </a:gsLst>
            <a:lin ang="0" scaled="1"/>
          </a:gradFill>
          <a:ln>
            <a:noFill/>
          </a:ln>
          <a:effectLst/>
          <a:extLst>
            <a:ext uri="{91240B29-F687-4F45-9708-019B960494DF}">
              <a14:hiddenLine xmlns:a14="http://schemas.microsoft.com/office/drawing/2010/main" w="9525">
                <a:solidFill>
                  <a:srgbClr val="FF99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sz="1799">
              <a:solidFill>
                <a:srgbClr val="1D1D1A"/>
              </a:solidFill>
              <a:latin typeface="Arial" panose="020B0604020202020204" pitchFamily="34" charset="0"/>
              <a:cs typeface="Arial" panose="020B0604020202020204" pitchFamily="34" charset="0"/>
            </a:endParaRPr>
          </a:p>
        </p:txBody>
      </p:sp>
      <p:pic>
        <p:nvPicPr>
          <p:cNvPr id="29"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1428" y="4558924"/>
            <a:ext cx="986039" cy="692620"/>
          </a:xfrm>
          <a:prstGeom prst="rect">
            <a:avLst/>
          </a:prstGeom>
        </p:spPr>
      </p:pic>
      <p:sp>
        <p:nvSpPr>
          <p:cNvPr id="33" name="圆角矩形 32"/>
          <p:cNvSpPr/>
          <p:nvPr/>
        </p:nvSpPr>
        <p:spPr>
          <a:xfrm>
            <a:off x="744544" y="1132212"/>
            <a:ext cx="3382679" cy="4570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srgbClr val="666666"/>
              </a:solidFill>
              <a:latin typeface="Arial" panose="020B0604020202020204" pitchFamily="34" charset="0"/>
              <a:cs typeface="Arial" panose="020B0604020202020204" pitchFamily="34" charset="0"/>
            </a:endParaRPr>
          </a:p>
        </p:txBody>
      </p:sp>
      <p:sp>
        <p:nvSpPr>
          <p:cNvPr id="40" name="圆角矩形 39"/>
          <p:cNvSpPr/>
          <p:nvPr/>
        </p:nvSpPr>
        <p:spPr>
          <a:xfrm>
            <a:off x="4289984" y="1132212"/>
            <a:ext cx="3382679" cy="45701"/>
          </a:xfrm>
          <a:prstGeom prst="roundRect">
            <a:avLst/>
          </a:prstGeom>
          <a:solidFill>
            <a:srgbClr val="F08500"/>
          </a:solidFill>
          <a:ln w="9525">
            <a:noFill/>
            <a:miter lim="800000"/>
          </a:ln>
        </p:spPr>
        <p:txBody>
          <a:bodyPr vert="horz" wrap="square" lIns="91404" tIns="45702" rIns="91404" bIns="45702" numCol="1" anchor="ctr" anchorCtr="0" compatLnSpc="1">
            <a:noAutofit/>
          </a:bodyPr>
          <a:lstStyle/>
          <a:p>
            <a:pPr algn="ctr" fontAlgn="ctr"/>
            <a:endParaRPr lang="en-US" altLang="zh-CN" sz="1599">
              <a:solidFill>
                <a:srgbClr val="FFFFFF"/>
              </a:solidFill>
              <a:latin typeface="Arial" panose="020B0604020202020204" pitchFamily="34" charset="0"/>
              <a:ea typeface="微软雅黑" panose="020B0503020204020204" pitchFamily="34" charset="-122"/>
              <a:cs typeface="Arial" pitchFamily="34" charset="0"/>
            </a:endParaRPr>
          </a:p>
        </p:txBody>
      </p:sp>
      <p:sp>
        <p:nvSpPr>
          <p:cNvPr id="41" name="圆角矩形 40"/>
          <p:cNvSpPr/>
          <p:nvPr/>
        </p:nvSpPr>
        <p:spPr>
          <a:xfrm>
            <a:off x="7820917" y="1132212"/>
            <a:ext cx="3382679" cy="45701"/>
          </a:xfrm>
          <a:prstGeom prst="roundRect">
            <a:avLst/>
          </a:prstGeom>
          <a:solidFill>
            <a:srgbClr val="EA5A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srgbClr val="666666"/>
              </a:solidFill>
              <a:latin typeface="Arial" panose="020B0604020202020204" pitchFamily="34" charset="0"/>
              <a:cs typeface="Arial" panose="020B0604020202020204" pitchFamily="34" charset="0"/>
            </a:endParaRPr>
          </a:p>
        </p:txBody>
      </p:sp>
      <p:sp>
        <p:nvSpPr>
          <p:cNvPr id="35" name="标题 1"/>
          <p:cNvSpPr txBox="1">
            <a:spLocks/>
          </p:cNvSpPr>
          <p:nvPr/>
        </p:nvSpPr>
        <p:spPr>
          <a:xfrm>
            <a:off x="614809" y="1360159"/>
            <a:ext cx="3373864" cy="246125"/>
          </a:xfrm>
          <a:prstGeom prst="rect">
            <a:avLst/>
          </a:prstGeom>
        </p:spPr>
        <p:txBody>
          <a:bodyPr wrap="square" lIns="0" tIns="0" rIns="0" bIns="0">
            <a:noAutofit/>
          </a:bodyPr>
          <a:lstStyle>
            <a:lvl1pPr algn="ctr" defTabSz="1219444" rtl="0" eaLnBrk="1" latinLnBrk="0" hangingPunct="1">
              <a:spcBef>
                <a:spcPct val="0"/>
              </a:spcBef>
              <a:buNone/>
              <a:defRPr sz="5900" kern="1200">
                <a:solidFill>
                  <a:schemeClr val="bg1"/>
                </a:solidFill>
                <a:latin typeface="+mj-lt"/>
                <a:ea typeface="+mj-ea"/>
                <a:cs typeface="+mj-cs"/>
              </a:defRPr>
            </a:lvl1pPr>
          </a:lstStyle>
          <a:p>
            <a:pPr fontAlgn="ctr"/>
            <a:r>
              <a:rPr lang="en-US" sz="1799">
                <a:solidFill>
                  <a:srgbClr val="C7000B"/>
                </a:solidFill>
                <a:latin typeface="Arial" panose="020B0604020202020204" pitchFamily="34" charset="0"/>
                <a:ea typeface="微软雅黑" panose="020B0503020204020204" pitchFamily="34" charset="-122"/>
                <a:cs typeface="Arial" panose="020B0604020202020204" pitchFamily="34" charset="0"/>
              </a:rPr>
              <a:t>Interop Grand Prize</a:t>
            </a:r>
          </a:p>
          <a:p>
            <a:pPr fontAlgn="ctr"/>
            <a:r>
              <a:rPr lang="en-US" sz="1399">
                <a:solidFill>
                  <a:srgbClr val="666666"/>
                </a:solidFill>
                <a:latin typeface="Arial" panose="020B0604020202020204" pitchFamily="34" charset="0"/>
                <a:ea typeface="微软雅黑" panose="020B0503020204020204" pitchFamily="34" charset="-122"/>
                <a:cs typeface="Arial" pitchFamily="34" charset="0"/>
              </a:rPr>
              <a:t>The Server &amp; Storage category</a:t>
            </a:r>
          </a:p>
          <a:p>
            <a:pPr fontAlgn="ctr"/>
            <a:endParaRPr lang="en-US" sz="1799">
              <a:solidFill>
                <a:srgbClr val="C7000B"/>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TextBox 8"/>
          <p:cNvSpPr txBox="1"/>
          <p:nvPr/>
        </p:nvSpPr>
        <p:spPr>
          <a:xfrm>
            <a:off x="4143799" y="1338665"/>
            <a:ext cx="3542593" cy="356808"/>
          </a:xfrm>
          <a:prstGeom prst="rect">
            <a:avLst/>
          </a:prstGeom>
          <a:noFill/>
        </p:spPr>
        <p:txBody>
          <a:bodyPr wrap="square" rtlCol="0">
            <a:noAutofit/>
          </a:bodyPr>
          <a:lstStyle/>
          <a:p>
            <a:pPr algn="ctr" fontAlgn="ctr"/>
            <a:r>
              <a:rPr lang="en-US" sz="1799" dirty="0">
                <a:solidFill>
                  <a:srgbClr val="F08500"/>
                </a:solidFill>
                <a:latin typeface="Arial" panose="020B0604020202020204" pitchFamily="34" charset="0"/>
                <a:ea typeface="微软雅黑" panose="020B0503020204020204" pitchFamily="34" charset="-122"/>
                <a:cs typeface="Arial" panose="020B0604020202020204" pitchFamily="34" charset="0"/>
              </a:rPr>
              <a:t>Verification by the ESG Lab</a:t>
            </a:r>
          </a:p>
          <a:p>
            <a:pPr algn="ctr" fontAlgn="ctr"/>
            <a:r>
              <a:rPr lang="en-US" sz="1399" dirty="0">
                <a:solidFill>
                  <a:srgbClr val="666666"/>
                </a:solidFill>
                <a:latin typeface="Arial" panose="020B0604020202020204" pitchFamily="34" charset="0"/>
                <a:ea typeface="微软雅黑" panose="020B0503020204020204" pitchFamily="34" charset="-122"/>
                <a:cs typeface="Arial" pitchFamily="34" charset="0"/>
              </a:rPr>
              <a:t>Easily handles heavy-load enterprise apps</a:t>
            </a:r>
          </a:p>
          <a:p>
            <a:pPr algn="ctr" fontAlgn="ctr"/>
            <a:endParaRPr lang="en-US" sz="1799" dirty="0">
              <a:solidFill>
                <a:srgbClr val="F08500"/>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副标题 1"/>
          <p:cNvSpPr txBox="1">
            <a:spLocks/>
          </p:cNvSpPr>
          <p:nvPr/>
        </p:nvSpPr>
        <p:spPr>
          <a:xfrm>
            <a:off x="614809" y="285609"/>
            <a:ext cx="10906242" cy="536368"/>
          </a:xfrm>
          <a:prstGeom prst="rect">
            <a:avLst/>
          </a:prstGeom>
        </p:spPr>
        <p:txBody>
          <a:bodyPr vert="horz" wrap="square" lIns="91404" tIns="45702" rIns="91404" bIns="45702" anchor="t" anchorCtr="0">
            <a:noAutofit/>
          </a:bodyPr>
          <a:lstStyle>
            <a:lvl1pPr indent="0"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vl2pPr marL="890849" indent="-296950" defTabSz="1187798">
              <a:lnSpc>
                <a:spcPct val="90000"/>
              </a:lnSpc>
              <a:spcBef>
                <a:spcPts val="650"/>
              </a:spcBef>
              <a:buFont typeface="Arial" panose="020B0604020202020204" pitchFamily="34" charset="0"/>
              <a:buChar char="•"/>
              <a:defRPr sz="3118"/>
            </a:lvl2pPr>
            <a:lvl3pPr marL="1484748" indent="-296950" defTabSz="1187798">
              <a:lnSpc>
                <a:spcPct val="90000"/>
              </a:lnSpc>
              <a:spcBef>
                <a:spcPts val="650"/>
              </a:spcBef>
              <a:buFont typeface="Arial" panose="020B0604020202020204" pitchFamily="34" charset="0"/>
              <a:buChar char="•"/>
              <a:defRPr sz="2598"/>
            </a:lvl3pPr>
            <a:lvl4pPr marL="2078648" indent="-296950" defTabSz="1187798">
              <a:lnSpc>
                <a:spcPct val="90000"/>
              </a:lnSpc>
              <a:spcBef>
                <a:spcPts val="650"/>
              </a:spcBef>
              <a:buFont typeface="Arial" panose="020B0604020202020204" pitchFamily="34" charset="0"/>
              <a:buChar char="•"/>
              <a:defRPr sz="2338"/>
            </a:lvl4pPr>
            <a:lvl5pPr marL="2672547" indent="-296950" defTabSz="1187798">
              <a:lnSpc>
                <a:spcPct val="90000"/>
              </a:lnSpc>
              <a:spcBef>
                <a:spcPts val="650"/>
              </a:spcBef>
              <a:buFont typeface="Arial" panose="020B0604020202020204" pitchFamily="34" charset="0"/>
              <a:buChar char="•"/>
              <a:defRPr sz="2338"/>
            </a:lvl5pPr>
            <a:lvl6pPr marL="3266447" indent="-296950" defTabSz="1187798">
              <a:lnSpc>
                <a:spcPct val="90000"/>
              </a:lnSpc>
              <a:spcBef>
                <a:spcPts val="650"/>
              </a:spcBef>
              <a:buFont typeface="Arial" panose="020B0604020202020204" pitchFamily="34" charset="0"/>
              <a:buChar char="•"/>
              <a:defRPr sz="2338"/>
            </a:lvl6pPr>
            <a:lvl7pPr marL="3860346" indent="-296950" defTabSz="1187798">
              <a:lnSpc>
                <a:spcPct val="90000"/>
              </a:lnSpc>
              <a:spcBef>
                <a:spcPts val="650"/>
              </a:spcBef>
              <a:buFont typeface="Arial" panose="020B0604020202020204" pitchFamily="34" charset="0"/>
              <a:buChar char="•"/>
              <a:defRPr sz="2338"/>
            </a:lvl7pPr>
            <a:lvl8pPr marL="4454245" indent="-296950" defTabSz="1187798">
              <a:lnSpc>
                <a:spcPct val="90000"/>
              </a:lnSpc>
              <a:spcBef>
                <a:spcPts val="650"/>
              </a:spcBef>
              <a:buFont typeface="Arial" panose="020B0604020202020204" pitchFamily="34" charset="0"/>
              <a:buChar char="•"/>
              <a:defRPr sz="2338"/>
            </a:lvl8pPr>
            <a:lvl9pPr marL="5048144" indent="-296950" defTabSz="1187798">
              <a:lnSpc>
                <a:spcPct val="90000"/>
              </a:lnSpc>
              <a:spcBef>
                <a:spcPts val="650"/>
              </a:spcBef>
              <a:buFont typeface="Arial" panose="020B0604020202020204" pitchFamily="34" charset="0"/>
              <a:buChar char="•"/>
              <a:defRPr sz="2338"/>
            </a:lvl9pPr>
          </a:lstStyle>
          <a:p>
            <a:r>
              <a:rPr lang="en-US" sz="2799" dirty="0">
                <a:solidFill>
                  <a:srgbClr val="1D1D1A"/>
                </a:solidFill>
              </a:rPr>
              <a:t>Huawei All-Flash Storage Gains Industry Renown</a:t>
            </a:r>
          </a:p>
        </p:txBody>
      </p:sp>
      <p:sp>
        <p:nvSpPr>
          <p:cNvPr id="46" name="AutoShape 4"/>
          <p:cNvSpPr>
            <a:spLocks noChangeArrowheads="1"/>
          </p:cNvSpPr>
          <p:nvPr/>
        </p:nvSpPr>
        <p:spPr bwMode="auto">
          <a:xfrm>
            <a:off x="744544" y="5409902"/>
            <a:ext cx="3373864" cy="573218"/>
          </a:xfrm>
          <a:prstGeom prst="can">
            <a:avLst>
              <a:gd name="adj" fmla="val 50000"/>
            </a:avLst>
          </a:prstGeom>
          <a:gradFill rotWithShape="0">
            <a:gsLst>
              <a:gs pos="0">
                <a:srgbClr val="A28646"/>
              </a:gs>
              <a:gs pos="50000">
                <a:srgbClr val="FFE4C9"/>
              </a:gs>
              <a:gs pos="100000">
                <a:srgbClr val="A28646"/>
              </a:gs>
            </a:gsLst>
            <a:lin ang="0" scaled="1"/>
          </a:gradFill>
          <a:ln>
            <a:noFill/>
          </a:ln>
          <a:effectLst/>
          <a:extLst>
            <a:ext uri="{91240B29-F687-4F45-9708-019B960494DF}">
              <a14:hiddenLine xmlns:a14="http://schemas.microsoft.com/office/drawing/2010/main" w="9525">
                <a:solidFill>
                  <a:srgbClr val="FF99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p>
            <a:pPr fontAlgn="ctr"/>
            <a:endParaRPr lang="en-US" altLang="zh-CN" sz="1799">
              <a:solidFill>
                <a:srgbClr val="1D1D1A"/>
              </a:solidFill>
              <a:latin typeface="Arial" panose="020B0604020202020204" pitchFamily="34" charset="0"/>
              <a:cs typeface="Arial" panose="020B0604020202020204" pitchFamily="34" charset="0"/>
            </a:endParaRPr>
          </a:p>
        </p:txBody>
      </p:sp>
      <p:pic>
        <p:nvPicPr>
          <p:cNvPr id="52"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8836" y="4905235"/>
            <a:ext cx="2010136" cy="285520"/>
          </a:xfrm>
          <a:prstGeom prst="rect">
            <a:avLst/>
          </a:prstGeom>
        </p:spPr>
      </p:pic>
      <p:pic>
        <p:nvPicPr>
          <p:cNvPr id="23" name="图片 22"/>
          <p:cNvPicPr>
            <a:picLocks noChangeAspect="1"/>
          </p:cNvPicPr>
          <p:nvPr/>
        </p:nvPicPr>
        <p:blipFill>
          <a:blip r:embed="rId5"/>
          <a:stretch>
            <a:fillRect/>
          </a:stretch>
        </p:blipFill>
        <p:spPr>
          <a:xfrm>
            <a:off x="4534985" y="2245173"/>
            <a:ext cx="2892678" cy="159150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pSp>
        <p:nvGrpSpPr>
          <p:cNvPr id="24" name="组合 23"/>
          <p:cNvGrpSpPr/>
          <p:nvPr/>
        </p:nvGrpSpPr>
        <p:grpSpPr>
          <a:xfrm>
            <a:off x="1224791" y="2240696"/>
            <a:ext cx="2946823" cy="2036842"/>
            <a:chOff x="4806888" y="2460264"/>
            <a:chExt cx="2947974" cy="2037638"/>
          </a:xfrm>
        </p:grpSpPr>
        <p:pic>
          <p:nvPicPr>
            <p:cNvPr id="25" name="图片 24"/>
            <p:cNvPicPr>
              <a:picLocks noChangeAspect="1"/>
            </p:cNvPicPr>
            <p:nvPr/>
          </p:nvPicPr>
          <p:blipFill>
            <a:blip r:embed="rId6">
              <a:clrChange>
                <a:clrFrom>
                  <a:srgbClr val="FFFFFF"/>
                </a:clrFrom>
                <a:clrTo>
                  <a:srgbClr val="FFFFFF">
                    <a:alpha val="0"/>
                  </a:srgbClr>
                </a:clrTo>
              </a:clrChange>
            </a:blip>
            <a:stretch>
              <a:fillRect/>
            </a:stretch>
          </p:blipFill>
          <p:spPr>
            <a:xfrm>
              <a:off x="5786302" y="2460264"/>
              <a:ext cx="1548737" cy="1440733"/>
            </a:xfrm>
            <a:prstGeom prst="rect">
              <a:avLst/>
            </a:prstGeom>
          </p:spPr>
        </p:pic>
        <p:pic>
          <p:nvPicPr>
            <p:cNvPr id="26" name="图片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6888" y="2495660"/>
              <a:ext cx="2947974" cy="2002242"/>
            </a:xfrm>
            <a:prstGeom prst="rect">
              <a:avLst/>
            </a:prstGeom>
          </p:spPr>
        </p:pic>
      </p:grpSp>
      <p:pic>
        <p:nvPicPr>
          <p:cNvPr id="30" name="图片 29"/>
          <p:cNvPicPr>
            <a:picLocks noChangeAspect="1"/>
          </p:cNvPicPr>
          <p:nvPr/>
        </p:nvPicPr>
        <p:blipFill>
          <a:blip r:embed="rId8"/>
          <a:stretch>
            <a:fillRect/>
          </a:stretch>
        </p:blipFill>
        <p:spPr>
          <a:xfrm>
            <a:off x="7744302" y="2181198"/>
            <a:ext cx="1673243" cy="20026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图片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6646" y="4832204"/>
            <a:ext cx="1138523" cy="288425"/>
          </a:xfrm>
          <a:prstGeom prst="rect">
            <a:avLst/>
          </a:prstGeom>
        </p:spPr>
      </p:pic>
      <p:pic>
        <p:nvPicPr>
          <p:cNvPr id="32" name="图片 31"/>
          <p:cNvPicPr>
            <a:picLocks noChangeAspect="1"/>
          </p:cNvPicPr>
          <p:nvPr/>
        </p:nvPicPr>
        <p:blipFill rotWithShape="1">
          <a:blip r:embed="rId10"/>
          <a:srcRect l="24720" t="9781" r="10102"/>
          <a:stretch/>
        </p:blipFill>
        <p:spPr>
          <a:xfrm>
            <a:off x="9275908" y="2556043"/>
            <a:ext cx="1563561" cy="1503927"/>
          </a:xfrm>
          <a:prstGeom prst="rect">
            <a:avLst/>
          </a:prstGeom>
        </p:spPr>
      </p:pic>
      <p:sp>
        <p:nvSpPr>
          <p:cNvPr id="36" name="TextBox 11"/>
          <p:cNvSpPr txBox="1"/>
          <p:nvPr/>
        </p:nvSpPr>
        <p:spPr>
          <a:xfrm>
            <a:off x="7135771" y="1298016"/>
            <a:ext cx="4752971" cy="682997"/>
          </a:xfrm>
          <a:prstGeom prst="rect">
            <a:avLst/>
          </a:prstGeom>
          <a:noFill/>
        </p:spPr>
        <p:txBody>
          <a:bodyPr wrap="square" rtlCol="0">
            <a:spAutoFit/>
          </a:bodyPr>
          <a:lstStyle/>
          <a:p>
            <a:pPr algn="ctr">
              <a:lnSpc>
                <a:spcPct val="120000"/>
              </a:lnSpc>
            </a:pPr>
            <a:r>
              <a:rPr lang="en-US" sz="1799">
                <a:solidFill>
                  <a:srgbClr val="EBEBEB">
                    <a:lumMod val="25000"/>
                  </a:srgbClr>
                </a:solidFill>
                <a:latin typeface="Arial" panose="020B0604020202020204" pitchFamily="34" charset="0"/>
                <a:ea typeface="微软雅黑" panose="020B0503020204020204" pitchFamily="34" charset="-122"/>
                <a:cs typeface="Arial" panose="020B0604020202020204" pitchFamily="34" charset="0"/>
              </a:rPr>
              <a:t>Ranked Recommended by DCIG</a:t>
            </a:r>
          </a:p>
          <a:p>
            <a:pPr algn="ctr">
              <a:lnSpc>
                <a:spcPct val="120000"/>
              </a:lnSpc>
            </a:pPr>
            <a:r>
              <a:rPr lang="en-US" sz="1399">
                <a:solidFill>
                  <a:srgbClr val="666666"/>
                </a:solidFill>
                <a:latin typeface="Arial" panose="020B0604020202020204" pitchFamily="34" charset="0"/>
                <a:ea typeface="微软雅黑" panose="020B0503020204020204" pitchFamily="34" charset="-122"/>
                <a:cs typeface="Arial" panose="020B0604020202020204" pitchFamily="34" charset="0"/>
              </a:rPr>
              <a:t>Listed in Top 5 High-end Storage Array List</a:t>
            </a:r>
          </a:p>
        </p:txBody>
      </p:sp>
      <p:sp>
        <p:nvSpPr>
          <p:cNvPr id="37" name="TextBox 41"/>
          <p:cNvSpPr txBox="1"/>
          <p:nvPr/>
        </p:nvSpPr>
        <p:spPr>
          <a:xfrm>
            <a:off x="2057724" y="4732980"/>
            <a:ext cx="2410393" cy="830673"/>
          </a:xfrm>
          <a:prstGeom prst="rect">
            <a:avLst/>
          </a:prstGeom>
          <a:noFill/>
        </p:spPr>
        <p:txBody>
          <a:bodyPr wrap="square" rtlCol="0">
            <a:noAutofit/>
          </a:bodyPr>
          <a:lstStyle/>
          <a:p>
            <a:pPr defTabSz="1218712" fontAlgn="ctr"/>
            <a:endPar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TextBox 46"/>
          <p:cNvSpPr txBox="1"/>
          <p:nvPr/>
        </p:nvSpPr>
        <p:spPr>
          <a:xfrm>
            <a:off x="5355920" y="4611125"/>
            <a:ext cx="2293177" cy="830673"/>
          </a:xfrm>
          <a:prstGeom prst="rect">
            <a:avLst/>
          </a:prstGeom>
          <a:noFill/>
        </p:spPr>
        <p:txBody>
          <a:bodyPr wrap="square" rtlCol="0">
            <a:noAutofit/>
          </a:bodyPr>
          <a:lstStyle/>
          <a:p>
            <a:pPr defTabSz="1218712" fontAlgn="ctr"/>
            <a:endPar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91199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animBg="1"/>
      <p:bldP spid="40" grpId="0" animBg="1"/>
      <p:bldP spid="41" grpId="0" animBg="1"/>
      <p:bldP spid="39" grpId="0"/>
      <p:bldP spid="36" grpId="0"/>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24">
            <a:extLst>
              <a:ext uri="{FF2B5EF4-FFF2-40B4-BE49-F238E27FC236}">
                <a16:creationId xmlns:a16="http://schemas.microsoft.com/office/drawing/2014/main" id="{91612653-FA3F-4B43-98E7-0A26F75A8357}"/>
              </a:ext>
            </a:extLst>
          </p:cNvPr>
          <p:cNvSpPr>
            <a:spLocks noGrp="1"/>
          </p:cNvSpPr>
          <p:nvPr>
            <p:ph type="title"/>
          </p:nvPr>
        </p:nvSpPr>
        <p:spPr>
          <a:xfrm>
            <a:off x="401229" y="230964"/>
            <a:ext cx="10515600" cy="1134161"/>
          </a:xfrm>
        </p:spPr>
        <p:txBody>
          <a:bodyPr/>
          <a:lstStyle/>
          <a:p>
            <a:r>
              <a:rPr lang="en-US" altLang="zh-CN" dirty="0"/>
              <a:t>Trends of the Banking Industry</a:t>
            </a:r>
            <a:br>
              <a:rPr lang="zh-CN" altLang="en-US" dirty="0"/>
            </a:br>
            <a:endParaRPr lang="en-US" dirty="0"/>
          </a:p>
        </p:txBody>
      </p:sp>
      <p:sp>
        <p:nvSpPr>
          <p:cNvPr id="5" name="TextBox 143"/>
          <p:cNvSpPr txBox="1"/>
          <p:nvPr/>
        </p:nvSpPr>
        <p:spPr>
          <a:xfrm>
            <a:off x="-163603" y="4879930"/>
            <a:ext cx="2340974" cy="307648"/>
          </a:xfrm>
          <a:prstGeom prst="rect">
            <a:avLst/>
          </a:prstGeom>
          <a:noFill/>
        </p:spPr>
        <p:txBody>
          <a:bodyPr wrap="square" rtlCol="0">
            <a:spAutoFit/>
          </a:bodyPr>
          <a:lstStyle/>
          <a:p>
            <a:pPr algn="ctr"/>
            <a:r>
              <a:rPr lang="en-US" altLang="zh-CN" sz="1399" dirty="0"/>
              <a:t>Traditional branches</a:t>
            </a:r>
            <a:endParaRPr lang="zh-CN" altLang="en-US" sz="1399" dirty="0"/>
          </a:p>
        </p:txBody>
      </p:sp>
      <p:sp>
        <p:nvSpPr>
          <p:cNvPr id="14" name="TextBox 95"/>
          <p:cNvSpPr txBox="1"/>
          <p:nvPr/>
        </p:nvSpPr>
        <p:spPr>
          <a:xfrm>
            <a:off x="8735299" y="2070696"/>
            <a:ext cx="2492850" cy="375424"/>
          </a:xfrm>
          <a:prstGeom prst="rect">
            <a:avLst/>
          </a:prstGeom>
          <a:noFill/>
        </p:spPr>
        <p:txBody>
          <a:bodyPr wrap="square" rtlCol="0">
            <a:spAutoFit/>
          </a:bodyPr>
          <a:lstStyle/>
          <a:p>
            <a:pPr>
              <a:lnSpc>
                <a:spcPct val="150000"/>
              </a:lnSpc>
            </a:pPr>
            <a:r>
              <a:rPr lang="en-US" altLang="zh-CN" sz="1399" dirty="0"/>
              <a:t>Digital full-service experience</a:t>
            </a:r>
          </a:p>
        </p:txBody>
      </p:sp>
      <p:sp>
        <p:nvSpPr>
          <p:cNvPr id="87" name="副标题 1"/>
          <p:cNvSpPr txBox="1">
            <a:spLocks/>
          </p:cNvSpPr>
          <p:nvPr/>
        </p:nvSpPr>
        <p:spPr>
          <a:xfrm>
            <a:off x="8007572" y="406756"/>
            <a:ext cx="1442405" cy="492264"/>
          </a:xfrm>
          <a:prstGeom prst="rect">
            <a:avLst/>
          </a:prstGeom>
        </p:spPr>
        <p:txBody>
          <a:bodyPr lIns="91343" tIns="45670" rIns="91343" bIns="45670">
            <a:noAutofit/>
          </a:bodyPr>
          <a:lstStyle/>
          <a:p>
            <a:pPr algn="ctr" defTabSz="1218540" eaLnBrk="0" fontAlgn="base" hangingPunct="0">
              <a:lnSpc>
                <a:spcPct val="120000"/>
              </a:lnSpc>
              <a:spcAft>
                <a:spcPct val="0"/>
              </a:spcAft>
            </a:pPr>
            <a:endParaRPr lang="zh-CN" altLang="en-US" sz="1100" b="1" dirty="0">
              <a:solidFill>
                <a:schemeClr val="bg2">
                  <a:lumMod val="10000"/>
                </a:schemeClr>
              </a:solidFill>
              <a:cs typeface="+mn-ea"/>
              <a:sym typeface="+mn-lt"/>
            </a:endParaRPr>
          </a:p>
        </p:txBody>
      </p:sp>
      <p:grpSp>
        <p:nvGrpSpPr>
          <p:cNvPr id="45" name="组合 44"/>
          <p:cNvGrpSpPr/>
          <p:nvPr/>
        </p:nvGrpSpPr>
        <p:grpSpPr>
          <a:xfrm>
            <a:off x="6752172" y="1743549"/>
            <a:ext cx="1867947" cy="1851947"/>
            <a:chOff x="862748" y="2073229"/>
            <a:chExt cx="707438" cy="755911"/>
          </a:xfrm>
          <a:solidFill>
            <a:schemeClr val="accent5">
              <a:lumMod val="40000"/>
              <a:lumOff val="60000"/>
            </a:schemeClr>
          </a:solidFill>
        </p:grpSpPr>
        <p:sp>
          <p:nvSpPr>
            <p:cNvPr id="67" name="同心圆 66"/>
            <p:cNvSpPr/>
            <p:nvPr/>
          </p:nvSpPr>
          <p:spPr>
            <a:xfrm rot="5400000">
              <a:off x="838511" y="2097466"/>
              <a:ext cx="755911" cy="707438"/>
            </a:xfrm>
            <a:prstGeom prst="donut">
              <a:avLst>
                <a:gd name="adj" fmla="val 4879"/>
              </a:avLst>
            </a:prstGeom>
            <a:grpFill/>
            <a:ln w="12700" cap="flat" cmpd="sng" algn="ctr">
              <a:noFill/>
              <a:prstDash val="solid"/>
              <a:miter lim="800000"/>
            </a:ln>
            <a:effectLst/>
          </p:spPr>
          <p:txBody>
            <a:bodyPr rtlCol="0" anchor="ctr"/>
            <a:lstStyle/>
            <a:p>
              <a:pPr algn="ctr" defTabSz="685320">
                <a:defRPr/>
              </a:pPr>
              <a:endParaRPr lang="zh-CN" altLang="en-US" sz="1349" kern="0">
                <a:solidFill>
                  <a:prstClr val="black"/>
                </a:solidFill>
                <a:latin typeface="Arial" panose="020B0604020202020204" pitchFamily="34" charset="0"/>
                <a:ea typeface="Microsoft YaHei" panose="020B0503020204020204" pitchFamily="34" charset="-122"/>
                <a:cs typeface="Arial" panose="020B0604020202020204" pitchFamily="34" charset="0"/>
              </a:endParaRPr>
            </a:p>
          </p:txBody>
        </p:sp>
        <p:sp>
          <p:nvSpPr>
            <p:cNvPr id="68" name="椭圆 67"/>
            <p:cNvSpPr/>
            <p:nvPr/>
          </p:nvSpPr>
          <p:spPr>
            <a:xfrm rot="5400000">
              <a:off x="855008" y="2118460"/>
              <a:ext cx="722915" cy="676557"/>
            </a:xfrm>
            <a:prstGeom prst="ellipse">
              <a:avLst/>
            </a:prstGeom>
            <a:solidFill>
              <a:schemeClr val="accent5">
                <a:alpha val="41000"/>
              </a:schemeClr>
            </a:solidFill>
            <a:ln w="12700" cap="flat" cmpd="sng" algn="ctr">
              <a:noFill/>
              <a:prstDash val="solid"/>
              <a:miter lim="800000"/>
            </a:ln>
            <a:effectLst/>
          </p:spPr>
          <p:txBody>
            <a:bodyPr rtlCol="0" anchor="ctr"/>
            <a:lstStyle/>
            <a:p>
              <a:pPr algn="ctr" defTabSz="685320">
                <a:defRPr/>
              </a:pPr>
              <a:endParaRPr lang="zh-CN" altLang="en-US" sz="1349" kern="0" dirty="0">
                <a:solidFill>
                  <a:prstClr val="white"/>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9" name="Freeform 5"/>
          <p:cNvSpPr>
            <a:spLocks/>
          </p:cNvSpPr>
          <p:nvPr/>
        </p:nvSpPr>
        <p:spPr bwMode="auto">
          <a:xfrm>
            <a:off x="8106281" y="2637308"/>
            <a:ext cx="254610" cy="210326"/>
          </a:xfrm>
          <a:custGeom>
            <a:avLst/>
            <a:gdLst>
              <a:gd name="T0" fmla="*/ 593 w 673"/>
              <a:gd name="T1" fmla="*/ 172 h 570"/>
              <a:gd name="T2" fmla="*/ 593 w 673"/>
              <a:gd name="T3" fmla="*/ 172 h 570"/>
              <a:gd name="T4" fmla="*/ 337 w 673"/>
              <a:gd name="T5" fmla="*/ 0 h 570"/>
              <a:gd name="T6" fmla="*/ 80 w 673"/>
              <a:gd name="T7" fmla="*/ 172 h 570"/>
              <a:gd name="T8" fmla="*/ 80 w 673"/>
              <a:gd name="T9" fmla="*/ 172 h 570"/>
              <a:gd name="T10" fmla="*/ 0 w 673"/>
              <a:gd name="T11" fmla="*/ 252 h 570"/>
              <a:gd name="T12" fmla="*/ 0 w 673"/>
              <a:gd name="T13" fmla="*/ 301 h 570"/>
              <a:gd name="T14" fmla="*/ 79 w 673"/>
              <a:gd name="T15" fmla="*/ 381 h 570"/>
              <a:gd name="T16" fmla="*/ 80 w 673"/>
              <a:gd name="T17" fmla="*/ 381 h 570"/>
              <a:gd name="T18" fmla="*/ 80 w 673"/>
              <a:gd name="T19" fmla="*/ 381 h 570"/>
              <a:gd name="T20" fmla="*/ 80 w 673"/>
              <a:gd name="T21" fmla="*/ 381 h 570"/>
              <a:gd name="T22" fmla="*/ 103 w 673"/>
              <a:gd name="T23" fmla="*/ 381 h 570"/>
              <a:gd name="T24" fmla="*/ 80 w 673"/>
              <a:gd name="T25" fmla="*/ 277 h 570"/>
              <a:gd name="T26" fmla="*/ 337 w 673"/>
              <a:gd name="T27" fmla="*/ 21 h 570"/>
              <a:gd name="T28" fmla="*/ 593 w 673"/>
              <a:gd name="T29" fmla="*/ 277 h 570"/>
              <a:gd name="T30" fmla="*/ 593 w 673"/>
              <a:gd name="T31" fmla="*/ 277 h 570"/>
              <a:gd name="T32" fmla="*/ 390 w 673"/>
              <a:gd name="T33" fmla="*/ 527 h 570"/>
              <a:gd name="T34" fmla="*/ 365 w 673"/>
              <a:gd name="T35" fmla="*/ 513 h 570"/>
              <a:gd name="T36" fmla="*/ 308 w 673"/>
              <a:gd name="T37" fmla="*/ 513 h 570"/>
              <a:gd name="T38" fmla="*/ 279 w 673"/>
              <a:gd name="T39" fmla="*/ 541 h 570"/>
              <a:gd name="T40" fmla="*/ 308 w 673"/>
              <a:gd name="T41" fmla="*/ 570 h 570"/>
              <a:gd name="T42" fmla="*/ 365 w 673"/>
              <a:gd name="T43" fmla="*/ 570 h 570"/>
              <a:gd name="T44" fmla="*/ 393 w 673"/>
              <a:gd name="T45" fmla="*/ 548 h 570"/>
              <a:gd name="T46" fmla="*/ 593 w 673"/>
              <a:gd name="T47" fmla="*/ 381 h 570"/>
              <a:gd name="T48" fmla="*/ 593 w 673"/>
              <a:gd name="T49" fmla="*/ 381 h 570"/>
              <a:gd name="T50" fmla="*/ 673 w 673"/>
              <a:gd name="T51" fmla="*/ 301 h 570"/>
              <a:gd name="T52" fmla="*/ 673 w 673"/>
              <a:gd name="T53" fmla="*/ 252 h 570"/>
              <a:gd name="T54" fmla="*/ 593 w 673"/>
              <a:gd name="T55" fmla="*/ 172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3" h="570">
                <a:moveTo>
                  <a:pt x="593" y="172"/>
                </a:moveTo>
                <a:cubicBezTo>
                  <a:pt x="593" y="172"/>
                  <a:pt x="593" y="172"/>
                  <a:pt x="593" y="172"/>
                </a:cubicBezTo>
                <a:cubicBezTo>
                  <a:pt x="552" y="71"/>
                  <a:pt x="452" y="0"/>
                  <a:pt x="337" y="0"/>
                </a:cubicBezTo>
                <a:cubicBezTo>
                  <a:pt x="221" y="0"/>
                  <a:pt x="122" y="71"/>
                  <a:pt x="80" y="172"/>
                </a:cubicBezTo>
                <a:cubicBezTo>
                  <a:pt x="80" y="172"/>
                  <a:pt x="80" y="172"/>
                  <a:pt x="80" y="172"/>
                </a:cubicBezTo>
                <a:cubicBezTo>
                  <a:pt x="36" y="172"/>
                  <a:pt x="0" y="208"/>
                  <a:pt x="0" y="252"/>
                </a:cubicBezTo>
                <a:cubicBezTo>
                  <a:pt x="0" y="301"/>
                  <a:pt x="0" y="301"/>
                  <a:pt x="0" y="301"/>
                </a:cubicBezTo>
                <a:cubicBezTo>
                  <a:pt x="0" y="345"/>
                  <a:pt x="36" y="381"/>
                  <a:pt x="79" y="381"/>
                </a:cubicBezTo>
                <a:cubicBezTo>
                  <a:pt x="80" y="381"/>
                  <a:pt x="80" y="381"/>
                  <a:pt x="80" y="381"/>
                </a:cubicBezTo>
                <a:cubicBezTo>
                  <a:pt x="80" y="381"/>
                  <a:pt x="80" y="381"/>
                  <a:pt x="80" y="381"/>
                </a:cubicBezTo>
                <a:cubicBezTo>
                  <a:pt x="80" y="381"/>
                  <a:pt x="80" y="381"/>
                  <a:pt x="80" y="381"/>
                </a:cubicBezTo>
                <a:cubicBezTo>
                  <a:pt x="103" y="381"/>
                  <a:pt x="103" y="381"/>
                  <a:pt x="103" y="381"/>
                </a:cubicBezTo>
                <a:cubicBezTo>
                  <a:pt x="88" y="349"/>
                  <a:pt x="80" y="314"/>
                  <a:pt x="80" y="277"/>
                </a:cubicBezTo>
                <a:cubicBezTo>
                  <a:pt x="80" y="135"/>
                  <a:pt x="195" y="21"/>
                  <a:pt x="337" y="21"/>
                </a:cubicBezTo>
                <a:cubicBezTo>
                  <a:pt x="478" y="21"/>
                  <a:pt x="593" y="135"/>
                  <a:pt x="593" y="277"/>
                </a:cubicBezTo>
                <a:cubicBezTo>
                  <a:pt x="593" y="277"/>
                  <a:pt x="593" y="277"/>
                  <a:pt x="593" y="277"/>
                </a:cubicBezTo>
                <a:cubicBezTo>
                  <a:pt x="593" y="400"/>
                  <a:pt x="506" y="503"/>
                  <a:pt x="390" y="527"/>
                </a:cubicBezTo>
                <a:cubicBezTo>
                  <a:pt x="386" y="519"/>
                  <a:pt x="376" y="513"/>
                  <a:pt x="365" y="513"/>
                </a:cubicBezTo>
                <a:cubicBezTo>
                  <a:pt x="308" y="513"/>
                  <a:pt x="308" y="513"/>
                  <a:pt x="308" y="513"/>
                </a:cubicBezTo>
                <a:cubicBezTo>
                  <a:pt x="292" y="513"/>
                  <a:pt x="279" y="526"/>
                  <a:pt x="279" y="541"/>
                </a:cubicBezTo>
                <a:cubicBezTo>
                  <a:pt x="279" y="557"/>
                  <a:pt x="292" y="570"/>
                  <a:pt x="308" y="570"/>
                </a:cubicBezTo>
                <a:cubicBezTo>
                  <a:pt x="365" y="570"/>
                  <a:pt x="365" y="570"/>
                  <a:pt x="365" y="570"/>
                </a:cubicBezTo>
                <a:cubicBezTo>
                  <a:pt x="379" y="570"/>
                  <a:pt x="390" y="561"/>
                  <a:pt x="393" y="548"/>
                </a:cubicBezTo>
                <a:cubicBezTo>
                  <a:pt x="484" y="529"/>
                  <a:pt x="559" y="465"/>
                  <a:pt x="593" y="381"/>
                </a:cubicBezTo>
                <a:cubicBezTo>
                  <a:pt x="593" y="381"/>
                  <a:pt x="593" y="381"/>
                  <a:pt x="593" y="381"/>
                </a:cubicBezTo>
                <a:cubicBezTo>
                  <a:pt x="637" y="381"/>
                  <a:pt x="673" y="346"/>
                  <a:pt x="673" y="301"/>
                </a:cubicBezTo>
                <a:cubicBezTo>
                  <a:pt x="673" y="252"/>
                  <a:pt x="673" y="252"/>
                  <a:pt x="673" y="252"/>
                </a:cubicBezTo>
                <a:cubicBezTo>
                  <a:pt x="673" y="208"/>
                  <a:pt x="637" y="172"/>
                  <a:pt x="593" y="172"/>
                </a:cubicBezTo>
                <a:close/>
              </a:path>
            </a:pathLst>
          </a:custGeom>
          <a:solidFill>
            <a:schemeClr val="tx2"/>
          </a:solidFill>
          <a:ln>
            <a:noFill/>
          </a:ln>
        </p:spPr>
        <p:txBody>
          <a:bodyPr vert="horz" wrap="square" lIns="91389" tIns="45695" rIns="91389" bIns="45695" numCol="1" anchor="t" anchorCtr="0" compatLnSpc="1">
            <a:prstTxWarp prst="textNoShape">
              <a:avLst/>
            </a:prstTxWarp>
          </a:bodyPr>
          <a:lstStyle/>
          <a:p>
            <a:endParaRPr lang="zh-CN" altLang="en-US" sz="1399" dirty="0"/>
          </a:p>
        </p:txBody>
      </p:sp>
      <p:grpSp>
        <p:nvGrpSpPr>
          <p:cNvPr id="10" name="组合 229"/>
          <p:cNvGrpSpPr/>
          <p:nvPr/>
        </p:nvGrpSpPr>
        <p:grpSpPr>
          <a:xfrm>
            <a:off x="6978020" y="2564625"/>
            <a:ext cx="316150" cy="305828"/>
            <a:chOff x="12457113" y="177800"/>
            <a:chExt cx="898525" cy="993776"/>
          </a:xfrm>
          <a:solidFill>
            <a:schemeClr val="tx2"/>
          </a:solidFill>
        </p:grpSpPr>
        <p:sp>
          <p:nvSpPr>
            <p:cNvPr id="21" name="Freeform 83"/>
            <p:cNvSpPr>
              <a:spLocks/>
            </p:cNvSpPr>
            <p:nvPr/>
          </p:nvSpPr>
          <p:spPr bwMode="auto">
            <a:xfrm>
              <a:off x="12726988" y="177800"/>
              <a:ext cx="352425" cy="125413"/>
            </a:xfrm>
            <a:custGeom>
              <a:avLst/>
              <a:gdLst/>
              <a:ahLst/>
              <a:cxnLst>
                <a:cxn ang="0">
                  <a:pos x="33" y="134"/>
                </a:cxn>
                <a:cxn ang="0">
                  <a:pos x="44" y="139"/>
                </a:cxn>
                <a:cxn ang="0">
                  <a:pos x="49" y="137"/>
                </a:cxn>
                <a:cxn ang="0">
                  <a:pos x="54" y="135"/>
                </a:cxn>
                <a:cxn ang="0">
                  <a:pos x="90" y="108"/>
                </a:cxn>
                <a:cxn ang="0">
                  <a:pos x="127" y="90"/>
                </a:cxn>
                <a:cxn ang="0">
                  <a:pos x="169" y="78"/>
                </a:cxn>
                <a:cxn ang="0">
                  <a:pos x="211" y="73"/>
                </a:cxn>
                <a:cxn ang="0">
                  <a:pos x="225" y="75"/>
                </a:cxn>
                <a:cxn ang="0">
                  <a:pos x="248" y="76"/>
                </a:cxn>
                <a:cxn ang="0">
                  <a:pos x="292" y="88"/>
                </a:cxn>
                <a:cxn ang="0">
                  <a:pos x="333" y="108"/>
                </a:cxn>
                <a:cxn ang="0">
                  <a:pos x="370" y="135"/>
                </a:cxn>
                <a:cxn ang="0">
                  <a:pos x="385" y="152"/>
                </a:cxn>
                <a:cxn ang="0">
                  <a:pos x="397" y="157"/>
                </a:cxn>
                <a:cxn ang="0">
                  <a:pos x="402" y="156"/>
                </a:cxn>
                <a:cxn ang="0">
                  <a:pos x="439" y="127"/>
                </a:cxn>
                <a:cxn ang="0">
                  <a:pos x="442" y="122"/>
                </a:cxn>
                <a:cxn ang="0">
                  <a:pos x="444" y="115"/>
                </a:cxn>
                <a:cxn ang="0">
                  <a:pos x="441" y="103"/>
                </a:cxn>
                <a:cxn ang="0">
                  <a:pos x="419" y="81"/>
                </a:cxn>
                <a:cxn ang="0">
                  <a:pos x="372" y="46"/>
                </a:cxn>
                <a:cxn ang="0">
                  <a:pos x="318" y="19"/>
                </a:cxn>
                <a:cxn ang="0">
                  <a:pos x="260" y="4"/>
                </a:cxn>
                <a:cxn ang="0">
                  <a:pos x="230" y="2"/>
                </a:cxn>
                <a:cxn ang="0">
                  <a:pos x="211" y="0"/>
                </a:cxn>
                <a:cxn ang="0">
                  <a:pos x="156" y="5"/>
                </a:cxn>
                <a:cxn ang="0">
                  <a:pos x="102" y="21"/>
                </a:cxn>
                <a:cxn ang="0">
                  <a:pos x="51" y="46"/>
                </a:cxn>
                <a:cxn ang="0">
                  <a:pos x="6" y="81"/>
                </a:cxn>
                <a:cxn ang="0">
                  <a:pos x="2" y="86"/>
                </a:cxn>
                <a:cxn ang="0">
                  <a:pos x="2" y="98"/>
                </a:cxn>
                <a:cxn ang="0">
                  <a:pos x="33" y="134"/>
                </a:cxn>
              </a:cxnLst>
              <a:rect l="0" t="0" r="r" b="b"/>
              <a:pathLst>
                <a:path w="444" h="157">
                  <a:moveTo>
                    <a:pt x="33" y="134"/>
                  </a:moveTo>
                  <a:lnTo>
                    <a:pt x="33" y="134"/>
                  </a:lnTo>
                  <a:lnTo>
                    <a:pt x="38" y="137"/>
                  </a:lnTo>
                  <a:lnTo>
                    <a:pt x="44" y="139"/>
                  </a:lnTo>
                  <a:lnTo>
                    <a:pt x="44" y="139"/>
                  </a:lnTo>
                  <a:lnTo>
                    <a:pt x="49" y="137"/>
                  </a:lnTo>
                  <a:lnTo>
                    <a:pt x="54" y="135"/>
                  </a:lnTo>
                  <a:lnTo>
                    <a:pt x="54" y="135"/>
                  </a:lnTo>
                  <a:lnTo>
                    <a:pt x="71" y="120"/>
                  </a:lnTo>
                  <a:lnTo>
                    <a:pt x="90" y="108"/>
                  </a:lnTo>
                  <a:lnTo>
                    <a:pt x="108" y="98"/>
                  </a:lnTo>
                  <a:lnTo>
                    <a:pt x="127" y="90"/>
                  </a:lnTo>
                  <a:lnTo>
                    <a:pt x="147" y="83"/>
                  </a:lnTo>
                  <a:lnTo>
                    <a:pt x="169" y="78"/>
                  </a:lnTo>
                  <a:lnTo>
                    <a:pt x="189" y="75"/>
                  </a:lnTo>
                  <a:lnTo>
                    <a:pt x="211" y="73"/>
                  </a:lnTo>
                  <a:lnTo>
                    <a:pt x="211" y="73"/>
                  </a:lnTo>
                  <a:lnTo>
                    <a:pt x="225" y="75"/>
                  </a:lnTo>
                  <a:lnTo>
                    <a:pt x="225" y="75"/>
                  </a:lnTo>
                  <a:lnTo>
                    <a:pt x="248" y="76"/>
                  </a:lnTo>
                  <a:lnTo>
                    <a:pt x="270" y="81"/>
                  </a:lnTo>
                  <a:lnTo>
                    <a:pt x="292" y="88"/>
                  </a:lnTo>
                  <a:lnTo>
                    <a:pt x="313" y="97"/>
                  </a:lnTo>
                  <a:lnTo>
                    <a:pt x="333" y="108"/>
                  </a:lnTo>
                  <a:lnTo>
                    <a:pt x="351" y="120"/>
                  </a:lnTo>
                  <a:lnTo>
                    <a:pt x="370" y="135"/>
                  </a:lnTo>
                  <a:lnTo>
                    <a:pt x="385" y="152"/>
                  </a:lnTo>
                  <a:lnTo>
                    <a:pt x="385" y="152"/>
                  </a:lnTo>
                  <a:lnTo>
                    <a:pt x="390" y="156"/>
                  </a:lnTo>
                  <a:lnTo>
                    <a:pt x="397" y="157"/>
                  </a:lnTo>
                  <a:lnTo>
                    <a:pt x="397" y="157"/>
                  </a:lnTo>
                  <a:lnTo>
                    <a:pt x="402" y="156"/>
                  </a:lnTo>
                  <a:lnTo>
                    <a:pt x="407" y="154"/>
                  </a:lnTo>
                  <a:lnTo>
                    <a:pt x="439" y="127"/>
                  </a:lnTo>
                  <a:lnTo>
                    <a:pt x="439" y="127"/>
                  </a:lnTo>
                  <a:lnTo>
                    <a:pt x="442" y="122"/>
                  </a:lnTo>
                  <a:lnTo>
                    <a:pt x="444" y="115"/>
                  </a:lnTo>
                  <a:lnTo>
                    <a:pt x="444" y="115"/>
                  </a:lnTo>
                  <a:lnTo>
                    <a:pt x="444" y="110"/>
                  </a:lnTo>
                  <a:lnTo>
                    <a:pt x="441" y="103"/>
                  </a:lnTo>
                  <a:lnTo>
                    <a:pt x="441" y="103"/>
                  </a:lnTo>
                  <a:lnTo>
                    <a:pt x="419" y="81"/>
                  </a:lnTo>
                  <a:lnTo>
                    <a:pt x="395" y="63"/>
                  </a:lnTo>
                  <a:lnTo>
                    <a:pt x="372" y="46"/>
                  </a:lnTo>
                  <a:lnTo>
                    <a:pt x="345" y="31"/>
                  </a:lnTo>
                  <a:lnTo>
                    <a:pt x="318" y="19"/>
                  </a:lnTo>
                  <a:lnTo>
                    <a:pt x="289" y="11"/>
                  </a:lnTo>
                  <a:lnTo>
                    <a:pt x="260" y="4"/>
                  </a:lnTo>
                  <a:lnTo>
                    <a:pt x="230" y="2"/>
                  </a:lnTo>
                  <a:lnTo>
                    <a:pt x="230" y="2"/>
                  </a:lnTo>
                  <a:lnTo>
                    <a:pt x="211" y="0"/>
                  </a:lnTo>
                  <a:lnTo>
                    <a:pt x="211" y="0"/>
                  </a:lnTo>
                  <a:lnTo>
                    <a:pt x="183" y="2"/>
                  </a:lnTo>
                  <a:lnTo>
                    <a:pt x="156" y="5"/>
                  </a:lnTo>
                  <a:lnTo>
                    <a:pt x="129" y="12"/>
                  </a:lnTo>
                  <a:lnTo>
                    <a:pt x="102" y="21"/>
                  </a:lnTo>
                  <a:lnTo>
                    <a:pt x="76" y="32"/>
                  </a:lnTo>
                  <a:lnTo>
                    <a:pt x="51" y="46"/>
                  </a:lnTo>
                  <a:lnTo>
                    <a:pt x="27" y="63"/>
                  </a:lnTo>
                  <a:lnTo>
                    <a:pt x="6" y="81"/>
                  </a:lnTo>
                  <a:lnTo>
                    <a:pt x="6" y="81"/>
                  </a:lnTo>
                  <a:lnTo>
                    <a:pt x="2" y="86"/>
                  </a:lnTo>
                  <a:lnTo>
                    <a:pt x="0" y="92"/>
                  </a:lnTo>
                  <a:lnTo>
                    <a:pt x="2" y="98"/>
                  </a:lnTo>
                  <a:lnTo>
                    <a:pt x="6" y="103"/>
                  </a:lnTo>
                  <a:lnTo>
                    <a:pt x="33" y="134"/>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a:p>
          </p:txBody>
        </p:sp>
        <p:sp>
          <p:nvSpPr>
            <p:cNvPr id="22" name="Freeform 84"/>
            <p:cNvSpPr>
              <a:spLocks/>
            </p:cNvSpPr>
            <p:nvPr/>
          </p:nvSpPr>
          <p:spPr bwMode="auto">
            <a:xfrm>
              <a:off x="12801600" y="274638"/>
              <a:ext cx="196850" cy="87313"/>
            </a:xfrm>
            <a:custGeom>
              <a:avLst/>
              <a:gdLst/>
              <a:ahLst/>
              <a:cxnLst>
                <a:cxn ang="0">
                  <a:pos x="130" y="0"/>
                </a:cxn>
                <a:cxn ang="0">
                  <a:pos x="130" y="0"/>
                </a:cxn>
                <a:cxn ang="0">
                  <a:pos x="120" y="0"/>
                </a:cxn>
                <a:cxn ang="0">
                  <a:pos x="120" y="0"/>
                </a:cxn>
                <a:cxn ang="0">
                  <a:pos x="103" y="0"/>
                </a:cxn>
                <a:cxn ang="0">
                  <a:pos x="88" y="3"/>
                </a:cxn>
                <a:cxn ang="0">
                  <a:pos x="73" y="7"/>
                </a:cxn>
                <a:cxn ang="0">
                  <a:pos x="58" y="12"/>
                </a:cxn>
                <a:cxn ang="0">
                  <a:pos x="44" y="18"/>
                </a:cxn>
                <a:cxn ang="0">
                  <a:pos x="31" y="25"/>
                </a:cxn>
                <a:cxn ang="0">
                  <a:pos x="17" y="34"/>
                </a:cxn>
                <a:cxn ang="0">
                  <a:pos x="5" y="44"/>
                </a:cxn>
                <a:cxn ang="0">
                  <a:pos x="5" y="44"/>
                </a:cxn>
                <a:cxn ang="0">
                  <a:pos x="2" y="49"/>
                </a:cxn>
                <a:cxn ang="0">
                  <a:pos x="0" y="56"/>
                </a:cxn>
                <a:cxn ang="0">
                  <a:pos x="2" y="61"/>
                </a:cxn>
                <a:cxn ang="0">
                  <a:pos x="4" y="67"/>
                </a:cxn>
                <a:cxn ang="0">
                  <a:pos x="32" y="98"/>
                </a:cxn>
                <a:cxn ang="0">
                  <a:pos x="32" y="98"/>
                </a:cxn>
                <a:cxn ang="0">
                  <a:pos x="37" y="101"/>
                </a:cxn>
                <a:cxn ang="0">
                  <a:pos x="44" y="103"/>
                </a:cxn>
                <a:cxn ang="0">
                  <a:pos x="44" y="103"/>
                </a:cxn>
                <a:cxn ang="0">
                  <a:pos x="49" y="101"/>
                </a:cxn>
                <a:cxn ang="0">
                  <a:pos x="54" y="98"/>
                </a:cxn>
                <a:cxn ang="0">
                  <a:pos x="54" y="98"/>
                </a:cxn>
                <a:cxn ang="0">
                  <a:pos x="69" y="88"/>
                </a:cxn>
                <a:cxn ang="0">
                  <a:pos x="85" y="79"/>
                </a:cxn>
                <a:cxn ang="0">
                  <a:pos x="101" y="74"/>
                </a:cxn>
                <a:cxn ang="0">
                  <a:pos x="120" y="72"/>
                </a:cxn>
                <a:cxn ang="0">
                  <a:pos x="120" y="72"/>
                </a:cxn>
                <a:cxn ang="0">
                  <a:pos x="125" y="72"/>
                </a:cxn>
                <a:cxn ang="0">
                  <a:pos x="125" y="72"/>
                </a:cxn>
                <a:cxn ang="0">
                  <a:pos x="144" y="76"/>
                </a:cxn>
                <a:cxn ang="0">
                  <a:pos x="161" y="83"/>
                </a:cxn>
                <a:cxn ang="0">
                  <a:pos x="177" y="91"/>
                </a:cxn>
                <a:cxn ang="0">
                  <a:pos x="191" y="104"/>
                </a:cxn>
                <a:cxn ang="0">
                  <a:pos x="191" y="104"/>
                </a:cxn>
                <a:cxn ang="0">
                  <a:pos x="196" y="108"/>
                </a:cxn>
                <a:cxn ang="0">
                  <a:pos x="203" y="110"/>
                </a:cxn>
                <a:cxn ang="0">
                  <a:pos x="203" y="110"/>
                </a:cxn>
                <a:cxn ang="0">
                  <a:pos x="208" y="108"/>
                </a:cxn>
                <a:cxn ang="0">
                  <a:pos x="213" y="106"/>
                </a:cxn>
                <a:cxn ang="0">
                  <a:pos x="245" y="79"/>
                </a:cxn>
                <a:cxn ang="0">
                  <a:pos x="245" y="79"/>
                </a:cxn>
                <a:cxn ang="0">
                  <a:pos x="248" y="74"/>
                </a:cxn>
                <a:cxn ang="0">
                  <a:pos x="250" y="67"/>
                </a:cxn>
                <a:cxn ang="0">
                  <a:pos x="250" y="67"/>
                </a:cxn>
                <a:cxn ang="0">
                  <a:pos x="248" y="61"/>
                </a:cxn>
                <a:cxn ang="0">
                  <a:pos x="247" y="56"/>
                </a:cxn>
                <a:cxn ang="0">
                  <a:pos x="247" y="56"/>
                </a:cxn>
                <a:cxn ang="0">
                  <a:pos x="235" y="44"/>
                </a:cxn>
                <a:cxn ang="0">
                  <a:pos x="221" y="34"/>
                </a:cxn>
                <a:cxn ang="0">
                  <a:pos x="208" y="25"/>
                </a:cxn>
                <a:cxn ang="0">
                  <a:pos x="193" y="17"/>
                </a:cxn>
                <a:cxn ang="0">
                  <a:pos x="177" y="10"/>
                </a:cxn>
                <a:cxn ang="0">
                  <a:pos x="162" y="5"/>
                </a:cxn>
                <a:cxn ang="0">
                  <a:pos x="147" y="2"/>
                </a:cxn>
                <a:cxn ang="0">
                  <a:pos x="130" y="0"/>
                </a:cxn>
                <a:cxn ang="0">
                  <a:pos x="130" y="0"/>
                </a:cxn>
              </a:cxnLst>
              <a:rect l="0" t="0" r="r" b="b"/>
              <a:pathLst>
                <a:path w="250" h="110">
                  <a:moveTo>
                    <a:pt x="130" y="0"/>
                  </a:moveTo>
                  <a:lnTo>
                    <a:pt x="130" y="0"/>
                  </a:lnTo>
                  <a:lnTo>
                    <a:pt x="120" y="0"/>
                  </a:lnTo>
                  <a:lnTo>
                    <a:pt x="120" y="0"/>
                  </a:lnTo>
                  <a:lnTo>
                    <a:pt x="103" y="0"/>
                  </a:lnTo>
                  <a:lnTo>
                    <a:pt x="88" y="3"/>
                  </a:lnTo>
                  <a:lnTo>
                    <a:pt x="73" y="7"/>
                  </a:lnTo>
                  <a:lnTo>
                    <a:pt x="58" y="12"/>
                  </a:lnTo>
                  <a:lnTo>
                    <a:pt x="44" y="18"/>
                  </a:lnTo>
                  <a:lnTo>
                    <a:pt x="31" y="25"/>
                  </a:lnTo>
                  <a:lnTo>
                    <a:pt x="17" y="34"/>
                  </a:lnTo>
                  <a:lnTo>
                    <a:pt x="5" y="44"/>
                  </a:lnTo>
                  <a:lnTo>
                    <a:pt x="5" y="44"/>
                  </a:lnTo>
                  <a:lnTo>
                    <a:pt x="2" y="49"/>
                  </a:lnTo>
                  <a:lnTo>
                    <a:pt x="0" y="56"/>
                  </a:lnTo>
                  <a:lnTo>
                    <a:pt x="2" y="61"/>
                  </a:lnTo>
                  <a:lnTo>
                    <a:pt x="4" y="67"/>
                  </a:lnTo>
                  <a:lnTo>
                    <a:pt x="32" y="98"/>
                  </a:lnTo>
                  <a:lnTo>
                    <a:pt x="32" y="98"/>
                  </a:lnTo>
                  <a:lnTo>
                    <a:pt x="37" y="101"/>
                  </a:lnTo>
                  <a:lnTo>
                    <a:pt x="44" y="103"/>
                  </a:lnTo>
                  <a:lnTo>
                    <a:pt x="44" y="103"/>
                  </a:lnTo>
                  <a:lnTo>
                    <a:pt x="49" y="101"/>
                  </a:lnTo>
                  <a:lnTo>
                    <a:pt x="54" y="98"/>
                  </a:lnTo>
                  <a:lnTo>
                    <a:pt x="54" y="98"/>
                  </a:lnTo>
                  <a:lnTo>
                    <a:pt x="69" y="88"/>
                  </a:lnTo>
                  <a:lnTo>
                    <a:pt x="85" y="79"/>
                  </a:lnTo>
                  <a:lnTo>
                    <a:pt x="101" y="74"/>
                  </a:lnTo>
                  <a:lnTo>
                    <a:pt x="120" y="72"/>
                  </a:lnTo>
                  <a:lnTo>
                    <a:pt x="120" y="72"/>
                  </a:lnTo>
                  <a:lnTo>
                    <a:pt x="125" y="72"/>
                  </a:lnTo>
                  <a:lnTo>
                    <a:pt x="125" y="72"/>
                  </a:lnTo>
                  <a:lnTo>
                    <a:pt x="144" y="76"/>
                  </a:lnTo>
                  <a:lnTo>
                    <a:pt x="161" y="83"/>
                  </a:lnTo>
                  <a:lnTo>
                    <a:pt x="177" y="91"/>
                  </a:lnTo>
                  <a:lnTo>
                    <a:pt x="191" y="104"/>
                  </a:lnTo>
                  <a:lnTo>
                    <a:pt x="191" y="104"/>
                  </a:lnTo>
                  <a:lnTo>
                    <a:pt x="196" y="108"/>
                  </a:lnTo>
                  <a:lnTo>
                    <a:pt x="203" y="110"/>
                  </a:lnTo>
                  <a:lnTo>
                    <a:pt x="203" y="110"/>
                  </a:lnTo>
                  <a:lnTo>
                    <a:pt x="208" y="108"/>
                  </a:lnTo>
                  <a:lnTo>
                    <a:pt x="213" y="106"/>
                  </a:lnTo>
                  <a:lnTo>
                    <a:pt x="245" y="79"/>
                  </a:lnTo>
                  <a:lnTo>
                    <a:pt x="245" y="79"/>
                  </a:lnTo>
                  <a:lnTo>
                    <a:pt x="248" y="74"/>
                  </a:lnTo>
                  <a:lnTo>
                    <a:pt x="250" y="67"/>
                  </a:lnTo>
                  <a:lnTo>
                    <a:pt x="250" y="67"/>
                  </a:lnTo>
                  <a:lnTo>
                    <a:pt x="248" y="61"/>
                  </a:lnTo>
                  <a:lnTo>
                    <a:pt x="247" y="56"/>
                  </a:lnTo>
                  <a:lnTo>
                    <a:pt x="247" y="56"/>
                  </a:lnTo>
                  <a:lnTo>
                    <a:pt x="235" y="44"/>
                  </a:lnTo>
                  <a:lnTo>
                    <a:pt x="221" y="34"/>
                  </a:lnTo>
                  <a:lnTo>
                    <a:pt x="208" y="25"/>
                  </a:lnTo>
                  <a:lnTo>
                    <a:pt x="193" y="17"/>
                  </a:lnTo>
                  <a:lnTo>
                    <a:pt x="177" y="10"/>
                  </a:lnTo>
                  <a:lnTo>
                    <a:pt x="162" y="5"/>
                  </a:lnTo>
                  <a:lnTo>
                    <a:pt x="147" y="2"/>
                  </a:lnTo>
                  <a:lnTo>
                    <a:pt x="130" y="0"/>
                  </a:lnTo>
                  <a:lnTo>
                    <a:pt x="130" y="0"/>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a:p>
          </p:txBody>
        </p:sp>
        <p:sp>
          <p:nvSpPr>
            <p:cNvPr id="23" name="Freeform 85"/>
            <p:cNvSpPr>
              <a:spLocks noEditPoints="1"/>
            </p:cNvSpPr>
            <p:nvPr/>
          </p:nvSpPr>
          <p:spPr bwMode="auto">
            <a:xfrm>
              <a:off x="12457113" y="398463"/>
              <a:ext cx="898525" cy="639763"/>
            </a:xfrm>
            <a:custGeom>
              <a:avLst/>
              <a:gdLst/>
              <a:ahLst/>
              <a:cxnLst>
                <a:cxn ang="0">
                  <a:pos x="605" y="804"/>
                </a:cxn>
                <a:cxn ang="0">
                  <a:pos x="592" y="771"/>
                </a:cxn>
                <a:cxn ang="0">
                  <a:pos x="582" y="742"/>
                </a:cxn>
                <a:cxn ang="0">
                  <a:pos x="583" y="713"/>
                </a:cxn>
                <a:cxn ang="0">
                  <a:pos x="583" y="707"/>
                </a:cxn>
                <a:cxn ang="0">
                  <a:pos x="120" y="707"/>
                </a:cxn>
                <a:cxn ang="0">
                  <a:pos x="103" y="700"/>
                </a:cxn>
                <a:cxn ang="0">
                  <a:pos x="96" y="683"/>
                </a:cxn>
                <a:cxn ang="0">
                  <a:pos x="96" y="120"/>
                </a:cxn>
                <a:cxn ang="0">
                  <a:pos x="103" y="103"/>
                </a:cxn>
                <a:cxn ang="0">
                  <a:pos x="120" y="96"/>
                </a:cxn>
                <a:cxn ang="0">
                  <a:pos x="936" y="96"/>
                </a:cxn>
                <a:cxn ang="0">
                  <a:pos x="953" y="103"/>
                </a:cxn>
                <a:cxn ang="0">
                  <a:pos x="960" y="120"/>
                </a:cxn>
                <a:cxn ang="0">
                  <a:pos x="990" y="661"/>
                </a:cxn>
                <a:cxn ang="0">
                  <a:pos x="998" y="664"/>
                </a:cxn>
                <a:cxn ang="0">
                  <a:pos x="1014" y="675"/>
                </a:cxn>
                <a:cxn ang="0">
                  <a:pos x="1024" y="690"/>
                </a:cxn>
                <a:cxn ang="0">
                  <a:pos x="1029" y="707"/>
                </a:cxn>
                <a:cxn ang="0">
                  <a:pos x="1030" y="804"/>
                </a:cxn>
                <a:cxn ang="0">
                  <a:pos x="1089" y="804"/>
                </a:cxn>
                <a:cxn ang="0">
                  <a:pos x="1106" y="801"/>
                </a:cxn>
                <a:cxn ang="0">
                  <a:pos x="1120" y="793"/>
                </a:cxn>
                <a:cxn ang="0">
                  <a:pos x="1128" y="779"/>
                </a:cxn>
                <a:cxn ang="0">
                  <a:pos x="1132" y="762"/>
                </a:cxn>
                <a:cxn ang="0">
                  <a:pos x="1132" y="42"/>
                </a:cxn>
                <a:cxn ang="0">
                  <a:pos x="1128" y="25"/>
                </a:cxn>
                <a:cxn ang="0">
                  <a:pos x="1120" y="12"/>
                </a:cxn>
                <a:cxn ang="0">
                  <a:pos x="1106" y="3"/>
                </a:cxn>
                <a:cxn ang="0">
                  <a:pos x="1089" y="0"/>
                </a:cxn>
                <a:cxn ang="0">
                  <a:pos x="44" y="0"/>
                </a:cxn>
                <a:cxn ang="0">
                  <a:pos x="27" y="3"/>
                </a:cxn>
                <a:cxn ang="0">
                  <a:pos x="13" y="12"/>
                </a:cxn>
                <a:cxn ang="0">
                  <a:pos x="3" y="25"/>
                </a:cxn>
                <a:cxn ang="0">
                  <a:pos x="0" y="42"/>
                </a:cxn>
                <a:cxn ang="0">
                  <a:pos x="0" y="762"/>
                </a:cxn>
                <a:cxn ang="0">
                  <a:pos x="3" y="779"/>
                </a:cxn>
                <a:cxn ang="0">
                  <a:pos x="13" y="793"/>
                </a:cxn>
                <a:cxn ang="0">
                  <a:pos x="27" y="801"/>
                </a:cxn>
                <a:cxn ang="0">
                  <a:pos x="44" y="804"/>
                </a:cxn>
                <a:cxn ang="0">
                  <a:pos x="1015" y="384"/>
                </a:cxn>
                <a:cxn ang="0">
                  <a:pos x="1017" y="374"/>
                </a:cxn>
                <a:cxn ang="0">
                  <a:pos x="1030" y="362"/>
                </a:cxn>
                <a:cxn ang="0">
                  <a:pos x="1074" y="361"/>
                </a:cxn>
                <a:cxn ang="0">
                  <a:pos x="1084" y="362"/>
                </a:cxn>
                <a:cxn ang="0">
                  <a:pos x="1096" y="374"/>
                </a:cxn>
                <a:cxn ang="0">
                  <a:pos x="1098" y="418"/>
                </a:cxn>
                <a:cxn ang="0">
                  <a:pos x="1096" y="428"/>
                </a:cxn>
                <a:cxn ang="0">
                  <a:pos x="1084" y="442"/>
                </a:cxn>
                <a:cxn ang="0">
                  <a:pos x="1041" y="443"/>
                </a:cxn>
                <a:cxn ang="0">
                  <a:pos x="1030" y="442"/>
                </a:cxn>
                <a:cxn ang="0">
                  <a:pos x="1017" y="428"/>
                </a:cxn>
                <a:cxn ang="0">
                  <a:pos x="1015" y="384"/>
                </a:cxn>
              </a:cxnLst>
              <a:rect l="0" t="0" r="r" b="b"/>
              <a:pathLst>
                <a:path w="1132" h="804">
                  <a:moveTo>
                    <a:pt x="44" y="804"/>
                  </a:moveTo>
                  <a:lnTo>
                    <a:pt x="605" y="804"/>
                  </a:lnTo>
                  <a:lnTo>
                    <a:pt x="592" y="771"/>
                  </a:lnTo>
                  <a:lnTo>
                    <a:pt x="592" y="771"/>
                  </a:lnTo>
                  <a:lnTo>
                    <a:pt x="585" y="757"/>
                  </a:lnTo>
                  <a:lnTo>
                    <a:pt x="582" y="742"/>
                  </a:lnTo>
                  <a:lnTo>
                    <a:pt x="582" y="729"/>
                  </a:lnTo>
                  <a:lnTo>
                    <a:pt x="583" y="713"/>
                  </a:lnTo>
                  <a:lnTo>
                    <a:pt x="583" y="713"/>
                  </a:lnTo>
                  <a:lnTo>
                    <a:pt x="583" y="707"/>
                  </a:lnTo>
                  <a:lnTo>
                    <a:pt x="120" y="707"/>
                  </a:lnTo>
                  <a:lnTo>
                    <a:pt x="120" y="707"/>
                  </a:lnTo>
                  <a:lnTo>
                    <a:pt x="111" y="705"/>
                  </a:lnTo>
                  <a:lnTo>
                    <a:pt x="103" y="700"/>
                  </a:lnTo>
                  <a:lnTo>
                    <a:pt x="98" y="693"/>
                  </a:lnTo>
                  <a:lnTo>
                    <a:pt x="96" y="683"/>
                  </a:lnTo>
                  <a:lnTo>
                    <a:pt x="96" y="120"/>
                  </a:lnTo>
                  <a:lnTo>
                    <a:pt x="96" y="120"/>
                  </a:lnTo>
                  <a:lnTo>
                    <a:pt x="98" y="111"/>
                  </a:lnTo>
                  <a:lnTo>
                    <a:pt x="103" y="103"/>
                  </a:lnTo>
                  <a:lnTo>
                    <a:pt x="111" y="98"/>
                  </a:lnTo>
                  <a:lnTo>
                    <a:pt x="120" y="96"/>
                  </a:lnTo>
                  <a:lnTo>
                    <a:pt x="936" y="96"/>
                  </a:lnTo>
                  <a:lnTo>
                    <a:pt x="936" y="96"/>
                  </a:lnTo>
                  <a:lnTo>
                    <a:pt x="946" y="98"/>
                  </a:lnTo>
                  <a:lnTo>
                    <a:pt x="953" y="103"/>
                  </a:lnTo>
                  <a:lnTo>
                    <a:pt x="958" y="111"/>
                  </a:lnTo>
                  <a:lnTo>
                    <a:pt x="960" y="120"/>
                  </a:lnTo>
                  <a:lnTo>
                    <a:pt x="960" y="651"/>
                  </a:lnTo>
                  <a:lnTo>
                    <a:pt x="990" y="661"/>
                  </a:lnTo>
                  <a:lnTo>
                    <a:pt x="990" y="661"/>
                  </a:lnTo>
                  <a:lnTo>
                    <a:pt x="998" y="664"/>
                  </a:lnTo>
                  <a:lnTo>
                    <a:pt x="1007" y="670"/>
                  </a:lnTo>
                  <a:lnTo>
                    <a:pt x="1014" y="675"/>
                  </a:lnTo>
                  <a:lnTo>
                    <a:pt x="1019" y="681"/>
                  </a:lnTo>
                  <a:lnTo>
                    <a:pt x="1024" y="690"/>
                  </a:lnTo>
                  <a:lnTo>
                    <a:pt x="1027" y="698"/>
                  </a:lnTo>
                  <a:lnTo>
                    <a:pt x="1029" y="707"/>
                  </a:lnTo>
                  <a:lnTo>
                    <a:pt x="1030" y="717"/>
                  </a:lnTo>
                  <a:lnTo>
                    <a:pt x="1030" y="804"/>
                  </a:lnTo>
                  <a:lnTo>
                    <a:pt x="1089" y="804"/>
                  </a:lnTo>
                  <a:lnTo>
                    <a:pt x="1089" y="804"/>
                  </a:lnTo>
                  <a:lnTo>
                    <a:pt x="1098" y="803"/>
                  </a:lnTo>
                  <a:lnTo>
                    <a:pt x="1106" y="801"/>
                  </a:lnTo>
                  <a:lnTo>
                    <a:pt x="1113" y="798"/>
                  </a:lnTo>
                  <a:lnTo>
                    <a:pt x="1120" y="793"/>
                  </a:lnTo>
                  <a:lnTo>
                    <a:pt x="1125" y="786"/>
                  </a:lnTo>
                  <a:lnTo>
                    <a:pt x="1128" y="779"/>
                  </a:lnTo>
                  <a:lnTo>
                    <a:pt x="1132" y="771"/>
                  </a:lnTo>
                  <a:lnTo>
                    <a:pt x="1132" y="762"/>
                  </a:lnTo>
                  <a:lnTo>
                    <a:pt x="1132" y="42"/>
                  </a:lnTo>
                  <a:lnTo>
                    <a:pt x="1132" y="42"/>
                  </a:lnTo>
                  <a:lnTo>
                    <a:pt x="1132" y="34"/>
                  </a:lnTo>
                  <a:lnTo>
                    <a:pt x="1128" y="25"/>
                  </a:lnTo>
                  <a:lnTo>
                    <a:pt x="1125" y="18"/>
                  </a:lnTo>
                  <a:lnTo>
                    <a:pt x="1120" y="12"/>
                  </a:lnTo>
                  <a:lnTo>
                    <a:pt x="1113" y="7"/>
                  </a:lnTo>
                  <a:lnTo>
                    <a:pt x="1106" y="3"/>
                  </a:lnTo>
                  <a:lnTo>
                    <a:pt x="1098" y="0"/>
                  </a:lnTo>
                  <a:lnTo>
                    <a:pt x="1089" y="0"/>
                  </a:lnTo>
                  <a:lnTo>
                    <a:pt x="44" y="0"/>
                  </a:lnTo>
                  <a:lnTo>
                    <a:pt x="44" y="0"/>
                  </a:lnTo>
                  <a:lnTo>
                    <a:pt x="33" y="0"/>
                  </a:lnTo>
                  <a:lnTo>
                    <a:pt x="27" y="3"/>
                  </a:lnTo>
                  <a:lnTo>
                    <a:pt x="18" y="7"/>
                  </a:lnTo>
                  <a:lnTo>
                    <a:pt x="13" y="12"/>
                  </a:lnTo>
                  <a:lnTo>
                    <a:pt x="8" y="18"/>
                  </a:lnTo>
                  <a:lnTo>
                    <a:pt x="3" y="25"/>
                  </a:lnTo>
                  <a:lnTo>
                    <a:pt x="1" y="34"/>
                  </a:lnTo>
                  <a:lnTo>
                    <a:pt x="0" y="42"/>
                  </a:lnTo>
                  <a:lnTo>
                    <a:pt x="0" y="762"/>
                  </a:lnTo>
                  <a:lnTo>
                    <a:pt x="0" y="762"/>
                  </a:lnTo>
                  <a:lnTo>
                    <a:pt x="1" y="771"/>
                  </a:lnTo>
                  <a:lnTo>
                    <a:pt x="3" y="779"/>
                  </a:lnTo>
                  <a:lnTo>
                    <a:pt x="8" y="786"/>
                  </a:lnTo>
                  <a:lnTo>
                    <a:pt x="13" y="793"/>
                  </a:lnTo>
                  <a:lnTo>
                    <a:pt x="18" y="798"/>
                  </a:lnTo>
                  <a:lnTo>
                    <a:pt x="27" y="801"/>
                  </a:lnTo>
                  <a:lnTo>
                    <a:pt x="33" y="803"/>
                  </a:lnTo>
                  <a:lnTo>
                    <a:pt x="44" y="804"/>
                  </a:lnTo>
                  <a:lnTo>
                    <a:pt x="44" y="804"/>
                  </a:lnTo>
                  <a:close/>
                  <a:moveTo>
                    <a:pt x="1015" y="384"/>
                  </a:moveTo>
                  <a:lnTo>
                    <a:pt x="1015" y="384"/>
                  </a:lnTo>
                  <a:lnTo>
                    <a:pt x="1017" y="374"/>
                  </a:lnTo>
                  <a:lnTo>
                    <a:pt x="1022" y="368"/>
                  </a:lnTo>
                  <a:lnTo>
                    <a:pt x="1030" y="362"/>
                  </a:lnTo>
                  <a:lnTo>
                    <a:pt x="1041" y="361"/>
                  </a:lnTo>
                  <a:lnTo>
                    <a:pt x="1074" y="361"/>
                  </a:lnTo>
                  <a:lnTo>
                    <a:pt x="1074" y="361"/>
                  </a:lnTo>
                  <a:lnTo>
                    <a:pt x="1084" y="362"/>
                  </a:lnTo>
                  <a:lnTo>
                    <a:pt x="1091" y="368"/>
                  </a:lnTo>
                  <a:lnTo>
                    <a:pt x="1096" y="374"/>
                  </a:lnTo>
                  <a:lnTo>
                    <a:pt x="1098" y="384"/>
                  </a:lnTo>
                  <a:lnTo>
                    <a:pt x="1098" y="418"/>
                  </a:lnTo>
                  <a:lnTo>
                    <a:pt x="1098" y="418"/>
                  </a:lnTo>
                  <a:lnTo>
                    <a:pt x="1096" y="428"/>
                  </a:lnTo>
                  <a:lnTo>
                    <a:pt x="1091" y="437"/>
                  </a:lnTo>
                  <a:lnTo>
                    <a:pt x="1084" y="442"/>
                  </a:lnTo>
                  <a:lnTo>
                    <a:pt x="1074" y="443"/>
                  </a:lnTo>
                  <a:lnTo>
                    <a:pt x="1041" y="443"/>
                  </a:lnTo>
                  <a:lnTo>
                    <a:pt x="1041" y="443"/>
                  </a:lnTo>
                  <a:lnTo>
                    <a:pt x="1030" y="442"/>
                  </a:lnTo>
                  <a:lnTo>
                    <a:pt x="1022" y="437"/>
                  </a:lnTo>
                  <a:lnTo>
                    <a:pt x="1017" y="428"/>
                  </a:lnTo>
                  <a:lnTo>
                    <a:pt x="1015" y="418"/>
                  </a:lnTo>
                  <a:lnTo>
                    <a:pt x="1015" y="384"/>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dirty="0"/>
            </a:p>
          </p:txBody>
        </p:sp>
        <p:sp>
          <p:nvSpPr>
            <p:cNvPr id="24" name="Freeform 86"/>
            <p:cNvSpPr>
              <a:spLocks/>
            </p:cNvSpPr>
            <p:nvPr/>
          </p:nvSpPr>
          <p:spPr bwMode="auto">
            <a:xfrm>
              <a:off x="12592050" y="544513"/>
              <a:ext cx="209550" cy="165100"/>
            </a:xfrm>
            <a:custGeom>
              <a:avLst/>
              <a:gdLst/>
              <a:ahLst/>
              <a:cxnLst>
                <a:cxn ang="0">
                  <a:pos x="253" y="207"/>
                </a:cxn>
                <a:cxn ang="0">
                  <a:pos x="253" y="207"/>
                </a:cxn>
                <a:cxn ang="0">
                  <a:pos x="258" y="207"/>
                </a:cxn>
                <a:cxn ang="0">
                  <a:pos x="262" y="204"/>
                </a:cxn>
                <a:cxn ang="0">
                  <a:pos x="265" y="200"/>
                </a:cxn>
                <a:cxn ang="0">
                  <a:pos x="265" y="195"/>
                </a:cxn>
                <a:cxn ang="0">
                  <a:pos x="265" y="11"/>
                </a:cxn>
                <a:cxn ang="0">
                  <a:pos x="265" y="11"/>
                </a:cxn>
                <a:cxn ang="0">
                  <a:pos x="265" y="8"/>
                </a:cxn>
                <a:cxn ang="0">
                  <a:pos x="262" y="3"/>
                </a:cxn>
                <a:cxn ang="0">
                  <a:pos x="258" y="1"/>
                </a:cxn>
                <a:cxn ang="0">
                  <a:pos x="253" y="0"/>
                </a:cxn>
                <a:cxn ang="0">
                  <a:pos x="14" y="0"/>
                </a:cxn>
                <a:cxn ang="0">
                  <a:pos x="14" y="0"/>
                </a:cxn>
                <a:cxn ang="0">
                  <a:pos x="9" y="1"/>
                </a:cxn>
                <a:cxn ang="0">
                  <a:pos x="3" y="3"/>
                </a:cxn>
                <a:cxn ang="0">
                  <a:pos x="2" y="8"/>
                </a:cxn>
                <a:cxn ang="0">
                  <a:pos x="0" y="11"/>
                </a:cxn>
                <a:cxn ang="0">
                  <a:pos x="0" y="195"/>
                </a:cxn>
                <a:cxn ang="0">
                  <a:pos x="0" y="195"/>
                </a:cxn>
                <a:cxn ang="0">
                  <a:pos x="2" y="200"/>
                </a:cxn>
                <a:cxn ang="0">
                  <a:pos x="3" y="204"/>
                </a:cxn>
                <a:cxn ang="0">
                  <a:pos x="9" y="207"/>
                </a:cxn>
                <a:cxn ang="0">
                  <a:pos x="14" y="207"/>
                </a:cxn>
                <a:cxn ang="0">
                  <a:pos x="253" y="207"/>
                </a:cxn>
              </a:cxnLst>
              <a:rect l="0" t="0" r="r" b="b"/>
              <a:pathLst>
                <a:path w="265" h="207">
                  <a:moveTo>
                    <a:pt x="253" y="207"/>
                  </a:moveTo>
                  <a:lnTo>
                    <a:pt x="253" y="207"/>
                  </a:lnTo>
                  <a:lnTo>
                    <a:pt x="258" y="207"/>
                  </a:lnTo>
                  <a:lnTo>
                    <a:pt x="262" y="204"/>
                  </a:lnTo>
                  <a:lnTo>
                    <a:pt x="265" y="200"/>
                  </a:lnTo>
                  <a:lnTo>
                    <a:pt x="265" y="195"/>
                  </a:lnTo>
                  <a:lnTo>
                    <a:pt x="265" y="11"/>
                  </a:lnTo>
                  <a:lnTo>
                    <a:pt x="265" y="11"/>
                  </a:lnTo>
                  <a:lnTo>
                    <a:pt x="265" y="8"/>
                  </a:lnTo>
                  <a:lnTo>
                    <a:pt x="262" y="3"/>
                  </a:lnTo>
                  <a:lnTo>
                    <a:pt x="258" y="1"/>
                  </a:lnTo>
                  <a:lnTo>
                    <a:pt x="253" y="0"/>
                  </a:lnTo>
                  <a:lnTo>
                    <a:pt x="14" y="0"/>
                  </a:lnTo>
                  <a:lnTo>
                    <a:pt x="14" y="0"/>
                  </a:lnTo>
                  <a:lnTo>
                    <a:pt x="9" y="1"/>
                  </a:lnTo>
                  <a:lnTo>
                    <a:pt x="3" y="3"/>
                  </a:lnTo>
                  <a:lnTo>
                    <a:pt x="2" y="8"/>
                  </a:lnTo>
                  <a:lnTo>
                    <a:pt x="0" y="11"/>
                  </a:lnTo>
                  <a:lnTo>
                    <a:pt x="0" y="195"/>
                  </a:lnTo>
                  <a:lnTo>
                    <a:pt x="0" y="195"/>
                  </a:lnTo>
                  <a:lnTo>
                    <a:pt x="2" y="200"/>
                  </a:lnTo>
                  <a:lnTo>
                    <a:pt x="3" y="204"/>
                  </a:lnTo>
                  <a:lnTo>
                    <a:pt x="9" y="207"/>
                  </a:lnTo>
                  <a:lnTo>
                    <a:pt x="14" y="207"/>
                  </a:lnTo>
                  <a:lnTo>
                    <a:pt x="253" y="207"/>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a:p>
          </p:txBody>
        </p:sp>
        <p:sp>
          <p:nvSpPr>
            <p:cNvPr id="25" name="Freeform 87"/>
            <p:cNvSpPr>
              <a:spLocks/>
            </p:cNvSpPr>
            <p:nvPr/>
          </p:nvSpPr>
          <p:spPr bwMode="auto">
            <a:xfrm>
              <a:off x="12592050" y="755650"/>
              <a:ext cx="411163" cy="44450"/>
            </a:xfrm>
            <a:custGeom>
              <a:avLst/>
              <a:gdLst/>
              <a:ahLst/>
              <a:cxnLst>
                <a:cxn ang="0">
                  <a:pos x="518" y="0"/>
                </a:cxn>
                <a:cxn ang="0">
                  <a:pos x="0" y="0"/>
                </a:cxn>
                <a:cxn ang="0">
                  <a:pos x="0" y="55"/>
                </a:cxn>
                <a:cxn ang="0">
                  <a:pos x="493" y="55"/>
                </a:cxn>
                <a:cxn ang="0">
                  <a:pos x="493" y="55"/>
                </a:cxn>
                <a:cxn ang="0">
                  <a:pos x="494" y="38"/>
                </a:cxn>
                <a:cxn ang="0">
                  <a:pos x="499" y="23"/>
                </a:cxn>
                <a:cxn ang="0">
                  <a:pos x="508" y="11"/>
                </a:cxn>
                <a:cxn ang="0">
                  <a:pos x="518" y="0"/>
                </a:cxn>
                <a:cxn ang="0">
                  <a:pos x="518" y="0"/>
                </a:cxn>
              </a:cxnLst>
              <a:rect l="0" t="0" r="r" b="b"/>
              <a:pathLst>
                <a:path w="518" h="55">
                  <a:moveTo>
                    <a:pt x="518" y="0"/>
                  </a:moveTo>
                  <a:lnTo>
                    <a:pt x="0" y="0"/>
                  </a:lnTo>
                  <a:lnTo>
                    <a:pt x="0" y="55"/>
                  </a:lnTo>
                  <a:lnTo>
                    <a:pt x="493" y="55"/>
                  </a:lnTo>
                  <a:lnTo>
                    <a:pt x="493" y="55"/>
                  </a:lnTo>
                  <a:lnTo>
                    <a:pt x="494" y="38"/>
                  </a:lnTo>
                  <a:lnTo>
                    <a:pt x="499" y="23"/>
                  </a:lnTo>
                  <a:lnTo>
                    <a:pt x="508" y="11"/>
                  </a:lnTo>
                  <a:lnTo>
                    <a:pt x="518" y="0"/>
                  </a:lnTo>
                  <a:lnTo>
                    <a:pt x="518" y="0"/>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a:p>
          </p:txBody>
        </p:sp>
        <p:sp>
          <p:nvSpPr>
            <p:cNvPr id="26" name="Rectangle 88"/>
            <p:cNvSpPr>
              <a:spLocks noChangeArrowheads="1"/>
            </p:cNvSpPr>
            <p:nvPr/>
          </p:nvSpPr>
          <p:spPr bwMode="auto">
            <a:xfrm>
              <a:off x="12592050" y="850900"/>
              <a:ext cx="265113" cy="44450"/>
            </a:xfrm>
            <a:prstGeom prst="rect">
              <a:avLst/>
            </a:prstGeom>
            <a:grpFill/>
            <a:ln w="9525">
              <a:noFill/>
              <a:miter lim="800000"/>
              <a:headEnd/>
              <a:tailEnd/>
            </a:ln>
          </p:spPr>
          <p:txBody>
            <a:bodyPr vert="horz" wrap="square" lIns="91389" tIns="45695" rIns="91389" bIns="45695" numCol="1" anchor="t" anchorCtr="0" compatLnSpc="1">
              <a:prstTxWarp prst="textNoShape">
                <a:avLst/>
              </a:prstTxWarp>
            </a:bodyPr>
            <a:lstStyle/>
            <a:p>
              <a:endParaRPr lang="zh-CN" altLang="en-US" sz="1399"/>
            </a:p>
          </p:txBody>
        </p:sp>
        <p:sp>
          <p:nvSpPr>
            <p:cNvPr id="27" name="Rectangle 89"/>
            <p:cNvSpPr>
              <a:spLocks noChangeArrowheads="1"/>
            </p:cNvSpPr>
            <p:nvPr/>
          </p:nvSpPr>
          <p:spPr bwMode="auto">
            <a:xfrm>
              <a:off x="12847638" y="654050"/>
              <a:ext cx="298450" cy="42863"/>
            </a:xfrm>
            <a:prstGeom prst="rect">
              <a:avLst/>
            </a:prstGeom>
            <a:grpFill/>
            <a:ln w="9525">
              <a:noFill/>
              <a:miter lim="800000"/>
              <a:headEnd/>
              <a:tailEnd/>
            </a:ln>
          </p:spPr>
          <p:txBody>
            <a:bodyPr vert="horz" wrap="square" lIns="91389" tIns="45695" rIns="91389" bIns="45695" numCol="1" anchor="t" anchorCtr="0" compatLnSpc="1">
              <a:prstTxWarp prst="textNoShape">
                <a:avLst/>
              </a:prstTxWarp>
            </a:bodyPr>
            <a:lstStyle/>
            <a:p>
              <a:endParaRPr lang="zh-CN" altLang="en-US" sz="1399"/>
            </a:p>
          </p:txBody>
        </p:sp>
        <p:sp>
          <p:nvSpPr>
            <p:cNvPr id="28" name="Rectangle 90"/>
            <p:cNvSpPr>
              <a:spLocks noChangeArrowheads="1"/>
            </p:cNvSpPr>
            <p:nvPr/>
          </p:nvSpPr>
          <p:spPr bwMode="auto">
            <a:xfrm>
              <a:off x="12847638" y="557213"/>
              <a:ext cx="173038" cy="44450"/>
            </a:xfrm>
            <a:prstGeom prst="rect">
              <a:avLst/>
            </a:prstGeom>
            <a:grpFill/>
            <a:ln w="9525">
              <a:noFill/>
              <a:miter lim="800000"/>
              <a:headEnd/>
              <a:tailEnd/>
            </a:ln>
          </p:spPr>
          <p:txBody>
            <a:bodyPr vert="horz" wrap="square" lIns="91389" tIns="45695" rIns="91389" bIns="45695" numCol="1" anchor="t" anchorCtr="0" compatLnSpc="1">
              <a:prstTxWarp prst="textNoShape">
                <a:avLst/>
              </a:prstTxWarp>
            </a:bodyPr>
            <a:lstStyle/>
            <a:p>
              <a:endParaRPr lang="zh-CN" altLang="en-US" sz="1399"/>
            </a:p>
          </p:txBody>
        </p:sp>
        <p:sp>
          <p:nvSpPr>
            <p:cNvPr id="29" name="Freeform 91"/>
            <p:cNvSpPr>
              <a:spLocks/>
            </p:cNvSpPr>
            <p:nvPr/>
          </p:nvSpPr>
          <p:spPr bwMode="auto">
            <a:xfrm>
              <a:off x="12954000" y="773113"/>
              <a:ext cx="284163" cy="398463"/>
            </a:xfrm>
            <a:custGeom>
              <a:avLst/>
              <a:gdLst/>
              <a:ahLst/>
              <a:cxnLst>
                <a:cxn ang="0">
                  <a:pos x="286" y="503"/>
                </a:cxn>
                <a:cxn ang="0">
                  <a:pos x="290" y="501"/>
                </a:cxn>
                <a:cxn ang="0">
                  <a:pos x="295" y="496"/>
                </a:cxn>
                <a:cxn ang="0">
                  <a:pos x="296" y="471"/>
                </a:cxn>
                <a:cxn ang="0">
                  <a:pos x="296" y="466"/>
                </a:cxn>
                <a:cxn ang="0">
                  <a:pos x="350" y="421"/>
                </a:cxn>
                <a:cxn ang="0">
                  <a:pos x="354" y="417"/>
                </a:cxn>
                <a:cxn ang="0">
                  <a:pos x="359" y="409"/>
                </a:cxn>
                <a:cxn ang="0">
                  <a:pos x="359" y="334"/>
                </a:cxn>
                <a:cxn ang="0">
                  <a:pos x="359" y="247"/>
                </a:cxn>
                <a:cxn ang="0">
                  <a:pos x="355" y="238"/>
                </a:cxn>
                <a:cxn ang="0">
                  <a:pos x="349" y="233"/>
                </a:cxn>
                <a:cxn ang="0">
                  <a:pos x="195" y="184"/>
                </a:cxn>
                <a:cxn ang="0">
                  <a:pos x="192" y="181"/>
                </a:cxn>
                <a:cxn ang="0">
                  <a:pos x="192" y="34"/>
                </a:cxn>
                <a:cxn ang="0">
                  <a:pos x="192" y="33"/>
                </a:cxn>
                <a:cxn ang="0">
                  <a:pos x="188" y="21"/>
                </a:cxn>
                <a:cxn ang="0">
                  <a:pos x="182" y="11"/>
                </a:cxn>
                <a:cxn ang="0">
                  <a:pos x="172" y="4"/>
                </a:cxn>
                <a:cxn ang="0">
                  <a:pos x="160" y="0"/>
                </a:cxn>
                <a:cxn ang="0">
                  <a:pos x="118" y="0"/>
                </a:cxn>
                <a:cxn ang="0">
                  <a:pos x="106" y="4"/>
                </a:cxn>
                <a:cxn ang="0">
                  <a:pos x="94" y="11"/>
                </a:cxn>
                <a:cxn ang="0">
                  <a:pos x="86" y="21"/>
                </a:cxn>
                <a:cxn ang="0">
                  <a:pos x="82" y="34"/>
                </a:cxn>
                <a:cxn ang="0">
                  <a:pos x="81" y="38"/>
                </a:cxn>
                <a:cxn ang="0">
                  <a:pos x="82" y="159"/>
                </a:cxn>
                <a:cxn ang="0">
                  <a:pos x="82" y="237"/>
                </a:cxn>
                <a:cxn ang="0">
                  <a:pos x="82" y="280"/>
                </a:cxn>
                <a:cxn ang="0">
                  <a:pos x="79" y="287"/>
                </a:cxn>
                <a:cxn ang="0">
                  <a:pos x="72" y="291"/>
                </a:cxn>
                <a:cxn ang="0">
                  <a:pos x="72" y="291"/>
                </a:cxn>
                <a:cxn ang="0">
                  <a:pos x="65" y="287"/>
                </a:cxn>
                <a:cxn ang="0">
                  <a:pos x="62" y="280"/>
                </a:cxn>
                <a:cxn ang="0">
                  <a:pos x="62" y="218"/>
                </a:cxn>
                <a:cxn ang="0">
                  <a:pos x="55" y="216"/>
                </a:cxn>
                <a:cxn ang="0">
                  <a:pos x="48" y="216"/>
                </a:cxn>
                <a:cxn ang="0">
                  <a:pos x="30" y="221"/>
                </a:cxn>
                <a:cxn ang="0">
                  <a:pos x="16" y="230"/>
                </a:cxn>
                <a:cxn ang="0">
                  <a:pos x="8" y="237"/>
                </a:cxn>
                <a:cxn ang="0">
                  <a:pos x="0" y="259"/>
                </a:cxn>
                <a:cxn ang="0">
                  <a:pos x="6" y="279"/>
                </a:cxn>
                <a:cxn ang="0">
                  <a:pos x="64" y="415"/>
                </a:cxn>
                <a:cxn ang="0">
                  <a:pos x="123" y="461"/>
                </a:cxn>
                <a:cxn ang="0">
                  <a:pos x="126" y="471"/>
                </a:cxn>
                <a:cxn ang="0">
                  <a:pos x="126" y="493"/>
                </a:cxn>
                <a:cxn ang="0">
                  <a:pos x="129" y="500"/>
                </a:cxn>
                <a:cxn ang="0">
                  <a:pos x="136" y="503"/>
                </a:cxn>
              </a:cxnLst>
              <a:rect l="0" t="0" r="r" b="b"/>
              <a:pathLst>
                <a:path w="359" h="503">
                  <a:moveTo>
                    <a:pt x="136" y="503"/>
                  </a:moveTo>
                  <a:lnTo>
                    <a:pt x="286" y="503"/>
                  </a:lnTo>
                  <a:lnTo>
                    <a:pt x="286" y="503"/>
                  </a:lnTo>
                  <a:lnTo>
                    <a:pt x="290" y="501"/>
                  </a:lnTo>
                  <a:lnTo>
                    <a:pt x="293" y="500"/>
                  </a:lnTo>
                  <a:lnTo>
                    <a:pt x="295" y="496"/>
                  </a:lnTo>
                  <a:lnTo>
                    <a:pt x="296" y="493"/>
                  </a:lnTo>
                  <a:lnTo>
                    <a:pt x="296" y="471"/>
                  </a:lnTo>
                  <a:lnTo>
                    <a:pt x="296" y="471"/>
                  </a:lnTo>
                  <a:lnTo>
                    <a:pt x="296" y="466"/>
                  </a:lnTo>
                  <a:lnTo>
                    <a:pt x="300" y="463"/>
                  </a:lnTo>
                  <a:lnTo>
                    <a:pt x="350" y="421"/>
                  </a:lnTo>
                  <a:lnTo>
                    <a:pt x="350" y="421"/>
                  </a:lnTo>
                  <a:lnTo>
                    <a:pt x="354" y="417"/>
                  </a:lnTo>
                  <a:lnTo>
                    <a:pt x="357" y="414"/>
                  </a:lnTo>
                  <a:lnTo>
                    <a:pt x="359" y="409"/>
                  </a:lnTo>
                  <a:lnTo>
                    <a:pt x="359" y="404"/>
                  </a:lnTo>
                  <a:lnTo>
                    <a:pt x="359" y="334"/>
                  </a:lnTo>
                  <a:lnTo>
                    <a:pt x="359" y="247"/>
                  </a:lnTo>
                  <a:lnTo>
                    <a:pt x="359" y="247"/>
                  </a:lnTo>
                  <a:lnTo>
                    <a:pt x="359" y="243"/>
                  </a:lnTo>
                  <a:lnTo>
                    <a:pt x="355" y="238"/>
                  </a:lnTo>
                  <a:lnTo>
                    <a:pt x="354" y="235"/>
                  </a:lnTo>
                  <a:lnTo>
                    <a:pt x="349" y="233"/>
                  </a:lnTo>
                  <a:lnTo>
                    <a:pt x="330" y="227"/>
                  </a:lnTo>
                  <a:lnTo>
                    <a:pt x="195" y="184"/>
                  </a:lnTo>
                  <a:lnTo>
                    <a:pt x="195" y="184"/>
                  </a:lnTo>
                  <a:lnTo>
                    <a:pt x="192" y="181"/>
                  </a:lnTo>
                  <a:lnTo>
                    <a:pt x="192" y="178"/>
                  </a:lnTo>
                  <a:lnTo>
                    <a:pt x="192" y="34"/>
                  </a:lnTo>
                  <a:lnTo>
                    <a:pt x="192" y="33"/>
                  </a:lnTo>
                  <a:lnTo>
                    <a:pt x="192" y="33"/>
                  </a:lnTo>
                  <a:lnTo>
                    <a:pt x="190" y="26"/>
                  </a:lnTo>
                  <a:lnTo>
                    <a:pt x="188" y="21"/>
                  </a:lnTo>
                  <a:lnTo>
                    <a:pt x="185" y="16"/>
                  </a:lnTo>
                  <a:lnTo>
                    <a:pt x="182" y="11"/>
                  </a:lnTo>
                  <a:lnTo>
                    <a:pt x="177" y="7"/>
                  </a:lnTo>
                  <a:lnTo>
                    <a:pt x="172" y="4"/>
                  </a:lnTo>
                  <a:lnTo>
                    <a:pt x="167" y="2"/>
                  </a:lnTo>
                  <a:lnTo>
                    <a:pt x="160" y="0"/>
                  </a:lnTo>
                  <a:lnTo>
                    <a:pt x="118" y="0"/>
                  </a:lnTo>
                  <a:lnTo>
                    <a:pt x="118" y="0"/>
                  </a:lnTo>
                  <a:lnTo>
                    <a:pt x="111" y="2"/>
                  </a:lnTo>
                  <a:lnTo>
                    <a:pt x="106" y="4"/>
                  </a:lnTo>
                  <a:lnTo>
                    <a:pt x="99" y="7"/>
                  </a:lnTo>
                  <a:lnTo>
                    <a:pt x="94" y="11"/>
                  </a:lnTo>
                  <a:lnTo>
                    <a:pt x="89" y="16"/>
                  </a:lnTo>
                  <a:lnTo>
                    <a:pt x="86" y="21"/>
                  </a:lnTo>
                  <a:lnTo>
                    <a:pt x="84" y="27"/>
                  </a:lnTo>
                  <a:lnTo>
                    <a:pt x="82" y="34"/>
                  </a:lnTo>
                  <a:lnTo>
                    <a:pt x="82" y="34"/>
                  </a:lnTo>
                  <a:lnTo>
                    <a:pt x="81" y="38"/>
                  </a:lnTo>
                  <a:lnTo>
                    <a:pt x="81" y="159"/>
                  </a:lnTo>
                  <a:lnTo>
                    <a:pt x="82" y="159"/>
                  </a:lnTo>
                  <a:lnTo>
                    <a:pt x="82" y="237"/>
                  </a:lnTo>
                  <a:lnTo>
                    <a:pt x="82" y="237"/>
                  </a:lnTo>
                  <a:lnTo>
                    <a:pt x="82" y="280"/>
                  </a:lnTo>
                  <a:lnTo>
                    <a:pt x="82" y="280"/>
                  </a:lnTo>
                  <a:lnTo>
                    <a:pt x="81" y="284"/>
                  </a:lnTo>
                  <a:lnTo>
                    <a:pt x="79" y="287"/>
                  </a:lnTo>
                  <a:lnTo>
                    <a:pt x="75" y="289"/>
                  </a:lnTo>
                  <a:lnTo>
                    <a:pt x="72" y="291"/>
                  </a:lnTo>
                  <a:lnTo>
                    <a:pt x="72" y="291"/>
                  </a:lnTo>
                  <a:lnTo>
                    <a:pt x="72" y="291"/>
                  </a:lnTo>
                  <a:lnTo>
                    <a:pt x="67" y="289"/>
                  </a:lnTo>
                  <a:lnTo>
                    <a:pt x="65" y="287"/>
                  </a:lnTo>
                  <a:lnTo>
                    <a:pt x="62" y="284"/>
                  </a:lnTo>
                  <a:lnTo>
                    <a:pt x="62" y="280"/>
                  </a:lnTo>
                  <a:lnTo>
                    <a:pt x="62" y="237"/>
                  </a:lnTo>
                  <a:lnTo>
                    <a:pt x="62" y="218"/>
                  </a:lnTo>
                  <a:lnTo>
                    <a:pt x="62" y="218"/>
                  </a:lnTo>
                  <a:lnTo>
                    <a:pt x="55" y="216"/>
                  </a:lnTo>
                  <a:lnTo>
                    <a:pt x="48" y="216"/>
                  </a:lnTo>
                  <a:lnTo>
                    <a:pt x="48" y="216"/>
                  </a:lnTo>
                  <a:lnTo>
                    <a:pt x="40" y="218"/>
                  </a:lnTo>
                  <a:lnTo>
                    <a:pt x="30" y="221"/>
                  </a:lnTo>
                  <a:lnTo>
                    <a:pt x="16" y="230"/>
                  </a:lnTo>
                  <a:lnTo>
                    <a:pt x="16" y="230"/>
                  </a:lnTo>
                  <a:lnTo>
                    <a:pt x="8" y="237"/>
                  </a:lnTo>
                  <a:lnTo>
                    <a:pt x="8" y="237"/>
                  </a:lnTo>
                  <a:lnTo>
                    <a:pt x="3" y="247"/>
                  </a:lnTo>
                  <a:lnTo>
                    <a:pt x="0" y="259"/>
                  </a:lnTo>
                  <a:lnTo>
                    <a:pt x="1" y="269"/>
                  </a:lnTo>
                  <a:lnTo>
                    <a:pt x="6" y="279"/>
                  </a:lnTo>
                  <a:lnTo>
                    <a:pt x="28" y="334"/>
                  </a:lnTo>
                  <a:lnTo>
                    <a:pt x="64" y="415"/>
                  </a:lnTo>
                  <a:lnTo>
                    <a:pt x="123" y="461"/>
                  </a:lnTo>
                  <a:lnTo>
                    <a:pt x="123" y="461"/>
                  </a:lnTo>
                  <a:lnTo>
                    <a:pt x="126" y="466"/>
                  </a:lnTo>
                  <a:lnTo>
                    <a:pt x="126" y="471"/>
                  </a:lnTo>
                  <a:lnTo>
                    <a:pt x="126" y="493"/>
                  </a:lnTo>
                  <a:lnTo>
                    <a:pt x="126" y="493"/>
                  </a:lnTo>
                  <a:lnTo>
                    <a:pt x="128" y="496"/>
                  </a:lnTo>
                  <a:lnTo>
                    <a:pt x="129" y="500"/>
                  </a:lnTo>
                  <a:lnTo>
                    <a:pt x="133" y="501"/>
                  </a:lnTo>
                  <a:lnTo>
                    <a:pt x="136" y="503"/>
                  </a:lnTo>
                  <a:lnTo>
                    <a:pt x="136" y="503"/>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dirty="0"/>
            </a:p>
          </p:txBody>
        </p:sp>
      </p:grpSp>
      <p:sp>
        <p:nvSpPr>
          <p:cNvPr id="11" name="Freeform 51"/>
          <p:cNvSpPr>
            <a:spLocks noEditPoints="1"/>
          </p:cNvSpPr>
          <p:nvPr/>
        </p:nvSpPr>
        <p:spPr bwMode="auto">
          <a:xfrm>
            <a:off x="7492201" y="3154497"/>
            <a:ext cx="337406" cy="190843"/>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solidFill>
            <a:schemeClr val="tx2"/>
          </a:solid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a:p>
        </p:txBody>
      </p:sp>
      <p:grpSp>
        <p:nvGrpSpPr>
          <p:cNvPr id="12" name="组合 360"/>
          <p:cNvGrpSpPr/>
          <p:nvPr/>
        </p:nvGrpSpPr>
        <p:grpSpPr>
          <a:xfrm>
            <a:off x="7238479" y="2097148"/>
            <a:ext cx="136795" cy="208806"/>
            <a:chOff x="16732250" y="2501900"/>
            <a:chExt cx="563562" cy="927100"/>
          </a:xfrm>
          <a:solidFill>
            <a:schemeClr val="tx2"/>
          </a:solidFill>
        </p:grpSpPr>
        <p:sp>
          <p:nvSpPr>
            <p:cNvPr id="19" name="Freeform 126"/>
            <p:cNvSpPr>
              <a:spLocks noEditPoints="1"/>
            </p:cNvSpPr>
            <p:nvPr/>
          </p:nvSpPr>
          <p:spPr bwMode="auto">
            <a:xfrm>
              <a:off x="16732250" y="2632075"/>
              <a:ext cx="563562" cy="796925"/>
            </a:xfrm>
            <a:custGeom>
              <a:avLst/>
              <a:gdLst/>
              <a:ahLst/>
              <a:cxnLst>
                <a:cxn ang="0">
                  <a:pos x="69" y="0"/>
                </a:cxn>
                <a:cxn ang="0">
                  <a:pos x="22" y="22"/>
                </a:cxn>
                <a:cxn ang="0">
                  <a:pos x="0" y="69"/>
                </a:cxn>
                <a:cxn ang="0">
                  <a:pos x="4" y="450"/>
                </a:cxn>
                <a:cxn ang="0">
                  <a:pos x="43" y="498"/>
                </a:cxn>
                <a:cxn ang="0">
                  <a:pos x="286" y="502"/>
                </a:cxn>
                <a:cxn ang="0">
                  <a:pos x="312" y="498"/>
                </a:cxn>
                <a:cxn ang="0">
                  <a:pos x="355" y="450"/>
                </a:cxn>
                <a:cxn ang="0">
                  <a:pos x="355" y="69"/>
                </a:cxn>
                <a:cxn ang="0">
                  <a:pos x="333" y="22"/>
                </a:cxn>
                <a:cxn ang="0">
                  <a:pos x="286" y="0"/>
                </a:cxn>
                <a:cxn ang="0">
                  <a:pos x="65" y="455"/>
                </a:cxn>
                <a:cxn ang="0">
                  <a:pos x="52" y="416"/>
                </a:cxn>
                <a:cxn ang="0">
                  <a:pos x="65" y="403"/>
                </a:cxn>
                <a:cxn ang="0">
                  <a:pos x="138" y="416"/>
                </a:cxn>
                <a:cxn ang="0">
                  <a:pos x="138" y="446"/>
                </a:cxn>
                <a:cxn ang="0">
                  <a:pos x="216" y="446"/>
                </a:cxn>
                <a:cxn ang="0">
                  <a:pos x="208" y="459"/>
                </a:cxn>
                <a:cxn ang="0">
                  <a:pos x="199" y="468"/>
                </a:cxn>
                <a:cxn ang="0">
                  <a:pos x="195" y="468"/>
                </a:cxn>
                <a:cxn ang="0">
                  <a:pos x="169" y="468"/>
                </a:cxn>
                <a:cxn ang="0">
                  <a:pos x="169" y="468"/>
                </a:cxn>
                <a:cxn ang="0">
                  <a:pos x="160" y="463"/>
                </a:cxn>
                <a:cxn ang="0">
                  <a:pos x="156" y="459"/>
                </a:cxn>
                <a:cxn ang="0">
                  <a:pos x="151" y="450"/>
                </a:cxn>
                <a:cxn ang="0">
                  <a:pos x="147" y="446"/>
                </a:cxn>
                <a:cxn ang="0">
                  <a:pos x="147" y="433"/>
                </a:cxn>
                <a:cxn ang="0">
                  <a:pos x="151" y="416"/>
                </a:cxn>
                <a:cxn ang="0">
                  <a:pos x="156" y="407"/>
                </a:cxn>
                <a:cxn ang="0">
                  <a:pos x="169" y="398"/>
                </a:cxn>
                <a:cxn ang="0">
                  <a:pos x="177" y="394"/>
                </a:cxn>
                <a:cxn ang="0">
                  <a:pos x="182" y="394"/>
                </a:cxn>
                <a:cxn ang="0">
                  <a:pos x="190" y="394"/>
                </a:cxn>
                <a:cxn ang="0">
                  <a:pos x="199" y="398"/>
                </a:cxn>
                <a:cxn ang="0">
                  <a:pos x="208" y="407"/>
                </a:cxn>
                <a:cxn ang="0">
                  <a:pos x="216" y="416"/>
                </a:cxn>
                <a:cxn ang="0">
                  <a:pos x="221" y="424"/>
                </a:cxn>
                <a:cxn ang="0">
                  <a:pos x="221" y="433"/>
                </a:cxn>
                <a:cxn ang="0">
                  <a:pos x="307" y="442"/>
                </a:cxn>
                <a:cxn ang="0">
                  <a:pos x="290" y="455"/>
                </a:cxn>
                <a:cxn ang="0">
                  <a:pos x="229" y="446"/>
                </a:cxn>
                <a:cxn ang="0">
                  <a:pos x="225" y="416"/>
                </a:cxn>
                <a:cxn ang="0">
                  <a:pos x="290" y="403"/>
                </a:cxn>
                <a:cxn ang="0">
                  <a:pos x="307" y="442"/>
                </a:cxn>
                <a:cxn ang="0">
                  <a:pos x="307" y="329"/>
                </a:cxn>
                <a:cxn ang="0">
                  <a:pos x="260" y="359"/>
                </a:cxn>
                <a:cxn ang="0">
                  <a:pos x="73" y="355"/>
                </a:cxn>
                <a:cxn ang="0">
                  <a:pos x="43" y="312"/>
                </a:cxn>
                <a:cxn ang="0">
                  <a:pos x="48" y="69"/>
                </a:cxn>
                <a:cxn ang="0">
                  <a:pos x="95" y="39"/>
                </a:cxn>
                <a:cxn ang="0">
                  <a:pos x="281" y="43"/>
                </a:cxn>
                <a:cxn ang="0">
                  <a:pos x="312" y="87"/>
                </a:cxn>
              </a:cxnLst>
              <a:rect l="0" t="0" r="r" b="b"/>
              <a:pathLst>
                <a:path w="355" h="502">
                  <a:moveTo>
                    <a:pt x="286" y="0"/>
                  </a:moveTo>
                  <a:lnTo>
                    <a:pt x="69" y="0"/>
                  </a:lnTo>
                  <a:lnTo>
                    <a:pt x="69" y="0"/>
                  </a:lnTo>
                  <a:lnTo>
                    <a:pt x="56" y="0"/>
                  </a:lnTo>
                  <a:lnTo>
                    <a:pt x="43" y="4"/>
                  </a:lnTo>
                  <a:lnTo>
                    <a:pt x="22" y="22"/>
                  </a:lnTo>
                  <a:lnTo>
                    <a:pt x="4" y="43"/>
                  </a:lnTo>
                  <a:lnTo>
                    <a:pt x="4" y="56"/>
                  </a:lnTo>
                  <a:lnTo>
                    <a:pt x="0" y="69"/>
                  </a:lnTo>
                  <a:lnTo>
                    <a:pt x="0" y="433"/>
                  </a:lnTo>
                  <a:lnTo>
                    <a:pt x="0" y="433"/>
                  </a:lnTo>
                  <a:lnTo>
                    <a:pt x="4" y="450"/>
                  </a:lnTo>
                  <a:lnTo>
                    <a:pt x="4" y="463"/>
                  </a:lnTo>
                  <a:lnTo>
                    <a:pt x="22" y="485"/>
                  </a:lnTo>
                  <a:lnTo>
                    <a:pt x="43" y="498"/>
                  </a:lnTo>
                  <a:lnTo>
                    <a:pt x="56" y="502"/>
                  </a:lnTo>
                  <a:lnTo>
                    <a:pt x="69" y="502"/>
                  </a:lnTo>
                  <a:lnTo>
                    <a:pt x="286" y="502"/>
                  </a:lnTo>
                  <a:lnTo>
                    <a:pt x="286" y="502"/>
                  </a:lnTo>
                  <a:lnTo>
                    <a:pt x="299" y="502"/>
                  </a:lnTo>
                  <a:lnTo>
                    <a:pt x="312" y="498"/>
                  </a:lnTo>
                  <a:lnTo>
                    <a:pt x="333" y="485"/>
                  </a:lnTo>
                  <a:lnTo>
                    <a:pt x="350" y="463"/>
                  </a:lnTo>
                  <a:lnTo>
                    <a:pt x="355" y="450"/>
                  </a:lnTo>
                  <a:lnTo>
                    <a:pt x="355" y="433"/>
                  </a:lnTo>
                  <a:lnTo>
                    <a:pt x="355" y="69"/>
                  </a:lnTo>
                  <a:lnTo>
                    <a:pt x="355" y="69"/>
                  </a:lnTo>
                  <a:lnTo>
                    <a:pt x="355" y="56"/>
                  </a:lnTo>
                  <a:lnTo>
                    <a:pt x="350" y="43"/>
                  </a:lnTo>
                  <a:lnTo>
                    <a:pt x="333" y="22"/>
                  </a:lnTo>
                  <a:lnTo>
                    <a:pt x="312" y="4"/>
                  </a:lnTo>
                  <a:lnTo>
                    <a:pt x="299" y="0"/>
                  </a:lnTo>
                  <a:lnTo>
                    <a:pt x="286" y="0"/>
                  </a:lnTo>
                  <a:lnTo>
                    <a:pt x="286" y="0"/>
                  </a:lnTo>
                  <a:close/>
                  <a:moveTo>
                    <a:pt x="65" y="455"/>
                  </a:moveTo>
                  <a:lnTo>
                    <a:pt x="65" y="455"/>
                  </a:lnTo>
                  <a:lnTo>
                    <a:pt x="56" y="450"/>
                  </a:lnTo>
                  <a:lnTo>
                    <a:pt x="52" y="442"/>
                  </a:lnTo>
                  <a:lnTo>
                    <a:pt x="52" y="416"/>
                  </a:lnTo>
                  <a:lnTo>
                    <a:pt x="52" y="416"/>
                  </a:lnTo>
                  <a:lnTo>
                    <a:pt x="56" y="407"/>
                  </a:lnTo>
                  <a:lnTo>
                    <a:pt x="65" y="403"/>
                  </a:lnTo>
                  <a:lnTo>
                    <a:pt x="147" y="403"/>
                  </a:lnTo>
                  <a:lnTo>
                    <a:pt x="147" y="403"/>
                  </a:lnTo>
                  <a:lnTo>
                    <a:pt x="138" y="416"/>
                  </a:lnTo>
                  <a:lnTo>
                    <a:pt x="134" y="433"/>
                  </a:lnTo>
                  <a:lnTo>
                    <a:pt x="134" y="433"/>
                  </a:lnTo>
                  <a:lnTo>
                    <a:pt x="138" y="446"/>
                  </a:lnTo>
                  <a:lnTo>
                    <a:pt x="138" y="455"/>
                  </a:lnTo>
                  <a:lnTo>
                    <a:pt x="65" y="455"/>
                  </a:lnTo>
                  <a:close/>
                  <a:moveTo>
                    <a:pt x="216" y="446"/>
                  </a:moveTo>
                  <a:lnTo>
                    <a:pt x="216" y="446"/>
                  </a:lnTo>
                  <a:lnTo>
                    <a:pt x="208" y="459"/>
                  </a:lnTo>
                  <a:lnTo>
                    <a:pt x="208" y="459"/>
                  </a:lnTo>
                  <a:lnTo>
                    <a:pt x="203" y="463"/>
                  </a:lnTo>
                  <a:lnTo>
                    <a:pt x="203" y="463"/>
                  </a:lnTo>
                  <a:lnTo>
                    <a:pt x="199" y="468"/>
                  </a:lnTo>
                  <a:lnTo>
                    <a:pt x="195" y="468"/>
                  </a:lnTo>
                  <a:lnTo>
                    <a:pt x="195" y="468"/>
                  </a:lnTo>
                  <a:lnTo>
                    <a:pt x="195" y="468"/>
                  </a:lnTo>
                  <a:lnTo>
                    <a:pt x="195" y="468"/>
                  </a:lnTo>
                  <a:lnTo>
                    <a:pt x="182" y="468"/>
                  </a:lnTo>
                  <a:lnTo>
                    <a:pt x="169" y="468"/>
                  </a:lnTo>
                  <a:lnTo>
                    <a:pt x="169" y="468"/>
                  </a:lnTo>
                  <a:lnTo>
                    <a:pt x="169" y="468"/>
                  </a:lnTo>
                  <a:lnTo>
                    <a:pt x="169" y="468"/>
                  </a:lnTo>
                  <a:lnTo>
                    <a:pt x="164" y="463"/>
                  </a:lnTo>
                  <a:lnTo>
                    <a:pt x="160" y="463"/>
                  </a:lnTo>
                  <a:lnTo>
                    <a:pt x="160" y="463"/>
                  </a:lnTo>
                  <a:lnTo>
                    <a:pt x="156" y="459"/>
                  </a:lnTo>
                  <a:lnTo>
                    <a:pt x="156" y="459"/>
                  </a:lnTo>
                  <a:lnTo>
                    <a:pt x="156" y="459"/>
                  </a:lnTo>
                  <a:lnTo>
                    <a:pt x="156" y="459"/>
                  </a:lnTo>
                  <a:lnTo>
                    <a:pt x="151" y="455"/>
                  </a:lnTo>
                  <a:lnTo>
                    <a:pt x="151" y="450"/>
                  </a:lnTo>
                  <a:lnTo>
                    <a:pt x="151" y="450"/>
                  </a:lnTo>
                  <a:lnTo>
                    <a:pt x="147" y="446"/>
                  </a:lnTo>
                  <a:lnTo>
                    <a:pt x="147" y="446"/>
                  </a:lnTo>
                  <a:lnTo>
                    <a:pt x="147" y="446"/>
                  </a:lnTo>
                  <a:lnTo>
                    <a:pt x="147" y="433"/>
                  </a:lnTo>
                  <a:lnTo>
                    <a:pt x="147" y="433"/>
                  </a:lnTo>
                  <a:lnTo>
                    <a:pt x="147" y="420"/>
                  </a:lnTo>
                  <a:lnTo>
                    <a:pt x="147" y="420"/>
                  </a:lnTo>
                  <a:lnTo>
                    <a:pt x="151" y="416"/>
                  </a:lnTo>
                  <a:lnTo>
                    <a:pt x="151" y="416"/>
                  </a:lnTo>
                  <a:lnTo>
                    <a:pt x="156" y="407"/>
                  </a:lnTo>
                  <a:lnTo>
                    <a:pt x="156" y="407"/>
                  </a:lnTo>
                  <a:lnTo>
                    <a:pt x="169" y="398"/>
                  </a:lnTo>
                  <a:lnTo>
                    <a:pt x="169" y="398"/>
                  </a:lnTo>
                  <a:lnTo>
                    <a:pt x="169" y="398"/>
                  </a:lnTo>
                  <a:lnTo>
                    <a:pt x="173" y="394"/>
                  </a:lnTo>
                  <a:lnTo>
                    <a:pt x="177" y="394"/>
                  </a:lnTo>
                  <a:lnTo>
                    <a:pt x="177" y="394"/>
                  </a:lnTo>
                  <a:lnTo>
                    <a:pt x="182" y="394"/>
                  </a:lnTo>
                  <a:lnTo>
                    <a:pt x="182" y="394"/>
                  </a:lnTo>
                  <a:lnTo>
                    <a:pt x="182" y="394"/>
                  </a:lnTo>
                  <a:lnTo>
                    <a:pt x="182" y="394"/>
                  </a:lnTo>
                  <a:lnTo>
                    <a:pt x="190" y="394"/>
                  </a:lnTo>
                  <a:lnTo>
                    <a:pt x="190" y="394"/>
                  </a:lnTo>
                  <a:lnTo>
                    <a:pt x="195" y="398"/>
                  </a:lnTo>
                  <a:lnTo>
                    <a:pt x="199" y="398"/>
                  </a:lnTo>
                  <a:lnTo>
                    <a:pt x="199" y="398"/>
                  </a:lnTo>
                  <a:lnTo>
                    <a:pt x="199" y="398"/>
                  </a:lnTo>
                  <a:lnTo>
                    <a:pt x="199" y="398"/>
                  </a:lnTo>
                  <a:lnTo>
                    <a:pt x="208" y="407"/>
                  </a:lnTo>
                  <a:lnTo>
                    <a:pt x="216" y="416"/>
                  </a:lnTo>
                  <a:lnTo>
                    <a:pt x="216" y="416"/>
                  </a:lnTo>
                  <a:lnTo>
                    <a:pt x="216" y="416"/>
                  </a:lnTo>
                  <a:lnTo>
                    <a:pt x="216" y="420"/>
                  </a:lnTo>
                  <a:lnTo>
                    <a:pt x="221" y="424"/>
                  </a:lnTo>
                  <a:lnTo>
                    <a:pt x="221" y="424"/>
                  </a:lnTo>
                  <a:lnTo>
                    <a:pt x="221" y="429"/>
                  </a:lnTo>
                  <a:lnTo>
                    <a:pt x="221" y="433"/>
                  </a:lnTo>
                  <a:lnTo>
                    <a:pt x="221" y="433"/>
                  </a:lnTo>
                  <a:lnTo>
                    <a:pt x="216" y="446"/>
                  </a:lnTo>
                  <a:lnTo>
                    <a:pt x="216" y="446"/>
                  </a:lnTo>
                  <a:close/>
                  <a:moveTo>
                    <a:pt x="307" y="442"/>
                  </a:moveTo>
                  <a:lnTo>
                    <a:pt x="307" y="442"/>
                  </a:lnTo>
                  <a:lnTo>
                    <a:pt x="299" y="450"/>
                  </a:lnTo>
                  <a:lnTo>
                    <a:pt x="290" y="455"/>
                  </a:lnTo>
                  <a:lnTo>
                    <a:pt x="225" y="455"/>
                  </a:lnTo>
                  <a:lnTo>
                    <a:pt x="225" y="455"/>
                  </a:lnTo>
                  <a:lnTo>
                    <a:pt x="229" y="446"/>
                  </a:lnTo>
                  <a:lnTo>
                    <a:pt x="229" y="433"/>
                  </a:lnTo>
                  <a:lnTo>
                    <a:pt x="229" y="433"/>
                  </a:lnTo>
                  <a:lnTo>
                    <a:pt x="225" y="416"/>
                  </a:lnTo>
                  <a:lnTo>
                    <a:pt x="216" y="403"/>
                  </a:lnTo>
                  <a:lnTo>
                    <a:pt x="290" y="403"/>
                  </a:lnTo>
                  <a:lnTo>
                    <a:pt x="290" y="403"/>
                  </a:lnTo>
                  <a:lnTo>
                    <a:pt x="299" y="407"/>
                  </a:lnTo>
                  <a:lnTo>
                    <a:pt x="307" y="416"/>
                  </a:lnTo>
                  <a:lnTo>
                    <a:pt x="307" y="442"/>
                  </a:lnTo>
                  <a:close/>
                  <a:moveTo>
                    <a:pt x="312" y="312"/>
                  </a:moveTo>
                  <a:lnTo>
                    <a:pt x="312" y="312"/>
                  </a:lnTo>
                  <a:lnTo>
                    <a:pt x="307" y="329"/>
                  </a:lnTo>
                  <a:lnTo>
                    <a:pt x="299" y="346"/>
                  </a:lnTo>
                  <a:lnTo>
                    <a:pt x="281" y="355"/>
                  </a:lnTo>
                  <a:lnTo>
                    <a:pt x="260" y="359"/>
                  </a:lnTo>
                  <a:lnTo>
                    <a:pt x="95" y="359"/>
                  </a:lnTo>
                  <a:lnTo>
                    <a:pt x="95" y="359"/>
                  </a:lnTo>
                  <a:lnTo>
                    <a:pt x="73" y="355"/>
                  </a:lnTo>
                  <a:lnTo>
                    <a:pt x="56" y="346"/>
                  </a:lnTo>
                  <a:lnTo>
                    <a:pt x="48" y="329"/>
                  </a:lnTo>
                  <a:lnTo>
                    <a:pt x="43" y="312"/>
                  </a:lnTo>
                  <a:lnTo>
                    <a:pt x="43" y="87"/>
                  </a:lnTo>
                  <a:lnTo>
                    <a:pt x="43" y="87"/>
                  </a:lnTo>
                  <a:lnTo>
                    <a:pt x="48" y="69"/>
                  </a:lnTo>
                  <a:lnTo>
                    <a:pt x="56" y="52"/>
                  </a:lnTo>
                  <a:lnTo>
                    <a:pt x="73" y="43"/>
                  </a:lnTo>
                  <a:lnTo>
                    <a:pt x="95" y="39"/>
                  </a:lnTo>
                  <a:lnTo>
                    <a:pt x="260" y="39"/>
                  </a:lnTo>
                  <a:lnTo>
                    <a:pt x="260" y="39"/>
                  </a:lnTo>
                  <a:lnTo>
                    <a:pt x="281" y="43"/>
                  </a:lnTo>
                  <a:lnTo>
                    <a:pt x="299" y="52"/>
                  </a:lnTo>
                  <a:lnTo>
                    <a:pt x="307" y="69"/>
                  </a:lnTo>
                  <a:lnTo>
                    <a:pt x="312" y="87"/>
                  </a:lnTo>
                  <a:lnTo>
                    <a:pt x="312" y="312"/>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a:p>
          </p:txBody>
        </p:sp>
        <p:sp>
          <p:nvSpPr>
            <p:cNvPr id="20" name="Freeform 127"/>
            <p:cNvSpPr>
              <a:spLocks/>
            </p:cNvSpPr>
            <p:nvPr/>
          </p:nvSpPr>
          <p:spPr bwMode="auto">
            <a:xfrm>
              <a:off x="17124363" y="2501900"/>
              <a:ext cx="82550" cy="115888"/>
            </a:xfrm>
            <a:custGeom>
              <a:avLst/>
              <a:gdLst/>
              <a:ahLst/>
              <a:cxnLst>
                <a:cxn ang="0">
                  <a:pos x="52" y="56"/>
                </a:cxn>
                <a:cxn ang="0">
                  <a:pos x="52" y="56"/>
                </a:cxn>
                <a:cxn ang="0">
                  <a:pos x="52" y="60"/>
                </a:cxn>
                <a:cxn ang="0">
                  <a:pos x="47" y="69"/>
                </a:cxn>
                <a:cxn ang="0">
                  <a:pos x="39" y="69"/>
                </a:cxn>
                <a:cxn ang="0">
                  <a:pos x="34" y="73"/>
                </a:cxn>
                <a:cxn ang="0">
                  <a:pos x="17" y="73"/>
                </a:cxn>
                <a:cxn ang="0">
                  <a:pos x="17" y="73"/>
                </a:cxn>
                <a:cxn ang="0">
                  <a:pos x="8" y="69"/>
                </a:cxn>
                <a:cxn ang="0">
                  <a:pos x="4" y="69"/>
                </a:cxn>
                <a:cxn ang="0">
                  <a:pos x="0" y="60"/>
                </a:cxn>
                <a:cxn ang="0">
                  <a:pos x="0" y="56"/>
                </a:cxn>
                <a:cxn ang="0">
                  <a:pos x="0" y="17"/>
                </a:cxn>
                <a:cxn ang="0">
                  <a:pos x="0" y="17"/>
                </a:cxn>
                <a:cxn ang="0">
                  <a:pos x="0" y="8"/>
                </a:cxn>
                <a:cxn ang="0">
                  <a:pos x="4" y="4"/>
                </a:cxn>
                <a:cxn ang="0">
                  <a:pos x="8" y="0"/>
                </a:cxn>
                <a:cxn ang="0">
                  <a:pos x="17" y="0"/>
                </a:cxn>
                <a:cxn ang="0">
                  <a:pos x="34" y="0"/>
                </a:cxn>
                <a:cxn ang="0">
                  <a:pos x="34" y="0"/>
                </a:cxn>
                <a:cxn ang="0">
                  <a:pos x="39" y="0"/>
                </a:cxn>
                <a:cxn ang="0">
                  <a:pos x="47" y="4"/>
                </a:cxn>
                <a:cxn ang="0">
                  <a:pos x="52" y="8"/>
                </a:cxn>
                <a:cxn ang="0">
                  <a:pos x="52" y="17"/>
                </a:cxn>
                <a:cxn ang="0">
                  <a:pos x="52" y="56"/>
                </a:cxn>
              </a:cxnLst>
              <a:rect l="0" t="0" r="r" b="b"/>
              <a:pathLst>
                <a:path w="52" h="73">
                  <a:moveTo>
                    <a:pt x="52" y="56"/>
                  </a:moveTo>
                  <a:lnTo>
                    <a:pt x="52" y="56"/>
                  </a:lnTo>
                  <a:lnTo>
                    <a:pt x="52" y="60"/>
                  </a:lnTo>
                  <a:lnTo>
                    <a:pt x="47" y="69"/>
                  </a:lnTo>
                  <a:lnTo>
                    <a:pt x="39" y="69"/>
                  </a:lnTo>
                  <a:lnTo>
                    <a:pt x="34" y="73"/>
                  </a:lnTo>
                  <a:lnTo>
                    <a:pt x="17" y="73"/>
                  </a:lnTo>
                  <a:lnTo>
                    <a:pt x="17" y="73"/>
                  </a:lnTo>
                  <a:lnTo>
                    <a:pt x="8" y="69"/>
                  </a:lnTo>
                  <a:lnTo>
                    <a:pt x="4" y="69"/>
                  </a:lnTo>
                  <a:lnTo>
                    <a:pt x="0" y="60"/>
                  </a:lnTo>
                  <a:lnTo>
                    <a:pt x="0" y="56"/>
                  </a:lnTo>
                  <a:lnTo>
                    <a:pt x="0" y="17"/>
                  </a:lnTo>
                  <a:lnTo>
                    <a:pt x="0" y="17"/>
                  </a:lnTo>
                  <a:lnTo>
                    <a:pt x="0" y="8"/>
                  </a:lnTo>
                  <a:lnTo>
                    <a:pt x="4" y="4"/>
                  </a:lnTo>
                  <a:lnTo>
                    <a:pt x="8" y="0"/>
                  </a:lnTo>
                  <a:lnTo>
                    <a:pt x="17" y="0"/>
                  </a:lnTo>
                  <a:lnTo>
                    <a:pt x="34" y="0"/>
                  </a:lnTo>
                  <a:lnTo>
                    <a:pt x="34" y="0"/>
                  </a:lnTo>
                  <a:lnTo>
                    <a:pt x="39" y="0"/>
                  </a:lnTo>
                  <a:lnTo>
                    <a:pt x="47" y="4"/>
                  </a:lnTo>
                  <a:lnTo>
                    <a:pt x="52" y="8"/>
                  </a:lnTo>
                  <a:lnTo>
                    <a:pt x="52" y="17"/>
                  </a:lnTo>
                  <a:lnTo>
                    <a:pt x="52" y="56"/>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a:p>
          </p:txBody>
        </p:sp>
      </p:grpSp>
      <p:grpSp>
        <p:nvGrpSpPr>
          <p:cNvPr id="13" name="组合 55"/>
          <p:cNvGrpSpPr/>
          <p:nvPr/>
        </p:nvGrpSpPr>
        <p:grpSpPr>
          <a:xfrm>
            <a:off x="7833754" y="2127461"/>
            <a:ext cx="342016" cy="205986"/>
            <a:chOff x="2793903" y="1905342"/>
            <a:chExt cx="444500" cy="298450"/>
          </a:xfrm>
          <a:solidFill>
            <a:schemeClr val="tx2"/>
          </a:solidFill>
        </p:grpSpPr>
        <p:sp>
          <p:nvSpPr>
            <p:cNvPr id="15" name="Freeform 93"/>
            <p:cNvSpPr>
              <a:spLocks/>
            </p:cNvSpPr>
            <p:nvPr/>
          </p:nvSpPr>
          <p:spPr bwMode="auto">
            <a:xfrm>
              <a:off x="3003453" y="2146642"/>
              <a:ext cx="57150" cy="57150"/>
            </a:xfrm>
            <a:custGeom>
              <a:avLst/>
              <a:gdLst/>
              <a:ahLst/>
              <a:cxnLst>
                <a:cxn ang="0">
                  <a:pos x="0" y="18"/>
                </a:cxn>
                <a:cxn ang="0">
                  <a:pos x="0" y="18"/>
                </a:cxn>
                <a:cxn ang="0">
                  <a:pos x="2" y="24"/>
                </a:cxn>
                <a:cxn ang="0">
                  <a:pos x="6" y="30"/>
                </a:cxn>
                <a:cxn ang="0">
                  <a:pos x="12" y="34"/>
                </a:cxn>
                <a:cxn ang="0">
                  <a:pos x="18" y="36"/>
                </a:cxn>
                <a:cxn ang="0">
                  <a:pos x="18" y="36"/>
                </a:cxn>
                <a:cxn ang="0">
                  <a:pos x="26" y="34"/>
                </a:cxn>
                <a:cxn ang="0">
                  <a:pos x="32" y="30"/>
                </a:cxn>
                <a:cxn ang="0">
                  <a:pos x="36" y="24"/>
                </a:cxn>
                <a:cxn ang="0">
                  <a:pos x="36" y="18"/>
                </a:cxn>
                <a:cxn ang="0">
                  <a:pos x="36" y="18"/>
                </a:cxn>
                <a:cxn ang="0">
                  <a:pos x="36" y="10"/>
                </a:cxn>
                <a:cxn ang="0">
                  <a:pos x="32" y="4"/>
                </a:cxn>
                <a:cxn ang="0">
                  <a:pos x="26" y="0"/>
                </a:cxn>
                <a:cxn ang="0">
                  <a:pos x="18" y="0"/>
                </a:cxn>
                <a:cxn ang="0">
                  <a:pos x="18" y="0"/>
                </a:cxn>
                <a:cxn ang="0">
                  <a:pos x="12" y="0"/>
                </a:cxn>
                <a:cxn ang="0">
                  <a:pos x="6" y="4"/>
                </a:cxn>
                <a:cxn ang="0">
                  <a:pos x="2" y="10"/>
                </a:cxn>
                <a:cxn ang="0">
                  <a:pos x="0" y="18"/>
                </a:cxn>
                <a:cxn ang="0">
                  <a:pos x="0" y="18"/>
                </a:cxn>
              </a:cxnLst>
              <a:rect l="0" t="0" r="r" b="b"/>
              <a:pathLst>
                <a:path w="36" h="36">
                  <a:moveTo>
                    <a:pt x="0" y="18"/>
                  </a:moveTo>
                  <a:lnTo>
                    <a:pt x="0" y="18"/>
                  </a:lnTo>
                  <a:lnTo>
                    <a:pt x="2" y="24"/>
                  </a:lnTo>
                  <a:lnTo>
                    <a:pt x="6" y="30"/>
                  </a:lnTo>
                  <a:lnTo>
                    <a:pt x="12" y="34"/>
                  </a:lnTo>
                  <a:lnTo>
                    <a:pt x="18" y="36"/>
                  </a:lnTo>
                  <a:lnTo>
                    <a:pt x="18" y="36"/>
                  </a:lnTo>
                  <a:lnTo>
                    <a:pt x="26" y="34"/>
                  </a:lnTo>
                  <a:lnTo>
                    <a:pt x="32" y="30"/>
                  </a:lnTo>
                  <a:lnTo>
                    <a:pt x="36" y="24"/>
                  </a:lnTo>
                  <a:lnTo>
                    <a:pt x="36" y="18"/>
                  </a:lnTo>
                  <a:lnTo>
                    <a:pt x="36" y="18"/>
                  </a:lnTo>
                  <a:lnTo>
                    <a:pt x="36" y="10"/>
                  </a:lnTo>
                  <a:lnTo>
                    <a:pt x="32" y="4"/>
                  </a:lnTo>
                  <a:lnTo>
                    <a:pt x="26" y="0"/>
                  </a:lnTo>
                  <a:lnTo>
                    <a:pt x="18" y="0"/>
                  </a:lnTo>
                  <a:lnTo>
                    <a:pt x="18" y="0"/>
                  </a:lnTo>
                  <a:lnTo>
                    <a:pt x="12" y="0"/>
                  </a:lnTo>
                  <a:lnTo>
                    <a:pt x="6" y="4"/>
                  </a:lnTo>
                  <a:lnTo>
                    <a:pt x="2" y="10"/>
                  </a:lnTo>
                  <a:lnTo>
                    <a:pt x="0" y="18"/>
                  </a:lnTo>
                  <a:lnTo>
                    <a:pt x="0" y="18"/>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a:p>
          </p:txBody>
        </p:sp>
        <p:sp>
          <p:nvSpPr>
            <p:cNvPr id="16" name="Freeform 94"/>
            <p:cNvSpPr>
              <a:spLocks/>
            </p:cNvSpPr>
            <p:nvPr/>
          </p:nvSpPr>
          <p:spPr bwMode="auto">
            <a:xfrm>
              <a:off x="2854228" y="2146642"/>
              <a:ext cx="57150" cy="57150"/>
            </a:xfrm>
            <a:custGeom>
              <a:avLst/>
              <a:gdLst/>
              <a:ahLst/>
              <a:cxnLst>
                <a:cxn ang="0">
                  <a:pos x="0" y="18"/>
                </a:cxn>
                <a:cxn ang="0">
                  <a:pos x="0" y="18"/>
                </a:cxn>
                <a:cxn ang="0">
                  <a:pos x="2" y="24"/>
                </a:cxn>
                <a:cxn ang="0">
                  <a:pos x="6" y="30"/>
                </a:cxn>
                <a:cxn ang="0">
                  <a:pos x="10" y="34"/>
                </a:cxn>
                <a:cxn ang="0">
                  <a:pos x="18" y="36"/>
                </a:cxn>
                <a:cxn ang="0">
                  <a:pos x="18" y="36"/>
                </a:cxn>
                <a:cxn ang="0">
                  <a:pos x="24" y="34"/>
                </a:cxn>
                <a:cxn ang="0">
                  <a:pos x="30" y="30"/>
                </a:cxn>
                <a:cxn ang="0">
                  <a:pos x="34" y="24"/>
                </a:cxn>
                <a:cxn ang="0">
                  <a:pos x="36" y="18"/>
                </a:cxn>
                <a:cxn ang="0">
                  <a:pos x="36" y="18"/>
                </a:cxn>
                <a:cxn ang="0">
                  <a:pos x="34" y="10"/>
                </a:cxn>
                <a:cxn ang="0">
                  <a:pos x="30" y="4"/>
                </a:cxn>
                <a:cxn ang="0">
                  <a:pos x="24" y="0"/>
                </a:cxn>
                <a:cxn ang="0">
                  <a:pos x="18" y="0"/>
                </a:cxn>
                <a:cxn ang="0">
                  <a:pos x="18" y="0"/>
                </a:cxn>
                <a:cxn ang="0">
                  <a:pos x="10" y="0"/>
                </a:cxn>
                <a:cxn ang="0">
                  <a:pos x="6" y="4"/>
                </a:cxn>
                <a:cxn ang="0">
                  <a:pos x="2" y="10"/>
                </a:cxn>
                <a:cxn ang="0">
                  <a:pos x="0" y="18"/>
                </a:cxn>
                <a:cxn ang="0">
                  <a:pos x="0" y="18"/>
                </a:cxn>
              </a:cxnLst>
              <a:rect l="0" t="0" r="r" b="b"/>
              <a:pathLst>
                <a:path w="36" h="36">
                  <a:moveTo>
                    <a:pt x="0" y="18"/>
                  </a:moveTo>
                  <a:lnTo>
                    <a:pt x="0" y="18"/>
                  </a:lnTo>
                  <a:lnTo>
                    <a:pt x="2" y="24"/>
                  </a:lnTo>
                  <a:lnTo>
                    <a:pt x="6" y="30"/>
                  </a:lnTo>
                  <a:lnTo>
                    <a:pt x="10" y="34"/>
                  </a:lnTo>
                  <a:lnTo>
                    <a:pt x="18" y="36"/>
                  </a:lnTo>
                  <a:lnTo>
                    <a:pt x="18" y="36"/>
                  </a:lnTo>
                  <a:lnTo>
                    <a:pt x="24" y="34"/>
                  </a:lnTo>
                  <a:lnTo>
                    <a:pt x="30" y="30"/>
                  </a:lnTo>
                  <a:lnTo>
                    <a:pt x="34" y="24"/>
                  </a:lnTo>
                  <a:lnTo>
                    <a:pt x="36" y="18"/>
                  </a:lnTo>
                  <a:lnTo>
                    <a:pt x="36" y="18"/>
                  </a:lnTo>
                  <a:lnTo>
                    <a:pt x="34" y="10"/>
                  </a:lnTo>
                  <a:lnTo>
                    <a:pt x="30" y="4"/>
                  </a:lnTo>
                  <a:lnTo>
                    <a:pt x="24" y="0"/>
                  </a:lnTo>
                  <a:lnTo>
                    <a:pt x="18" y="0"/>
                  </a:lnTo>
                  <a:lnTo>
                    <a:pt x="18" y="0"/>
                  </a:lnTo>
                  <a:lnTo>
                    <a:pt x="10" y="0"/>
                  </a:lnTo>
                  <a:lnTo>
                    <a:pt x="6" y="4"/>
                  </a:lnTo>
                  <a:lnTo>
                    <a:pt x="2" y="10"/>
                  </a:lnTo>
                  <a:lnTo>
                    <a:pt x="0" y="18"/>
                  </a:lnTo>
                  <a:lnTo>
                    <a:pt x="0" y="18"/>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a:p>
          </p:txBody>
        </p:sp>
        <p:sp>
          <p:nvSpPr>
            <p:cNvPr id="17" name="Freeform 95"/>
            <p:cNvSpPr>
              <a:spLocks/>
            </p:cNvSpPr>
            <p:nvPr/>
          </p:nvSpPr>
          <p:spPr bwMode="auto">
            <a:xfrm>
              <a:off x="2844703" y="1949792"/>
              <a:ext cx="393700" cy="190500"/>
            </a:xfrm>
            <a:custGeom>
              <a:avLst/>
              <a:gdLst/>
              <a:ahLst/>
              <a:cxnLst>
                <a:cxn ang="0">
                  <a:pos x="146" y="120"/>
                </a:cxn>
                <a:cxn ang="0">
                  <a:pos x="156" y="114"/>
                </a:cxn>
                <a:cxn ang="0">
                  <a:pos x="196" y="20"/>
                </a:cxn>
                <a:cxn ang="0">
                  <a:pos x="238" y="20"/>
                </a:cxn>
                <a:cxn ang="0">
                  <a:pos x="238" y="20"/>
                </a:cxn>
                <a:cxn ang="0">
                  <a:pos x="242" y="18"/>
                </a:cxn>
                <a:cxn ang="0">
                  <a:pos x="244" y="16"/>
                </a:cxn>
                <a:cxn ang="0">
                  <a:pos x="248" y="14"/>
                </a:cxn>
                <a:cxn ang="0">
                  <a:pos x="248" y="10"/>
                </a:cxn>
                <a:cxn ang="0">
                  <a:pos x="248" y="10"/>
                </a:cxn>
                <a:cxn ang="0">
                  <a:pos x="248" y="6"/>
                </a:cxn>
                <a:cxn ang="0">
                  <a:pos x="244" y="2"/>
                </a:cxn>
                <a:cxn ang="0">
                  <a:pos x="242" y="0"/>
                </a:cxn>
                <a:cxn ang="0">
                  <a:pos x="238" y="0"/>
                </a:cxn>
                <a:cxn ang="0">
                  <a:pos x="190" y="0"/>
                </a:cxn>
                <a:cxn ang="0">
                  <a:pos x="180" y="6"/>
                </a:cxn>
                <a:cxn ang="0">
                  <a:pos x="140" y="100"/>
                </a:cxn>
                <a:cxn ang="0">
                  <a:pos x="10" y="100"/>
                </a:cxn>
                <a:cxn ang="0">
                  <a:pos x="10" y="100"/>
                </a:cxn>
                <a:cxn ang="0">
                  <a:pos x="6" y="100"/>
                </a:cxn>
                <a:cxn ang="0">
                  <a:pos x="2" y="102"/>
                </a:cxn>
                <a:cxn ang="0">
                  <a:pos x="0" y="106"/>
                </a:cxn>
                <a:cxn ang="0">
                  <a:pos x="0" y="110"/>
                </a:cxn>
                <a:cxn ang="0">
                  <a:pos x="0" y="110"/>
                </a:cxn>
                <a:cxn ang="0">
                  <a:pos x="0" y="114"/>
                </a:cxn>
                <a:cxn ang="0">
                  <a:pos x="2" y="116"/>
                </a:cxn>
                <a:cxn ang="0">
                  <a:pos x="6" y="120"/>
                </a:cxn>
                <a:cxn ang="0">
                  <a:pos x="10" y="120"/>
                </a:cxn>
                <a:cxn ang="0">
                  <a:pos x="146" y="120"/>
                </a:cxn>
              </a:cxnLst>
              <a:rect l="0" t="0" r="r" b="b"/>
              <a:pathLst>
                <a:path w="248" h="120">
                  <a:moveTo>
                    <a:pt x="146" y="120"/>
                  </a:moveTo>
                  <a:lnTo>
                    <a:pt x="156" y="114"/>
                  </a:lnTo>
                  <a:lnTo>
                    <a:pt x="196" y="20"/>
                  </a:lnTo>
                  <a:lnTo>
                    <a:pt x="238" y="20"/>
                  </a:lnTo>
                  <a:lnTo>
                    <a:pt x="238" y="20"/>
                  </a:lnTo>
                  <a:lnTo>
                    <a:pt x="242" y="18"/>
                  </a:lnTo>
                  <a:lnTo>
                    <a:pt x="244" y="16"/>
                  </a:lnTo>
                  <a:lnTo>
                    <a:pt x="248" y="14"/>
                  </a:lnTo>
                  <a:lnTo>
                    <a:pt x="248" y="10"/>
                  </a:lnTo>
                  <a:lnTo>
                    <a:pt x="248" y="10"/>
                  </a:lnTo>
                  <a:lnTo>
                    <a:pt x="248" y="6"/>
                  </a:lnTo>
                  <a:lnTo>
                    <a:pt x="244" y="2"/>
                  </a:lnTo>
                  <a:lnTo>
                    <a:pt x="242" y="0"/>
                  </a:lnTo>
                  <a:lnTo>
                    <a:pt x="238" y="0"/>
                  </a:lnTo>
                  <a:lnTo>
                    <a:pt x="190" y="0"/>
                  </a:lnTo>
                  <a:lnTo>
                    <a:pt x="180" y="6"/>
                  </a:lnTo>
                  <a:lnTo>
                    <a:pt x="140" y="100"/>
                  </a:lnTo>
                  <a:lnTo>
                    <a:pt x="10" y="100"/>
                  </a:lnTo>
                  <a:lnTo>
                    <a:pt x="10" y="100"/>
                  </a:lnTo>
                  <a:lnTo>
                    <a:pt x="6" y="100"/>
                  </a:lnTo>
                  <a:lnTo>
                    <a:pt x="2" y="102"/>
                  </a:lnTo>
                  <a:lnTo>
                    <a:pt x="0" y="106"/>
                  </a:lnTo>
                  <a:lnTo>
                    <a:pt x="0" y="110"/>
                  </a:lnTo>
                  <a:lnTo>
                    <a:pt x="0" y="110"/>
                  </a:lnTo>
                  <a:lnTo>
                    <a:pt x="0" y="114"/>
                  </a:lnTo>
                  <a:lnTo>
                    <a:pt x="2" y="116"/>
                  </a:lnTo>
                  <a:lnTo>
                    <a:pt x="6" y="120"/>
                  </a:lnTo>
                  <a:lnTo>
                    <a:pt x="10" y="120"/>
                  </a:lnTo>
                  <a:lnTo>
                    <a:pt x="146" y="120"/>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a:p>
          </p:txBody>
        </p:sp>
        <p:sp>
          <p:nvSpPr>
            <p:cNvPr id="18" name="Freeform 96"/>
            <p:cNvSpPr>
              <a:spLocks noEditPoints="1"/>
            </p:cNvSpPr>
            <p:nvPr/>
          </p:nvSpPr>
          <p:spPr bwMode="auto">
            <a:xfrm>
              <a:off x="2793903" y="1905342"/>
              <a:ext cx="317500" cy="187325"/>
            </a:xfrm>
            <a:custGeom>
              <a:avLst/>
              <a:gdLst/>
              <a:ahLst/>
              <a:cxnLst>
                <a:cxn ang="0">
                  <a:pos x="130" y="0"/>
                </a:cxn>
                <a:cxn ang="0">
                  <a:pos x="70" y="0"/>
                </a:cxn>
                <a:cxn ang="0">
                  <a:pos x="22" y="0"/>
                </a:cxn>
                <a:cxn ang="0">
                  <a:pos x="10" y="2"/>
                </a:cxn>
                <a:cxn ang="0">
                  <a:pos x="4" y="8"/>
                </a:cxn>
                <a:cxn ang="0">
                  <a:pos x="0" y="18"/>
                </a:cxn>
                <a:cxn ang="0">
                  <a:pos x="2" y="28"/>
                </a:cxn>
                <a:cxn ang="0">
                  <a:pos x="28" y="90"/>
                </a:cxn>
                <a:cxn ang="0">
                  <a:pos x="44" y="110"/>
                </a:cxn>
                <a:cxn ang="0">
                  <a:pos x="70" y="118"/>
                </a:cxn>
                <a:cxn ang="0">
                  <a:pos x="130" y="118"/>
                </a:cxn>
                <a:cxn ang="0">
                  <a:pos x="156" y="110"/>
                </a:cxn>
                <a:cxn ang="0">
                  <a:pos x="174" y="90"/>
                </a:cxn>
                <a:cxn ang="0">
                  <a:pos x="198" y="28"/>
                </a:cxn>
                <a:cxn ang="0">
                  <a:pos x="200" y="18"/>
                </a:cxn>
                <a:cxn ang="0">
                  <a:pos x="196" y="8"/>
                </a:cxn>
                <a:cxn ang="0">
                  <a:pos x="190" y="2"/>
                </a:cxn>
                <a:cxn ang="0">
                  <a:pos x="178" y="0"/>
                </a:cxn>
                <a:cxn ang="0">
                  <a:pos x="150" y="94"/>
                </a:cxn>
                <a:cxn ang="0">
                  <a:pos x="46" y="94"/>
                </a:cxn>
                <a:cxn ang="0">
                  <a:pos x="42" y="88"/>
                </a:cxn>
                <a:cxn ang="0">
                  <a:pos x="44" y="84"/>
                </a:cxn>
                <a:cxn ang="0">
                  <a:pos x="150" y="82"/>
                </a:cxn>
                <a:cxn ang="0">
                  <a:pos x="154" y="84"/>
                </a:cxn>
                <a:cxn ang="0">
                  <a:pos x="154" y="88"/>
                </a:cxn>
                <a:cxn ang="0">
                  <a:pos x="150" y="94"/>
                </a:cxn>
                <a:cxn ang="0">
                  <a:pos x="164" y="62"/>
                </a:cxn>
                <a:cxn ang="0">
                  <a:pos x="32" y="62"/>
                </a:cxn>
                <a:cxn ang="0">
                  <a:pos x="28" y="56"/>
                </a:cxn>
                <a:cxn ang="0">
                  <a:pos x="30" y="52"/>
                </a:cxn>
                <a:cxn ang="0">
                  <a:pos x="164" y="50"/>
                </a:cxn>
                <a:cxn ang="0">
                  <a:pos x="168" y="52"/>
                </a:cxn>
                <a:cxn ang="0">
                  <a:pos x="170" y="56"/>
                </a:cxn>
                <a:cxn ang="0">
                  <a:pos x="164" y="62"/>
                </a:cxn>
                <a:cxn ang="0">
                  <a:pos x="174" y="30"/>
                </a:cxn>
                <a:cxn ang="0">
                  <a:pos x="24" y="30"/>
                </a:cxn>
                <a:cxn ang="0">
                  <a:pos x="18" y="24"/>
                </a:cxn>
                <a:cxn ang="0">
                  <a:pos x="20" y="20"/>
                </a:cxn>
                <a:cxn ang="0">
                  <a:pos x="174" y="18"/>
                </a:cxn>
                <a:cxn ang="0">
                  <a:pos x="178" y="20"/>
                </a:cxn>
                <a:cxn ang="0">
                  <a:pos x="180" y="24"/>
                </a:cxn>
                <a:cxn ang="0">
                  <a:pos x="174" y="30"/>
                </a:cxn>
              </a:cxnLst>
              <a:rect l="0" t="0" r="r" b="b"/>
              <a:pathLst>
                <a:path w="200" h="118">
                  <a:moveTo>
                    <a:pt x="178" y="0"/>
                  </a:moveTo>
                  <a:lnTo>
                    <a:pt x="130" y="0"/>
                  </a:lnTo>
                  <a:lnTo>
                    <a:pt x="130" y="0"/>
                  </a:lnTo>
                  <a:lnTo>
                    <a:pt x="70" y="0"/>
                  </a:lnTo>
                  <a:lnTo>
                    <a:pt x="22" y="0"/>
                  </a:lnTo>
                  <a:lnTo>
                    <a:pt x="22" y="0"/>
                  </a:lnTo>
                  <a:lnTo>
                    <a:pt x="16" y="0"/>
                  </a:lnTo>
                  <a:lnTo>
                    <a:pt x="10" y="2"/>
                  </a:lnTo>
                  <a:lnTo>
                    <a:pt x="6" y="4"/>
                  </a:lnTo>
                  <a:lnTo>
                    <a:pt x="4" y="8"/>
                  </a:lnTo>
                  <a:lnTo>
                    <a:pt x="2" y="12"/>
                  </a:lnTo>
                  <a:lnTo>
                    <a:pt x="0" y="18"/>
                  </a:lnTo>
                  <a:lnTo>
                    <a:pt x="0" y="22"/>
                  </a:lnTo>
                  <a:lnTo>
                    <a:pt x="2" y="28"/>
                  </a:lnTo>
                  <a:lnTo>
                    <a:pt x="28" y="90"/>
                  </a:lnTo>
                  <a:lnTo>
                    <a:pt x="28" y="90"/>
                  </a:lnTo>
                  <a:lnTo>
                    <a:pt x="34" y="100"/>
                  </a:lnTo>
                  <a:lnTo>
                    <a:pt x="44" y="110"/>
                  </a:lnTo>
                  <a:lnTo>
                    <a:pt x="56" y="116"/>
                  </a:lnTo>
                  <a:lnTo>
                    <a:pt x="70" y="118"/>
                  </a:lnTo>
                  <a:lnTo>
                    <a:pt x="130" y="118"/>
                  </a:lnTo>
                  <a:lnTo>
                    <a:pt x="130" y="118"/>
                  </a:lnTo>
                  <a:lnTo>
                    <a:pt x="144" y="116"/>
                  </a:lnTo>
                  <a:lnTo>
                    <a:pt x="156" y="110"/>
                  </a:lnTo>
                  <a:lnTo>
                    <a:pt x="166" y="100"/>
                  </a:lnTo>
                  <a:lnTo>
                    <a:pt x="174" y="90"/>
                  </a:lnTo>
                  <a:lnTo>
                    <a:pt x="198" y="28"/>
                  </a:lnTo>
                  <a:lnTo>
                    <a:pt x="198" y="28"/>
                  </a:lnTo>
                  <a:lnTo>
                    <a:pt x="200" y="22"/>
                  </a:lnTo>
                  <a:lnTo>
                    <a:pt x="200" y="18"/>
                  </a:lnTo>
                  <a:lnTo>
                    <a:pt x="198" y="12"/>
                  </a:lnTo>
                  <a:lnTo>
                    <a:pt x="196" y="8"/>
                  </a:lnTo>
                  <a:lnTo>
                    <a:pt x="194" y="4"/>
                  </a:lnTo>
                  <a:lnTo>
                    <a:pt x="190" y="2"/>
                  </a:lnTo>
                  <a:lnTo>
                    <a:pt x="184" y="0"/>
                  </a:lnTo>
                  <a:lnTo>
                    <a:pt x="178" y="0"/>
                  </a:lnTo>
                  <a:lnTo>
                    <a:pt x="178" y="0"/>
                  </a:lnTo>
                  <a:close/>
                  <a:moveTo>
                    <a:pt x="150" y="94"/>
                  </a:moveTo>
                  <a:lnTo>
                    <a:pt x="46" y="94"/>
                  </a:lnTo>
                  <a:lnTo>
                    <a:pt x="46" y="94"/>
                  </a:lnTo>
                  <a:lnTo>
                    <a:pt x="44" y="92"/>
                  </a:lnTo>
                  <a:lnTo>
                    <a:pt x="42" y="88"/>
                  </a:lnTo>
                  <a:lnTo>
                    <a:pt x="42" y="88"/>
                  </a:lnTo>
                  <a:lnTo>
                    <a:pt x="44" y="84"/>
                  </a:lnTo>
                  <a:lnTo>
                    <a:pt x="46" y="82"/>
                  </a:lnTo>
                  <a:lnTo>
                    <a:pt x="150" y="82"/>
                  </a:lnTo>
                  <a:lnTo>
                    <a:pt x="150" y="82"/>
                  </a:lnTo>
                  <a:lnTo>
                    <a:pt x="154" y="84"/>
                  </a:lnTo>
                  <a:lnTo>
                    <a:pt x="154" y="88"/>
                  </a:lnTo>
                  <a:lnTo>
                    <a:pt x="154" y="88"/>
                  </a:lnTo>
                  <a:lnTo>
                    <a:pt x="154" y="92"/>
                  </a:lnTo>
                  <a:lnTo>
                    <a:pt x="150" y="94"/>
                  </a:lnTo>
                  <a:lnTo>
                    <a:pt x="150" y="94"/>
                  </a:lnTo>
                  <a:close/>
                  <a:moveTo>
                    <a:pt x="164" y="62"/>
                  </a:moveTo>
                  <a:lnTo>
                    <a:pt x="32" y="62"/>
                  </a:lnTo>
                  <a:lnTo>
                    <a:pt x="32" y="62"/>
                  </a:lnTo>
                  <a:lnTo>
                    <a:pt x="30" y="60"/>
                  </a:lnTo>
                  <a:lnTo>
                    <a:pt x="28" y="56"/>
                  </a:lnTo>
                  <a:lnTo>
                    <a:pt x="28" y="56"/>
                  </a:lnTo>
                  <a:lnTo>
                    <a:pt x="30" y="52"/>
                  </a:lnTo>
                  <a:lnTo>
                    <a:pt x="32" y="50"/>
                  </a:lnTo>
                  <a:lnTo>
                    <a:pt x="164" y="50"/>
                  </a:lnTo>
                  <a:lnTo>
                    <a:pt x="164" y="50"/>
                  </a:lnTo>
                  <a:lnTo>
                    <a:pt x="168" y="52"/>
                  </a:lnTo>
                  <a:lnTo>
                    <a:pt x="170" y="56"/>
                  </a:lnTo>
                  <a:lnTo>
                    <a:pt x="170" y="56"/>
                  </a:lnTo>
                  <a:lnTo>
                    <a:pt x="168" y="60"/>
                  </a:lnTo>
                  <a:lnTo>
                    <a:pt x="164" y="62"/>
                  </a:lnTo>
                  <a:lnTo>
                    <a:pt x="164" y="62"/>
                  </a:lnTo>
                  <a:close/>
                  <a:moveTo>
                    <a:pt x="174" y="30"/>
                  </a:moveTo>
                  <a:lnTo>
                    <a:pt x="24" y="30"/>
                  </a:lnTo>
                  <a:lnTo>
                    <a:pt x="24" y="30"/>
                  </a:lnTo>
                  <a:lnTo>
                    <a:pt x="20" y="28"/>
                  </a:lnTo>
                  <a:lnTo>
                    <a:pt x="18" y="24"/>
                  </a:lnTo>
                  <a:lnTo>
                    <a:pt x="18" y="24"/>
                  </a:lnTo>
                  <a:lnTo>
                    <a:pt x="20" y="20"/>
                  </a:lnTo>
                  <a:lnTo>
                    <a:pt x="24" y="18"/>
                  </a:lnTo>
                  <a:lnTo>
                    <a:pt x="174" y="18"/>
                  </a:lnTo>
                  <a:lnTo>
                    <a:pt x="174" y="18"/>
                  </a:lnTo>
                  <a:lnTo>
                    <a:pt x="178" y="20"/>
                  </a:lnTo>
                  <a:lnTo>
                    <a:pt x="180" y="24"/>
                  </a:lnTo>
                  <a:lnTo>
                    <a:pt x="180" y="24"/>
                  </a:lnTo>
                  <a:lnTo>
                    <a:pt x="178" y="28"/>
                  </a:lnTo>
                  <a:lnTo>
                    <a:pt x="174" y="30"/>
                  </a:lnTo>
                  <a:lnTo>
                    <a:pt x="174" y="30"/>
                  </a:lnTo>
                  <a:close/>
                </a:path>
              </a:pathLst>
            </a:custGeom>
            <a:grpFill/>
            <a:ln w="9525">
              <a:noFill/>
              <a:round/>
              <a:headEnd/>
              <a:tailEnd/>
            </a:ln>
          </p:spPr>
          <p:txBody>
            <a:bodyPr vert="horz" wrap="square" lIns="91389" tIns="45695" rIns="91389" bIns="45695" numCol="1" anchor="t" anchorCtr="0" compatLnSpc="1">
              <a:prstTxWarp prst="textNoShape">
                <a:avLst/>
              </a:prstTxWarp>
            </a:bodyPr>
            <a:lstStyle/>
            <a:p>
              <a:endParaRPr lang="zh-CN" altLang="en-US" sz="1399"/>
            </a:p>
          </p:txBody>
        </p:sp>
      </p:grpSp>
      <p:sp>
        <p:nvSpPr>
          <p:cNvPr id="78" name="副标题 1"/>
          <p:cNvSpPr txBox="1">
            <a:spLocks/>
          </p:cNvSpPr>
          <p:nvPr/>
        </p:nvSpPr>
        <p:spPr>
          <a:xfrm>
            <a:off x="5960529" y="465381"/>
            <a:ext cx="1233896" cy="467774"/>
          </a:xfrm>
          <a:prstGeom prst="rect">
            <a:avLst/>
          </a:prstGeom>
        </p:spPr>
        <p:txBody>
          <a:bodyPr lIns="91343" tIns="45670" rIns="91343" bIns="45670">
            <a:noAutofit/>
          </a:bodyPr>
          <a:lstStyle/>
          <a:p>
            <a:pPr algn="ctr" defTabSz="1218540" eaLnBrk="0" fontAlgn="base" hangingPunct="0">
              <a:lnSpc>
                <a:spcPct val="120000"/>
              </a:lnSpc>
              <a:spcAft>
                <a:spcPct val="0"/>
              </a:spcAft>
            </a:pPr>
            <a:endParaRPr lang="zh-CN" altLang="en-US" sz="1100" b="1" dirty="0">
              <a:solidFill>
                <a:schemeClr val="bg2">
                  <a:lumMod val="10000"/>
                </a:schemeClr>
              </a:solidFill>
              <a:cs typeface="+mn-ea"/>
              <a:sym typeface="+mn-lt"/>
            </a:endParaRPr>
          </a:p>
        </p:txBody>
      </p:sp>
      <p:sp>
        <p:nvSpPr>
          <p:cNvPr id="31" name="TextBox 144"/>
          <p:cNvSpPr txBox="1"/>
          <p:nvPr/>
        </p:nvSpPr>
        <p:spPr>
          <a:xfrm>
            <a:off x="6990034" y="2483025"/>
            <a:ext cx="1430477" cy="399954"/>
          </a:xfrm>
          <a:prstGeom prst="rect">
            <a:avLst/>
          </a:prstGeom>
          <a:noFill/>
        </p:spPr>
        <p:txBody>
          <a:bodyPr wrap="square" rtlCol="0">
            <a:spAutoFit/>
          </a:bodyPr>
          <a:lstStyle/>
          <a:p>
            <a:pPr algn="ctr"/>
            <a:r>
              <a:rPr lang="en-US" altLang="zh-CN" sz="1000" b="1" dirty="0">
                <a:solidFill>
                  <a:schemeClr val="tx2"/>
                </a:solidFill>
              </a:rPr>
              <a:t>Bank 3.0/</a:t>
            </a:r>
          </a:p>
          <a:p>
            <a:pPr algn="ctr"/>
            <a:r>
              <a:rPr lang="en-US" altLang="zh-CN" sz="1000" b="1" dirty="0">
                <a:solidFill>
                  <a:schemeClr val="tx2"/>
                </a:solidFill>
              </a:rPr>
              <a:t>Bank 4.0</a:t>
            </a:r>
          </a:p>
        </p:txBody>
      </p:sp>
      <p:sp>
        <p:nvSpPr>
          <p:cNvPr id="32" name="矩形 31"/>
          <p:cNvSpPr/>
          <p:nvPr/>
        </p:nvSpPr>
        <p:spPr>
          <a:xfrm>
            <a:off x="8723882" y="2430098"/>
            <a:ext cx="3001143" cy="307648"/>
          </a:xfrm>
          <a:prstGeom prst="rect">
            <a:avLst/>
          </a:prstGeom>
        </p:spPr>
        <p:txBody>
          <a:bodyPr wrap="none">
            <a:spAutoFit/>
          </a:bodyPr>
          <a:lstStyle/>
          <a:p>
            <a:r>
              <a:rPr lang="en-US" altLang="zh-CN" sz="1399" dirty="0"/>
              <a:t>Banking service anytime, anywhere</a:t>
            </a:r>
          </a:p>
        </p:txBody>
      </p:sp>
      <p:grpSp>
        <p:nvGrpSpPr>
          <p:cNvPr id="48" name="组合 47"/>
          <p:cNvGrpSpPr/>
          <p:nvPr/>
        </p:nvGrpSpPr>
        <p:grpSpPr>
          <a:xfrm>
            <a:off x="1945268" y="4543452"/>
            <a:ext cx="1923870" cy="1901036"/>
            <a:chOff x="2985119" y="1249351"/>
            <a:chExt cx="1450596" cy="1486957"/>
          </a:xfrm>
        </p:grpSpPr>
        <p:grpSp>
          <p:nvGrpSpPr>
            <p:cNvPr id="91" name="组合 90"/>
            <p:cNvGrpSpPr/>
            <p:nvPr/>
          </p:nvGrpSpPr>
          <p:grpSpPr>
            <a:xfrm>
              <a:off x="2985119" y="1249351"/>
              <a:ext cx="1450596" cy="1486957"/>
              <a:chOff x="862747" y="2073230"/>
              <a:chExt cx="791657" cy="884735"/>
            </a:xfrm>
          </p:grpSpPr>
          <p:sp>
            <p:nvSpPr>
              <p:cNvPr id="92" name="同心圆 91"/>
              <p:cNvSpPr/>
              <p:nvPr/>
            </p:nvSpPr>
            <p:spPr>
              <a:xfrm rot="5400000">
                <a:off x="816208" y="2119769"/>
                <a:ext cx="884735" cy="791657"/>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algn="ctr" defTabSz="685320">
                  <a:defRPr/>
                </a:pPr>
                <a:endParaRPr lang="zh-CN" altLang="en-US" sz="1349" kern="0">
                  <a:solidFill>
                    <a:prstClr val="black"/>
                  </a:solidFill>
                  <a:latin typeface="Arial" panose="020B0604020202020204" pitchFamily="34" charset="0"/>
                  <a:ea typeface="Microsoft YaHei" panose="020B0503020204020204" pitchFamily="34" charset="-122"/>
                  <a:cs typeface="Arial" panose="020B0604020202020204" pitchFamily="34" charset="0"/>
                </a:endParaRPr>
              </a:p>
            </p:txBody>
          </p:sp>
          <p:sp>
            <p:nvSpPr>
              <p:cNvPr id="93" name="椭圆 92"/>
              <p:cNvSpPr/>
              <p:nvPr/>
            </p:nvSpPr>
            <p:spPr>
              <a:xfrm rot="5400000">
                <a:off x="852642" y="2120825"/>
                <a:ext cx="827306" cy="776217"/>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algn="ctr" defTabSz="685320">
                  <a:defRPr/>
                </a:pPr>
                <a:endParaRPr lang="zh-CN" altLang="en-US" sz="1349" kern="0">
                  <a:solidFill>
                    <a:prstClr val="white"/>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7" name="组合 46"/>
            <p:cNvGrpSpPr/>
            <p:nvPr/>
          </p:nvGrpSpPr>
          <p:grpSpPr>
            <a:xfrm>
              <a:off x="3128793" y="1461401"/>
              <a:ext cx="1172398" cy="1036389"/>
              <a:chOff x="4376039" y="1557220"/>
              <a:chExt cx="1525363" cy="1348408"/>
            </a:xfrm>
          </p:grpSpPr>
          <p:sp>
            <p:nvSpPr>
              <p:cNvPr id="4" name="Freeform 31"/>
              <p:cNvSpPr>
                <a:spLocks noEditPoints="1"/>
              </p:cNvSpPr>
              <p:nvPr/>
            </p:nvSpPr>
            <p:spPr bwMode="auto">
              <a:xfrm>
                <a:off x="4376039" y="1557220"/>
                <a:ext cx="1525363" cy="1348408"/>
              </a:xfrm>
              <a:custGeom>
                <a:avLst/>
                <a:gdLst/>
                <a:ahLst/>
                <a:cxnLst>
                  <a:cxn ang="0">
                    <a:pos x="4370" y="12098"/>
                  </a:cxn>
                  <a:cxn ang="0">
                    <a:pos x="4370" y="6164"/>
                  </a:cxn>
                  <a:cxn ang="0">
                    <a:pos x="5014" y="6164"/>
                  </a:cxn>
                  <a:cxn ang="0">
                    <a:pos x="5014" y="5060"/>
                  </a:cxn>
                  <a:cxn ang="0">
                    <a:pos x="1656" y="5060"/>
                  </a:cxn>
                  <a:cxn ang="0">
                    <a:pos x="1656" y="6164"/>
                  </a:cxn>
                  <a:cxn ang="0">
                    <a:pos x="2346" y="6164"/>
                  </a:cxn>
                  <a:cxn ang="0">
                    <a:pos x="2346" y="12098"/>
                  </a:cxn>
                  <a:cxn ang="0">
                    <a:pos x="1656" y="12098"/>
                  </a:cxn>
                  <a:cxn ang="0">
                    <a:pos x="1656" y="12926"/>
                  </a:cxn>
                  <a:cxn ang="0">
                    <a:pos x="966" y="12926"/>
                  </a:cxn>
                  <a:cxn ang="0">
                    <a:pos x="966" y="13708"/>
                  </a:cxn>
                  <a:cxn ang="0">
                    <a:pos x="414" y="13708"/>
                  </a:cxn>
                  <a:cxn ang="0">
                    <a:pos x="414" y="14444"/>
                  </a:cxn>
                  <a:cxn ang="0">
                    <a:pos x="0" y="14444"/>
                  </a:cxn>
                  <a:cxn ang="0">
                    <a:pos x="0" y="15272"/>
                  </a:cxn>
                  <a:cxn ang="0">
                    <a:pos x="16514" y="15272"/>
                  </a:cxn>
                  <a:cxn ang="0">
                    <a:pos x="16514" y="14444"/>
                  </a:cxn>
                  <a:cxn ang="0">
                    <a:pos x="16054" y="14444"/>
                  </a:cxn>
                  <a:cxn ang="0">
                    <a:pos x="16054" y="13708"/>
                  </a:cxn>
                  <a:cxn ang="0">
                    <a:pos x="15501" y="13708"/>
                  </a:cxn>
                  <a:cxn ang="0">
                    <a:pos x="15501" y="12926"/>
                  </a:cxn>
                  <a:cxn ang="0">
                    <a:pos x="15042" y="12926"/>
                  </a:cxn>
                  <a:cxn ang="0">
                    <a:pos x="15042" y="12098"/>
                  </a:cxn>
                  <a:cxn ang="0">
                    <a:pos x="14444" y="12098"/>
                  </a:cxn>
                  <a:cxn ang="0">
                    <a:pos x="14444" y="6164"/>
                  </a:cxn>
                  <a:cxn ang="0">
                    <a:pos x="15042" y="6164"/>
                  </a:cxn>
                  <a:cxn ang="0">
                    <a:pos x="15042" y="5060"/>
                  </a:cxn>
                  <a:cxn ang="0">
                    <a:pos x="11684" y="5060"/>
                  </a:cxn>
                  <a:cxn ang="0">
                    <a:pos x="11684" y="6164"/>
                  </a:cxn>
                  <a:cxn ang="0">
                    <a:pos x="12374" y="6164"/>
                  </a:cxn>
                  <a:cxn ang="0">
                    <a:pos x="12374" y="12098"/>
                  </a:cxn>
                  <a:cxn ang="0">
                    <a:pos x="11684" y="12098"/>
                  </a:cxn>
                  <a:cxn ang="0">
                    <a:pos x="11684" y="12926"/>
                  </a:cxn>
                  <a:cxn ang="0">
                    <a:pos x="10028" y="12926"/>
                  </a:cxn>
                  <a:cxn ang="0">
                    <a:pos x="10028" y="8786"/>
                  </a:cxn>
                  <a:cxn ang="0">
                    <a:pos x="8602" y="8786"/>
                  </a:cxn>
                  <a:cxn ang="0">
                    <a:pos x="8602" y="12926"/>
                  </a:cxn>
                  <a:cxn ang="0">
                    <a:pos x="8142" y="12926"/>
                  </a:cxn>
                  <a:cxn ang="0">
                    <a:pos x="8142" y="8786"/>
                  </a:cxn>
                  <a:cxn ang="0">
                    <a:pos x="6670" y="8786"/>
                  </a:cxn>
                  <a:cxn ang="0">
                    <a:pos x="6670" y="12926"/>
                  </a:cxn>
                  <a:cxn ang="0">
                    <a:pos x="5014" y="12926"/>
                  </a:cxn>
                  <a:cxn ang="0">
                    <a:pos x="5014" y="12098"/>
                  </a:cxn>
                  <a:cxn ang="0">
                    <a:pos x="4370" y="12098"/>
                  </a:cxn>
                  <a:cxn ang="0">
                    <a:pos x="8188" y="0"/>
                  </a:cxn>
                  <a:cxn ang="0">
                    <a:pos x="13156" y="2300"/>
                  </a:cxn>
                  <a:cxn ang="0">
                    <a:pos x="16238" y="3726"/>
                  </a:cxn>
                  <a:cxn ang="0">
                    <a:pos x="16238" y="4600"/>
                  </a:cxn>
                  <a:cxn ang="0">
                    <a:pos x="8188" y="4600"/>
                  </a:cxn>
                  <a:cxn ang="0">
                    <a:pos x="184" y="4600"/>
                  </a:cxn>
                  <a:cxn ang="0">
                    <a:pos x="184" y="3772"/>
                  </a:cxn>
                  <a:cxn ang="0">
                    <a:pos x="3266" y="2300"/>
                  </a:cxn>
                  <a:cxn ang="0">
                    <a:pos x="8188" y="0"/>
                  </a:cxn>
                </a:cxnLst>
                <a:rect l="0" t="0" r="r" b="b"/>
                <a:pathLst>
                  <a:path w="16514" h="15272">
                    <a:moveTo>
                      <a:pt x="4370" y="12098"/>
                    </a:moveTo>
                    <a:lnTo>
                      <a:pt x="4370" y="6164"/>
                    </a:lnTo>
                    <a:lnTo>
                      <a:pt x="5014" y="6164"/>
                    </a:lnTo>
                    <a:lnTo>
                      <a:pt x="5014" y="5060"/>
                    </a:lnTo>
                    <a:lnTo>
                      <a:pt x="1656" y="5060"/>
                    </a:lnTo>
                    <a:lnTo>
                      <a:pt x="1656" y="6164"/>
                    </a:lnTo>
                    <a:lnTo>
                      <a:pt x="2346" y="6164"/>
                    </a:lnTo>
                    <a:lnTo>
                      <a:pt x="2346" y="12098"/>
                    </a:lnTo>
                    <a:lnTo>
                      <a:pt x="1656" y="12098"/>
                    </a:lnTo>
                    <a:lnTo>
                      <a:pt x="1656" y="12926"/>
                    </a:lnTo>
                    <a:lnTo>
                      <a:pt x="966" y="12926"/>
                    </a:lnTo>
                    <a:lnTo>
                      <a:pt x="966" y="13708"/>
                    </a:lnTo>
                    <a:lnTo>
                      <a:pt x="414" y="13708"/>
                    </a:lnTo>
                    <a:lnTo>
                      <a:pt x="414" y="14444"/>
                    </a:lnTo>
                    <a:lnTo>
                      <a:pt x="0" y="14444"/>
                    </a:lnTo>
                    <a:lnTo>
                      <a:pt x="0" y="15272"/>
                    </a:lnTo>
                    <a:lnTo>
                      <a:pt x="16514" y="15272"/>
                    </a:lnTo>
                    <a:lnTo>
                      <a:pt x="16514" y="14444"/>
                    </a:lnTo>
                    <a:lnTo>
                      <a:pt x="16054" y="14444"/>
                    </a:lnTo>
                    <a:lnTo>
                      <a:pt x="16054" y="13708"/>
                    </a:lnTo>
                    <a:lnTo>
                      <a:pt x="15501" y="13708"/>
                    </a:lnTo>
                    <a:lnTo>
                      <a:pt x="15501" y="12926"/>
                    </a:lnTo>
                    <a:lnTo>
                      <a:pt x="15042" y="12926"/>
                    </a:lnTo>
                    <a:lnTo>
                      <a:pt x="15042" y="12098"/>
                    </a:lnTo>
                    <a:lnTo>
                      <a:pt x="14444" y="12098"/>
                    </a:lnTo>
                    <a:lnTo>
                      <a:pt x="14444" y="6164"/>
                    </a:lnTo>
                    <a:lnTo>
                      <a:pt x="15042" y="6164"/>
                    </a:lnTo>
                    <a:lnTo>
                      <a:pt x="15042" y="5060"/>
                    </a:lnTo>
                    <a:lnTo>
                      <a:pt x="11684" y="5060"/>
                    </a:lnTo>
                    <a:lnTo>
                      <a:pt x="11684" y="6164"/>
                    </a:lnTo>
                    <a:lnTo>
                      <a:pt x="12374" y="6164"/>
                    </a:lnTo>
                    <a:lnTo>
                      <a:pt x="12374" y="12098"/>
                    </a:lnTo>
                    <a:lnTo>
                      <a:pt x="11684" y="12098"/>
                    </a:lnTo>
                    <a:lnTo>
                      <a:pt x="11684" y="12926"/>
                    </a:lnTo>
                    <a:lnTo>
                      <a:pt x="10028" y="12926"/>
                    </a:lnTo>
                    <a:lnTo>
                      <a:pt x="10028" y="8786"/>
                    </a:lnTo>
                    <a:lnTo>
                      <a:pt x="8602" y="8786"/>
                    </a:lnTo>
                    <a:lnTo>
                      <a:pt x="8602" y="12926"/>
                    </a:lnTo>
                    <a:lnTo>
                      <a:pt x="8142" y="12926"/>
                    </a:lnTo>
                    <a:lnTo>
                      <a:pt x="8142" y="8786"/>
                    </a:lnTo>
                    <a:lnTo>
                      <a:pt x="6670" y="8786"/>
                    </a:lnTo>
                    <a:lnTo>
                      <a:pt x="6670" y="12926"/>
                    </a:lnTo>
                    <a:lnTo>
                      <a:pt x="5014" y="12926"/>
                    </a:lnTo>
                    <a:lnTo>
                      <a:pt x="5014" y="12098"/>
                    </a:lnTo>
                    <a:lnTo>
                      <a:pt x="4370" y="12098"/>
                    </a:lnTo>
                    <a:close/>
                    <a:moveTo>
                      <a:pt x="8188" y="0"/>
                    </a:moveTo>
                    <a:lnTo>
                      <a:pt x="13156" y="2300"/>
                    </a:lnTo>
                    <a:lnTo>
                      <a:pt x="16238" y="3726"/>
                    </a:lnTo>
                    <a:lnTo>
                      <a:pt x="16238" y="4600"/>
                    </a:lnTo>
                    <a:lnTo>
                      <a:pt x="8188" y="4600"/>
                    </a:lnTo>
                    <a:lnTo>
                      <a:pt x="184" y="4600"/>
                    </a:lnTo>
                    <a:lnTo>
                      <a:pt x="184" y="3772"/>
                    </a:lnTo>
                    <a:lnTo>
                      <a:pt x="3266" y="2300"/>
                    </a:lnTo>
                    <a:lnTo>
                      <a:pt x="8188" y="0"/>
                    </a:lnTo>
                    <a:close/>
                  </a:path>
                </a:pathLst>
              </a:custGeom>
              <a:solidFill>
                <a:schemeClr val="accent5">
                  <a:lumMod val="75000"/>
                </a:schemeClr>
              </a:solidFill>
              <a:ln w="9525">
                <a:noFill/>
                <a:round/>
                <a:headEnd/>
                <a:tailEnd/>
              </a:ln>
            </p:spPr>
            <p:txBody>
              <a:bodyPr vert="horz" wrap="square" lIns="91389" tIns="45695" rIns="91389" bIns="45695" numCol="1" anchor="t" anchorCtr="0" compatLnSpc="1">
                <a:prstTxWarp prst="textNoShape">
                  <a:avLst/>
                </a:prstTxWarp>
              </a:bodyPr>
              <a:lstStyle/>
              <a:p>
                <a:endParaRPr lang="zh-CN" altLang="en-US" sz="2399" dirty="0"/>
              </a:p>
            </p:txBody>
          </p:sp>
          <p:sp>
            <p:nvSpPr>
              <p:cNvPr id="6" name="TextBox 144"/>
              <p:cNvSpPr txBox="1"/>
              <p:nvPr/>
            </p:nvSpPr>
            <p:spPr>
              <a:xfrm>
                <a:off x="4612692" y="1922790"/>
                <a:ext cx="1118483" cy="428190"/>
              </a:xfrm>
              <a:prstGeom prst="rect">
                <a:avLst/>
              </a:prstGeom>
              <a:noFill/>
            </p:spPr>
            <p:txBody>
              <a:bodyPr wrap="square" rtlCol="0">
                <a:spAutoFit/>
              </a:bodyPr>
              <a:lstStyle/>
              <a:p>
                <a:pPr algn="ctr"/>
                <a:r>
                  <a:rPr lang="en-US" altLang="zh-CN" sz="1067" b="1" dirty="0"/>
                  <a:t>Bank1.0/</a:t>
                </a:r>
              </a:p>
              <a:p>
                <a:pPr algn="ctr"/>
                <a:r>
                  <a:rPr lang="en-US" altLang="zh-CN" sz="1067" b="1" dirty="0"/>
                  <a:t>Bank2.0</a:t>
                </a:r>
                <a:endParaRPr lang="zh-CN" altLang="en-US" sz="1067" b="1" dirty="0"/>
              </a:p>
            </p:txBody>
          </p:sp>
        </p:grpSp>
      </p:grpSp>
      <p:grpSp>
        <p:nvGrpSpPr>
          <p:cNvPr id="94" name="组合 183">
            <a:extLst>
              <a:ext uri="{FF2B5EF4-FFF2-40B4-BE49-F238E27FC236}">
                <a16:creationId xmlns:a16="http://schemas.microsoft.com/office/drawing/2014/main" id="{6A02DD1F-4B8C-4955-90BE-D841B3EAFC3E}"/>
              </a:ext>
            </a:extLst>
          </p:cNvPr>
          <p:cNvGrpSpPr/>
          <p:nvPr/>
        </p:nvGrpSpPr>
        <p:grpSpPr>
          <a:xfrm rot="19713940">
            <a:off x="3938452" y="4484967"/>
            <a:ext cx="518492" cy="270552"/>
            <a:chOff x="3402959" y="5302319"/>
            <a:chExt cx="285661" cy="190945"/>
          </a:xfrm>
          <a:solidFill>
            <a:schemeClr val="accent5"/>
          </a:solidFill>
        </p:grpSpPr>
        <p:sp>
          <p:nvSpPr>
            <p:cNvPr id="95" name="燕尾形 184">
              <a:extLst>
                <a:ext uri="{FF2B5EF4-FFF2-40B4-BE49-F238E27FC236}">
                  <a16:creationId xmlns:a16="http://schemas.microsoft.com/office/drawing/2014/main" id="{1B2A39B9-5610-45E1-BDAF-6F06D547F1BE}"/>
                </a:ext>
              </a:extLst>
            </p:cNvPr>
            <p:cNvSpPr/>
            <p:nvPr/>
          </p:nvSpPr>
          <p:spPr>
            <a:xfrm>
              <a:off x="3581488" y="5302319"/>
              <a:ext cx="107132" cy="190945"/>
            </a:xfrm>
            <a:prstGeom prst="chevron">
              <a:avLst/>
            </a:prstGeom>
            <a:grpFill/>
            <a:ln w="12700" cap="flat" cmpd="sng" algn="ctr">
              <a:noFill/>
              <a:prstDash val="solid"/>
              <a:miter lim="800000"/>
            </a:ln>
            <a:effectLst/>
          </p:spPr>
          <p:txBody>
            <a:bodyPr rtlCol="0" anchor="ctr"/>
            <a:lstStyle/>
            <a:p>
              <a:pPr algn="ctr" defTabSz="914034">
                <a:defRPr/>
              </a:pPr>
              <a:endParaRPr lang="zh-CN" altLang="en-US" sz="2799" kern="0">
                <a:latin typeface="Arial" panose="020B0604020202020204" pitchFamily="34" charset="0"/>
                <a:ea typeface="微软雅黑" panose="020B0503020204020204" pitchFamily="34" charset="-122"/>
                <a:cs typeface="Arial" panose="020B0604020202020204" pitchFamily="34" charset="0"/>
              </a:endParaRPr>
            </a:p>
          </p:txBody>
        </p:sp>
        <p:sp>
          <p:nvSpPr>
            <p:cNvPr id="96" name="燕尾形 185">
              <a:extLst>
                <a:ext uri="{FF2B5EF4-FFF2-40B4-BE49-F238E27FC236}">
                  <a16:creationId xmlns:a16="http://schemas.microsoft.com/office/drawing/2014/main" id="{F9F77842-FAB6-458C-AEC0-744E56F3AAFB}"/>
                </a:ext>
              </a:extLst>
            </p:cNvPr>
            <p:cNvSpPr/>
            <p:nvPr/>
          </p:nvSpPr>
          <p:spPr>
            <a:xfrm>
              <a:off x="3492224" y="5302319"/>
              <a:ext cx="107132" cy="190945"/>
            </a:xfrm>
            <a:prstGeom prst="chevron">
              <a:avLst/>
            </a:prstGeom>
            <a:grpFill/>
            <a:ln w="12700" cap="flat" cmpd="sng" algn="ctr">
              <a:noFill/>
              <a:prstDash val="solid"/>
              <a:miter lim="800000"/>
            </a:ln>
            <a:effectLst/>
          </p:spPr>
          <p:txBody>
            <a:bodyPr rtlCol="0" anchor="ctr"/>
            <a:lstStyle/>
            <a:p>
              <a:pPr algn="ctr" defTabSz="914034">
                <a:defRPr/>
              </a:pPr>
              <a:endParaRPr lang="zh-CN" altLang="en-US" sz="2799" kern="0">
                <a:latin typeface="Arial" panose="020B0604020202020204" pitchFamily="34" charset="0"/>
                <a:ea typeface="微软雅黑" panose="020B0503020204020204" pitchFamily="34" charset="-122"/>
                <a:cs typeface="Arial" panose="020B0604020202020204" pitchFamily="34" charset="0"/>
              </a:endParaRPr>
            </a:p>
          </p:txBody>
        </p:sp>
        <p:sp>
          <p:nvSpPr>
            <p:cNvPr id="97" name="燕尾形 186">
              <a:extLst>
                <a:ext uri="{FF2B5EF4-FFF2-40B4-BE49-F238E27FC236}">
                  <a16:creationId xmlns:a16="http://schemas.microsoft.com/office/drawing/2014/main" id="{8A3664A5-1D23-4747-B6BB-6A2E92A01B38}"/>
                </a:ext>
              </a:extLst>
            </p:cNvPr>
            <p:cNvSpPr/>
            <p:nvPr/>
          </p:nvSpPr>
          <p:spPr>
            <a:xfrm>
              <a:off x="3402959" y="5302319"/>
              <a:ext cx="107132" cy="190945"/>
            </a:xfrm>
            <a:prstGeom prst="chevron">
              <a:avLst/>
            </a:prstGeom>
            <a:grpFill/>
            <a:ln w="12700" cap="flat" cmpd="sng" algn="ctr">
              <a:noFill/>
              <a:prstDash val="solid"/>
              <a:miter lim="800000"/>
            </a:ln>
            <a:effectLst/>
          </p:spPr>
          <p:txBody>
            <a:bodyPr rtlCol="0" anchor="ctr"/>
            <a:lstStyle/>
            <a:p>
              <a:pPr algn="ctr" defTabSz="914034">
                <a:defRPr/>
              </a:pPr>
              <a:endParaRPr lang="zh-CN" altLang="en-US" sz="2799" kern="0">
                <a:latin typeface="Arial" panose="020B0604020202020204" pitchFamily="34" charset="0"/>
                <a:ea typeface="微软雅黑" panose="020B0503020204020204" pitchFamily="34" charset="-122"/>
                <a:cs typeface="Arial" panose="020B0604020202020204" pitchFamily="34" charset="0"/>
              </a:endParaRPr>
            </a:p>
          </p:txBody>
        </p:sp>
      </p:grpSp>
      <p:sp>
        <p:nvSpPr>
          <p:cNvPr id="70" name="TextBox 143">
            <a:extLst>
              <a:ext uri="{FF2B5EF4-FFF2-40B4-BE49-F238E27FC236}">
                <a16:creationId xmlns:a16="http://schemas.microsoft.com/office/drawing/2014/main" id="{348C1BFC-0871-4C06-8B6A-19A9FADE90AC}"/>
              </a:ext>
            </a:extLst>
          </p:cNvPr>
          <p:cNvSpPr txBox="1"/>
          <p:nvPr/>
        </p:nvSpPr>
        <p:spPr>
          <a:xfrm>
            <a:off x="-142333" y="5209471"/>
            <a:ext cx="2340974" cy="307648"/>
          </a:xfrm>
          <a:prstGeom prst="rect">
            <a:avLst/>
          </a:prstGeom>
          <a:noFill/>
        </p:spPr>
        <p:txBody>
          <a:bodyPr wrap="square" rtlCol="0">
            <a:spAutoFit/>
          </a:bodyPr>
          <a:lstStyle/>
          <a:p>
            <a:pPr algn="ctr"/>
            <a:r>
              <a:rPr lang="en-US" altLang="zh-CN" sz="1399" dirty="0"/>
              <a:t>Basic Online Banking</a:t>
            </a:r>
            <a:endParaRPr lang="zh-CN" altLang="en-US" sz="1399" dirty="0"/>
          </a:p>
        </p:txBody>
      </p:sp>
      <p:grpSp>
        <p:nvGrpSpPr>
          <p:cNvPr id="46" name="Group 45">
            <a:extLst>
              <a:ext uri="{FF2B5EF4-FFF2-40B4-BE49-F238E27FC236}">
                <a16:creationId xmlns:a16="http://schemas.microsoft.com/office/drawing/2014/main" id="{759AA124-B237-4122-A952-E67FAABA4E2F}"/>
              </a:ext>
            </a:extLst>
          </p:cNvPr>
          <p:cNvGrpSpPr/>
          <p:nvPr/>
        </p:nvGrpSpPr>
        <p:grpSpPr>
          <a:xfrm>
            <a:off x="4230683" y="1279587"/>
            <a:ext cx="1045029" cy="1026367"/>
            <a:chOff x="5050971" y="3719240"/>
            <a:chExt cx="1045029" cy="1026367"/>
          </a:xfrm>
        </p:grpSpPr>
        <p:sp>
          <p:nvSpPr>
            <p:cNvPr id="30" name="Oval 29">
              <a:extLst>
                <a:ext uri="{FF2B5EF4-FFF2-40B4-BE49-F238E27FC236}">
                  <a16:creationId xmlns:a16="http://schemas.microsoft.com/office/drawing/2014/main" id="{6B1E48A3-85AB-474B-8941-AB3B6695348B}"/>
                </a:ext>
              </a:extLst>
            </p:cNvPr>
            <p:cNvSpPr/>
            <p:nvPr/>
          </p:nvSpPr>
          <p:spPr>
            <a:xfrm>
              <a:off x="5050971" y="3719240"/>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picture containing text&#10;&#10;Description automatically generated">
              <a:extLst>
                <a:ext uri="{FF2B5EF4-FFF2-40B4-BE49-F238E27FC236}">
                  <a16:creationId xmlns:a16="http://schemas.microsoft.com/office/drawing/2014/main" id="{9B26BE33-781F-4B22-9272-319EF1DA5A0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39245" y="3798183"/>
              <a:ext cx="868480" cy="868480"/>
            </a:xfrm>
            <a:prstGeom prst="rect">
              <a:avLst/>
            </a:prstGeom>
          </p:spPr>
        </p:pic>
      </p:grpSp>
      <p:grpSp>
        <p:nvGrpSpPr>
          <p:cNvPr id="55" name="Group 54">
            <a:extLst>
              <a:ext uri="{FF2B5EF4-FFF2-40B4-BE49-F238E27FC236}">
                <a16:creationId xmlns:a16="http://schemas.microsoft.com/office/drawing/2014/main" id="{ACC63431-E762-405F-9EA3-BF2EC6301EEC}"/>
              </a:ext>
            </a:extLst>
          </p:cNvPr>
          <p:cNvGrpSpPr/>
          <p:nvPr/>
        </p:nvGrpSpPr>
        <p:grpSpPr>
          <a:xfrm>
            <a:off x="4230682" y="2579595"/>
            <a:ext cx="1045029" cy="1026367"/>
            <a:chOff x="4464132" y="3218661"/>
            <a:chExt cx="1045029" cy="1026367"/>
          </a:xfrm>
        </p:grpSpPr>
        <p:sp>
          <p:nvSpPr>
            <p:cNvPr id="90" name="Oval 89">
              <a:extLst>
                <a:ext uri="{FF2B5EF4-FFF2-40B4-BE49-F238E27FC236}">
                  <a16:creationId xmlns:a16="http://schemas.microsoft.com/office/drawing/2014/main" id="{E13EEF41-F0FE-4A70-A1D2-1FCD1621585C}"/>
                </a:ext>
              </a:extLst>
            </p:cNvPr>
            <p:cNvSpPr/>
            <p:nvPr/>
          </p:nvSpPr>
          <p:spPr>
            <a:xfrm>
              <a:off x="4464132" y="3218661"/>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A picture containing text, light&#10;&#10;Description automatically generated">
              <a:extLst>
                <a:ext uri="{FF2B5EF4-FFF2-40B4-BE49-F238E27FC236}">
                  <a16:creationId xmlns:a16="http://schemas.microsoft.com/office/drawing/2014/main" id="{61E2E3A8-7E59-4153-9BA7-0B5CD7060BF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93647" y="3338845"/>
              <a:ext cx="785997" cy="785997"/>
            </a:xfrm>
            <a:prstGeom prst="rect">
              <a:avLst/>
            </a:prstGeom>
          </p:spPr>
        </p:pic>
      </p:grpSp>
      <p:grpSp>
        <p:nvGrpSpPr>
          <p:cNvPr id="59" name="Group 58">
            <a:extLst>
              <a:ext uri="{FF2B5EF4-FFF2-40B4-BE49-F238E27FC236}">
                <a16:creationId xmlns:a16="http://schemas.microsoft.com/office/drawing/2014/main" id="{D1052EC1-3582-44F0-AEB1-2052D6239202}"/>
              </a:ext>
            </a:extLst>
          </p:cNvPr>
          <p:cNvGrpSpPr/>
          <p:nvPr/>
        </p:nvGrpSpPr>
        <p:grpSpPr>
          <a:xfrm>
            <a:off x="5146194" y="3675507"/>
            <a:ext cx="1045029" cy="1026367"/>
            <a:chOff x="5211895" y="3744975"/>
            <a:chExt cx="1045029" cy="1026367"/>
          </a:xfrm>
        </p:grpSpPr>
        <p:sp>
          <p:nvSpPr>
            <p:cNvPr id="103" name="Oval 102">
              <a:extLst>
                <a:ext uri="{FF2B5EF4-FFF2-40B4-BE49-F238E27FC236}">
                  <a16:creationId xmlns:a16="http://schemas.microsoft.com/office/drawing/2014/main" id="{38CE5239-B177-4757-9384-4D4BEA4DE49E}"/>
                </a:ext>
              </a:extLst>
            </p:cNvPr>
            <p:cNvSpPr/>
            <p:nvPr/>
          </p:nvSpPr>
          <p:spPr>
            <a:xfrm>
              <a:off x="5211895" y="3744975"/>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Icon&#10;&#10;Description automatically generated">
              <a:extLst>
                <a:ext uri="{FF2B5EF4-FFF2-40B4-BE49-F238E27FC236}">
                  <a16:creationId xmlns:a16="http://schemas.microsoft.com/office/drawing/2014/main" id="{5AB90CA0-7437-4D05-B457-557E3EF4947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333605" y="3927459"/>
              <a:ext cx="808507" cy="702907"/>
            </a:xfrm>
            <a:prstGeom prst="rect">
              <a:avLst/>
            </a:prstGeom>
          </p:spPr>
        </p:pic>
      </p:grpSp>
      <p:grpSp>
        <p:nvGrpSpPr>
          <p:cNvPr id="63" name="Group 62">
            <a:extLst>
              <a:ext uri="{FF2B5EF4-FFF2-40B4-BE49-F238E27FC236}">
                <a16:creationId xmlns:a16="http://schemas.microsoft.com/office/drawing/2014/main" id="{30C10D9D-AF7B-4007-8F0C-4F57603BFF55}"/>
              </a:ext>
            </a:extLst>
          </p:cNvPr>
          <p:cNvGrpSpPr/>
          <p:nvPr/>
        </p:nvGrpSpPr>
        <p:grpSpPr>
          <a:xfrm>
            <a:off x="6273251" y="4520570"/>
            <a:ext cx="1184372" cy="1026367"/>
            <a:chOff x="6853783" y="4443780"/>
            <a:chExt cx="1184372" cy="1026367"/>
          </a:xfrm>
        </p:grpSpPr>
        <p:sp>
          <p:nvSpPr>
            <p:cNvPr id="106" name="Oval 105">
              <a:extLst>
                <a:ext uri="{FF2B5EF4-FFF2-40B4-BE49-F238E27FC236}">
                  <a16:creationId xmlns:a16="http://schemas.microsoft.com/office/drawing/2014/main" id="{BD27B3A2-ED36-4469-B4C7-E4ADF09E2B57}"/>
                </a:ext>
              </a:extLst>
            </p:cNvPr>
            <p:cNvSpPr/>
            <p:nvPr/>
          </p:nvSpPr>
          <p:spPr>
            <a:xfrm>
              <a:off x="6923455" y="4443780"/>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descr="A picture containing text, sign, vector graphics&#10;&#10;Description automatically generated">
              <a:extLst>
                <a:ext uri="{FF2B5EF4-FFF2-40B4-BE49-F238E27FC236}">
                  <a16:creationId xmlns:a16="http://schemas.microsoft.com/office/drawing/2014/main" id="{DC1CD6CC-CFEC-4FB5-AF96-43B6366040E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853783" y="4459736"/>
              <a:ext cx="1184372" cy="952943"/>
            </a:xfrm>
            <a:prstGeom prst="rect">
              <a:avLst/>
            </a:prstGeom>
          </p:spPr>
        </p:pic>
      </p:grpSp>
      <p:grpSp>
        <p:nvGrpSpPr>
          <p:cNvPr id="71" name="Group 70">
            <a:extLst>
              <a:ext uri="{FF2B5EF4-FFF2-40B4-BE49-F238E27FC236}">
                <a16:creationId xmlns:a16="http://schemas.microsoft.com/office/drawing/2014/main" id="{376E97E1-8695-4429-9312-06A0328146E8}"/>
              </a:ext>
            </a:extLst>
          </p:cNvPr>
          <p:cNvGrpSpPr/>
          <p:nvPr/>
        </p:nvGrpSpPr>
        <p:grpSpPr>
          <a:xfrm>
            <a:off x="8789557" y="4045512"/>
            <a:ext cx="1655360" cy="1109663"/>
            <a:chOff x="8546648" y="4617572"/>
            <a:chExt cx="1655360" cy="1109663"/>
          </a:xfrm>
        </p:grpSpPr>
        <p:pic>
          <p:nvPicPr>
            <p:cNvPr id="65" name="Picture 64" descr="Company name&#10;&#10;Description automatically generated with low confidence">
              <a:extLst>
                <a:ext uri="{FF2B5EF4-FFF2-40B4-BE49-F238E27FC236}">
                  <a16:creationId xmlns:a16="http://schemas.microsoft.com/office/drawing/2014/main" id="{8F465CD1-AD8B-4E96-8021-DAADFACCD46F}"/>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546648" y="4617572"/>
              <a:ext cx="1655360" cy="1103573"/>
            </a:xfrm>
            <a:prstGeom prst="rect">
              <a:avLst/>
            </a:prstGeom>
          </p:spPr>
        </p:pic>
        <p:sp>
          <p:nvSpPr>
            <p:cNvPr id="109" name="Oval 108">
              <a:extLst>
                <a:ext uri="{FF2B5EF4-FFF2-40B4-BE49-F238E27FC236}">
                  <a16:creationId xmlns:a16="http://schemas.microsoft.com/office/drawing/2014/main" id="{FDB5E79F-6BCB-42EF-9A90-01FC342C2EAD}"/>
                </a:ext>
              </a:extLst>
            </p:cNvPr>
            <p:cNvSpPr/>
            <p:nvPr/>
          </p:nvSpPr>
          <p:spPr>
            <a:xfrm>
              <a:off x="8850655" y="4700868"/>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E8DA9334-180A-4D66-816E-1E2135F271D3}"/>
              </a:ext>
            </a:extLst>
          </p:cNvPr>
          <p:cNvGrpSpPr/>
          <p:nvPr/>
        </p:nvGrpSpPr>
        <p:grpSpPr>
          <a:xfrm>
            <a:off x="7744528" y="4743812"/>
            <a:ext cx="1081549" cy="1026367"/>
            <a:chOff x="8670724" y="4404979"/>
            <a:chExt cx="1081549" cy="1026367"/>
          </a:xfrm>
        </p:grpSpPr>
        <p:sp>
          <p:nvSpPr>
            <p:cNvPr id="112" name="Oval 111">
              <a:extLst>
                <a:ext uri="{FF2B5EF4-FFF2-40B4-BE49-F238E27FC236}">
                  <a16:creationId xmlns:a16="http://schemas.microsoft.com/office/drawing/2014/main" id="{E6A3E62F-320D-4647-A286-7EEB10AF2BB2}"/>
                </a:ext>
              </a:extLst>
            </p:cNvPr>
            <p:cNvSpPr/>
            <p:nvPr/>
          </p:nvSpPr>
          <p:spPr>
            <a:xfrm>
              <a:off x="8670724" y="4404979"/>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descr="A picture containing text, sign&#10;&#10;Description automatically generated">
              <a:extLst>
                <a:ext uri="{FF2B5EF4-FFF2-40B4-BE49-F238E27FC236}">
                  <a16:creationId xmlns:a16="http://schemas.microsoft.com/office/drawing/2014/main" id="{CCE730E6-4E47-4222-ADD1-CBE4C467CF7F}"/>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688519" y="4618920"/>
              <a:ext cx="1063754" cy="634574"/>
            </a:xfrm>
            <a:prstGeom prst="rect">
              <a:avLst/>
            </a:prstGeom>
          </p:spPr>
        </p:pic>
      </p:grpSp>
      <p:sp>
        <p:nvSpPr>
          <p:cNvPr id="116" name="矩形 31">
            <a:extLst>
              <a:ext uri="{FF2B5EF4-FFF2-40B4-BE49-F238E27FC236}">
                <a16:creationId xmlns:a16="http://schemas.microsoft.com/office/drawing/2014/main" id="{37A4B612-2261-4C71-B121-EDDA4A636DC6}"/>
              </a:ext>
            </a:extLst>
          </p:cNvPr>
          <p:cNvSpPr/>
          <p:nvPr/>
        </p:nvSpPr>
        <p:spPr>
          <a:xfrm>
            <a:off x="8723881" y="2747829"/>
            <a:ext cx="1388522" cy="307648"/>
          </a:xfrm>
          <a:prstGeom prst="rect">
            <a:avLst/>
          </a:prstGeom>
        </p:spPr>
        <p:txBody>
          <a:bodyPr wrap="none">
            <a:spAutoFit/>
          </a:bodyPr>
          <a:lstStyle/>
          <a:p>
            <a:r>
              <a:rPr lang="en-US" altLang="zh-CN" sz="1399" dirty="0"/>
              <a:t>App integration</a:t>
            </a:r>
          </a:p>
        </p:txBody>
      </p:sp>
      <p:grpSp>
        <p:nvGrpSpPr>
          <p:cNvPr id="123" name="Group 122">
            <a:extLst>
              <a:ext uri="{FF2B5EF4-FFF2-40B4-BE49-F238E27FC236}">
                <a16:creationId xmlns:a16="http://schemas.microsoft.com/office/drawing/2014/main" id="{1ADA3B98-EC3A-4C79-8ADA-ADE80D02C243}"/>
              </a:ext>
            </a:extLst>
          </p:cNvPr>
          <p:cNvGrpSpPr/>
          <p:nvPr/>
        </p:nvGrpSpPr>
        <p:grpSpPr>
          <a:xfrm>
            <a:off x="10097576" y="3199373"/>
            <a:ext cx="1341768" cy="1284306"/>
            <a:chOff x="10123766" y="3133515"/>
            <a:chExt cx="1341768" cy="1284306"/>
          </a:xfrm>
        </p:grpSpPr>
        <p:sp>
          <p:nvSpPr>
            <p:cNvPr id="118" name="Oval 117">
              <a:extLst>
                <a:ext uri="{FF2B5EF4-FFF2-40B4-BE49-F238E27FC236}">
                  <a16:creationId xmlns:a16="http://schemas.microsoft.com/office/drawing/2014/main" id="{96D27829-C862-47D3-A0C7-DE692A63ED7C}"/>
                </a:ext>
              </a:extLst>
            </p:cNvPr>
            <p:cNvSpPr/>
            <p:nvPr/>
          </p:nvSpPr>
          <p:spPr>
            <a:xfrm>
              <a:off x="10420505" y="3133515"/>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descr="A person wearing a garment&#10;&#10;Description automatically generated with low confidence">
              <a:extLst>
                <a:ext uri="{FF2B5EF4-FFF2-40B4-BE49-F238E27FC236}">
                  <a16:creationId xmlns:a16="http://schemas.microsoft.com/office/drawing/2014/main" id="{9D169678-14A7-40B5-9F7B-66656EF2CA4A}"/>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flipH="1">
              <a:off x="10123766" y="3279482"/>
              <a:ext cx="1229656" cy="1138339"/>
            </a:xfrm>
            <a:prstGeom prst="rect">
              <a:avLst/>
            </a:prstGeom>
          </p:spPr>
        </p:pic>
      </p:grpSp>
    </p:spTree>
    <p:extLst>
      <p:ext uri="{BB962C8B-B14F-4D97-AF65-F5344CB8AC3E}">
        <p14:creationId xmlns:p14="http://schemas.microsoft.com/office/powerpoint/2010/main" val="1325531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1632" y="3779432"/>
            <a:ext cx="1265225" cy="459712"/>
          </a:xfrm>
          <a:prstGeom prst="rect">
            <a:avLst/>
          </a:prstGeom>
        </p:spPr>
      </p:pic>
      <p:sp>
        <p:nvSpPr>
          <p:cNvPr id="4" name="74d6dd88-f261-4d10-aae4-3b3e5012e1e3"/>
          <p:cNvSpPr>
            <a:spLocks/>
          </p:cNvSpPr>
          <p:nvPr/>
        </p:nvSpPr>
        <p:spPr bwMode="gray">
          <a:xfrm>
            <a:off x="1" y="1731200"/>
            <a:ext cx="12192000" cy="2036410"/>
          </a:xfrm>
          <a:custGeom>
            <a:avLst/>
            <a:gdLst>
              <a:gd name="T0" fmla="*/ 2147483647 w 4718"/>
              <a:gd name="T1" fmla="*/ 0 h 2721"/>
              <a:gd name="T2" fmla="*/ 2147483647 w 4718"/>
              <a:gd name="T3" fmla="*/ 2147483647 h 2721"/>
              <a:gd name="T4" fmla="*/ 2147483647 w 4718"/>
              <a:gd name="T5" fmla="*/ 2147483647 h 2721"/>
              <a:gd name="T6" fmla="*/ 0 w 4718"/>
              <a:gd name="T7" fmla="*/ 2147483647 h 2721"/>
              <a:gd name="T8" fmla="*/ 0 w 4718"/>
              <a:gd name="T9" fmla="*/ 2147483647 h 2721"/>
              <a:gd name="T10" fmla="*/ 2147483647 w 4718"/>
              <a:gd name="T11" fmla="*/ 2147483647 h 2721"/>
              <a:gd name="T12" fmla="*/ 2147483647 w 4718"/>
              <a:gd name="T13" fmla="*/ 2147483647 h 2721"/>
              <a:gd name="T14" fmla="*/ 2147483647 w 4718"/>
              <a:gd name="T15" fmla="*/ 0 h 2721"/>
              <a:gd name="T16" fmla="*/ 0 60000 65536"/>
              <a:gd name="T17" fmla="*/ 0 60000 65536"/>
              <a:gd name="T18" fmla="*/ 0 60000 65536"/>
              <a:gd name="T19" fmla="*/ 0 60000 65536"/>
              <a:gd name="T20" fmla="*/ 0 60000 65536"/>
              <a:gd name="T21" fmla="*/ 0 60000 65536"/>
              <a:gd name="T22" fmla="*/ 0 60000 65536"/>
              <a:gd name="T23" fmla="*/ 0 60000 65536"/>
              <a:gd name="T24" fmla="*/ 0 w 4718"/>
              <a:gd name="T25" fmla="*/ 0 h 2721"/>
              <a:gd name="T26" fmla="*/ 4718 w 4718"/>
              <a:gd name="T27" fmla="*/ 2721 h 27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18" h="2721">
                <a:moveTo>
                  <a:pt x="4718" y="0"/>
                </a:moveTo>
                <a:cubicBezTo>
                  <a:pt x="4591" y="71"/>
                  <a:pt x="4410" y="181"/>
                  <a:pt x="4065" y="254"/>
                </a:cubicBezTo>
                <a:cubicBezTo>
                  <a:pt x="4155" y="308"/>
                  <a:pt x="4246" y="362"/>
                  <a:pt x="4246" y="362"/>
                </a:cubicBezTo>
                <a:cubicBezTo>
                  <a:pt x="3575" y="925"/>
                  <a:pt x="2183" y="1825"/>
                  <a:pt x="0" y="1705"/>
                </a:cubicBezTo>
                <a:lnTo>
                  <a:pt x="0" y="2721"/>
                </a:lnTo>
                <a:cubicBezTo>
                  <a:pt x="0" y="2721"/>
                  <a:pt x="3012" y="2576"/>
                  <a:pt x="4391" y="580"/>
                </a:cubicBezTo>
                <a:lnTo>
                  <a:pt x="4500" y="906"/>
                </a:lnTo>
                <a:cubicBezTo>
                  <a:pt x="4500" y="906"/>
                  <a:pt x="4545" y="395"/>
                  <a:pt x="4718" y="0"/>
                </a:cubicBezTo>
                <a:close/>
              </a:path>
            </a:pathLst>
          </a:custGeom>
          <a:solidFill>
            <a:srgbClr val="C00000">
              <a:alpha val="80000"/>
            </a:srgbClr>
          </a:solidFill>
          <a:ln w="9525" cap="flat" cmpd="sng">
            <a:noFill/>
            <a:prstDash val="solid"/>
            <a:round/>
            <a:headEnd/>
            <a:tailEnd/>
          </a:ln>
        </p:spPr>
        <p:txBody>
          <a:bodyPr lIns="0" tIns="0" rIns="0" bIns="0" anchor="ct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defTabSz="913424" fontAlgn="ctr">
              <a:defRPr/>
            </a:pPr>
            <a:endParaRPr lang="en-US" altLang="zh-CN" sz="3197" kern="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badb2e19-2fa9-4376-9f6a-b25dff7ab436"/>
          <p:cNvSpPr/>
          <p:nvPr/>
        </p:nvSpPr>
        <p:spPr bwMode="gray">
          <a:xfrm>
            <a:off x="3319956" y="2137956"/>
            <a:ext cx="3990433" cy="2157214"/>
          </a:xfrm>
          <a:prstGeom prst="rect">
            <a:avLst/>
          </a:prstGeom>
          <a:noFill/>
          <a:ln w="25400" cap="flat" cmpd="sng" algn="ctr">
            <a:solidFill>
              <a:schemeClr val="bg1">
                <a:lumMod val="60000"/>
                <a:lumOff val="40000"/>
              </a:schemeClr>
            </a:solidFill>
            <a:prstDash val="solid"/>
          </a:ln>
          <a:effectLst/>
        </p:spPr>
        <p:txBody>
          <a:bodyPr lIns="91324" tIns="45660" rIns="91324" bIns="45660" rtlCol="0" anchor="ctr"/>
          <a:lstStyle>
            <a:defPPr>
              <a:defRPr lang="zh-CN"/>
            </a:defPPr>
            <a:lvl1pPr marL="0" algn="l" defTabSz="1219444" rtl="0" eaLnBrk="1" latinLnBrk="0" hangingPunct="1">
              <a:defRPr sz="2400" kern="1200">
                <a:solidFill>
                  <a:schemeClr val="lt1"/>
                </a:solidFill>
                <a:latin typeface="+mn-lt"/>
                <a:ea typeface="+mn-ea"/>
                <a:cs typeface="+mn-cs"/>
              </a:defRPr>
            </a:lvl1pPr>
            <a:lvl2pPr marL="609722" algn="l" defTabSz="1219444" rtl="0" eaLnBrk="1" latinLnBrk="0" hangingPunct="1">
              <a:defRPr sz="2400" kern="1200">
                <a:solidFill>
                  <a:schemeClr val="lt1"/>
                </a:solidFill>
                <a:latin typeface="+mn-lt"/>
                <a:ea typeface="+mn-ea"/>
                <a:cs typeface="+mn-cs"/>
              </a:defRPr>
            </a:lvl2pPr>
            <a:lvl3pPr marL="1219444" algn="l" defTabSz="1219444" rtl="0" eaLnBrk="1" latinLnBrk="0" hangingPunct="1">
              <a:defRPr sz="2400" kern="1200">
                <a:solidFill>
                  <a:schemeClr val="lt1"/>
                </a:solidFill>
                <a:latin typeface="+mn-lt"/>
                <a:ea typeface="+mn-ea"/>
                <a:cs typeface="+mn-cs"/>
              </a:defRPr>
            </a:lvl3pPr>
            <a:lvl4pPr marL="1829166" algn="l" defTabSz="1219444" rtl="0" eaLnBrk="1" latinLnBrk="0" hangingPunct="1">
              <a:defRPr sz="2400" kern="1200">
                <a:solidFill>
                  <a:schemeClr val="lt1"/>
                </a:solidFill>
                <a:latin typeface="+mn-lt"/>
                <a:ea typeface="+mn-ea"/>
                <a:cs typeface="+mn-cs"/>
              </a:defRPr>
            </a:lvl4pPr>
            <a:lvl5pPr marL="2438888" algn="l" defTabSz="1219444" rtl="0" eaLnBrk="1" latinLnBrk="0" hangingPunct="1">
              <a:defRPr sz="2400" kern="1200">
                <a:solidFill>
                  <a:schemeClr val="lt1"/>
                </a:solidFill>
                <a:latin typeface="+mn-lt"/>
                <a:ea typeface="+mn-ea"/>
                <a:cs typeface="+mn-cs"/>
              </a:defRPr>
            </a:lvl5pPr>
            <a:lvl6pPr marL="3048610" algn="l" defTabSz="1219444" rtl="0" eaLnBrk="1" latinLnBrk="0" hangingPunct="1">
              <a:defRPr sz="2400" kern="1200">
                <a:solidFill>
                  <a:schemeClr val="lt1"/>
                </a:solidFill>
                <a:latin typeface="+mn-lt"/>
                <a:ea typeface="+mn-ea"/>
                <a:cs typeface="+mn-cs"/>
              </a:defRPr>
            </a:lvl6pPr>
            <a:lvl7pPr marL="3658332" algn="l" defTabSz="1219444" rtl="0" eaLnBrk="1" latinLnBrk="0" hangingPunct="1">
              <a:defRPr sz="2400" kern="1200">
                <a:solidFill>
                  <a:schemeClr val="lt1"/>
                </a:solidFill>
                <a:latin typeface="+mn-lt"/>
                <a:ea typeface="+mn-ea"/>
                <a:cs typeface="+mn-cs"/>
              </a:defRPr>
            </a:lvl7pPr>
            <a:lvl8pPr marL="4268053" algn="l" defTabSz="1219444" rtl="0" eaLnBrk="1" latinLnBrk="0" hangingPunct="1">
              <a:defRPr sz="2400" kern="1200">
                <a:solidFill>
                  <a:schemeClr val="lt1"/>
                </a:solidFill>
                <a:latin typeface="+mn-lt"/>
                <a:ea typeface="+mn-ea"/>
                <a:cs typeface="+mn-cs"/>
              </a:defRPr>
            </a:lvl8pPr>
            <a:lvl9pPr marL="4877775" algn="l" defTabSz="1219444" rtl="0" eaLnBrk="1" latinLnBrk="0" hangingPunct="1">
              <a:defRPr sz="2400" kern="1200">
                <a:solidFill>
                  <a:schemeClr val="lt1"/>
                </a:solidFill>
                <a:latin typeface="+mn-lt"/>
                <a:ea typeface="+mn-ea"/>
                <a:cs typeface="+mn-cs"/>
              </a:defRPr>
            </a:lvl9pPr>
          </a:lstStyle>
          <a:p>
            <a:pPr algn="ctr" defTabSz="913424" fontAlgn="ctr">
              <a:defRPr/>
            </a:pPr>
            <a:endParaRPr lang="en-US" altLang="zh-CN" sz="3197">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badb2e19-2fa9-4376-9f6a-b25dff7ab436"/>
          <p:cNvSpPr/>
          <p:nvPr/>
        </p:nvSpPr>
        <p:spPr bwMode="gray">
          <a:xfrm>
            <a:off x="7378517" y="2153364"/>
            <a:ext cx="4583718" cy="2126395"/>
          </a:xfrm>
          <a:prstGeom prst="rect">
            <a:avLst/>
          </a:prstGeom>
          <a:noFill/>
          <a:ln w="25400" cap="flat" cmpd="sng" algn="ctr">
            <a:solidFill>
              <a:schemeClr val="bg1">
                <a:lumMod val="60000"/>
                <a:lumOff val="40000"/>
              </a:schemeClr>
            </a:solidFill>
            <a:prstDash val="solid"/>
          </a:ln>
          <a:effectLst/>
        </p:spPr>
        <p:txBody>
          <a:bodyPr lIns="91324" tIns="45660" rIns="91324" bIns="45660" rtlCol="0" anchor="ctr"/>
          <a:lstStyle>
            <a:defPPr>
              <a:defRPr lang="zh-CN"/>
            </a:defPPr>
            <a:lvl1pPr marL="0" algn="l" defTabSz="1219444" rtl="0" eaLnBrk="1" latinLnBrk="0" hangingPunct="1">
              <a:defRPr sz="2400" kern="1200">
                <a:solidFill>
                  <a:schemeClr val="lt1"/>
                </a:solidFill>
                <a:latin typeface="+mn-lt"/>
                <a:ea typeface="+mn-ea"/>
                <a:cs typeface="+mn-cs"/>
              </a:defRPr>
            </a:lvl1pPr>
            <a:lvl2pPr marL="609722" algn="l" defTabSz="1219444" rtl="0" eaLnBrk="1" latinLnBrk="0" hangingPunct="1">
              <a:defRPr sz="2400" kern="1200">
                <a:solidFill>
                  <a:schemeClr val="lt1"/>
                </a:solidFill>
                <a:latin typeface="+mn-lt"/>
                <a:ea typeface="+mn-ea"/>
                <a:cs typeface="+mn-cs"/>
              </a:defRPr>
            </a:lvl2pPr>
            <a:lvl3pPr marL="1219444" algn="l" defTabSz="1219444" rtl="0" eaLnBrk="1" latinLnBrk="0" hangingPunct="1">
              <a:defRPr sz="2400" kern="1200">
                <a:solidFill>
                  <a:schemeClr val="lt1"/>
                </a:solidFill>
                <a:latin typeface="+mn-lt"/>
                <a:ea typeface="+mn-ea"/>
                <a:cs typeface="+mn-cs"/>
              </a:defRPr>
            </a:lvl3pPr>
            <a:lvl4pPr marL="1829166" algn="l" defTabSz="1219444" rtl="0" eaLnBrk="1" latinLnBrk="0" hangingPunct="1">
              <a:defRPr sz="2400" kern="1200">
                <a:solidFill>
                  <a:schemeClr val="lt1"/>
                </a:solidFill>
                <a:latin typeface="+mn-lt"/>
                <a:ea typeface="+mn-ea"/>
                <a:cs typeface="+mn-cs"/>
              </a:defRPr>
            </a:lvl4pPr>
            <a:lvl5pPr marL="2438888" algn="l" defTabSz="1219444" rtl="0" eaLnBrk="1" latinLnBrk="0" hangingPunct="1">
              <a:defRPr sz="2400" kern="1200">
                <a:solidFill>
                  <a:schemeClr val="lt1"/>
                </a:solidFill>
                <a:latin typeface="+mn-lt"/>
                <a:ea typeface="+mn-ea"/>
                <a:cs typeface="+mn-cs"/>
              </a:defRPr>
            </a:lvl5pPr>
            <a:lvl6pPr marL="3048610" algn="l" defTabSz="1219444" rtl="0" eaLnBrk="1" latinLnBrk="0" hangingPunct="1">
              <a:defRPr sz="2400" kern="1200">
                <a:solidFill>
                  <a:schemeClr val="lt1"/>
                </a:solidFill>
                <a:latin typeface="+mn-lt"/>
                <a:ea typeface="+mn-ea"/>
                <a:cs typeface="+mn-cs"/>
              </a:defRPr>
            </a:lvl6pPr>
            <a:lvl7pPr marL="3658332" algn="l" defTabSz="1219444" rtl="0" eaLnBrk="1" latinLnBrk="0" hangingPunct="1">
              <a:defRPr sz="2400" kern="1200">
                <a:solidFill>
                  <a:schemeClr val="lt1"/>
                </a:solidFill>
                <a:latin typeface="+mn-lt"/>
                <a:ea typeface="+mn-ea"/>
                <a:cs typeface="+mn-cs"/>
              </a:defRPr>
            </a:lvl7pPr>
            <a:lvl8pPr marL="4268053" algn="l" defTabSz="1219444" rtl="0" eaLnBrk="1" latinLnBrk="0" hangingPunct="1">
              <a:defRPr sz="2400" kern="1200">
                <a:solidFill>
                  <a:schemeClr val="lt1"/>
                </a:solidFill>
                <a:latin typeface="+mn-lt"/>
                <a:ea typeface="+mn-ea"/>
                <a:cs typeface="+mn-cs"/>
              </a:defRPr>
            </a:lvl8pPr>
            <a:lvl9pPr marL="4877775" algn="l" defTabSz="1219444" rtl="0" eaLnBrk="1" latinLnBrk="0" hangingPunct="1">
              <a:defRPr sz="2400" kern="1200">
                <a:solidFill>
                  <a:schemeClr val="lt1"/>
                </a:solidFill>
                <a:latin typeface="+mn-lt"/>
                <a:ea typeface="+mn-ea"/>
                <a:cs typeface="+mn-cs"/>
              </a:defRPr>
            </a:lvl9pPr>
          </a:lstStyle>
          <a:p>
            <a:pPr algn="ctr" defTabSz="913424" fontAlgn="ctr">
              <a:defRPr/>
            </a:pPr>
            <a:endParaRPr lang="en-US" altLang="zh-CN" sz="3197">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98405c7d-3455-4f82-a73c-08abaf898a5c"/>
          <p:cNvSpPr txBox="1">
            <a:spLocks noChangeArrowheads="1"/>
          </p:cNvSpPr>
          <p:nvPr/>
        </p:nvSpPr>
        <p:spPr bwMode="auto">
          <a:xfrm>
            <a:off x="9643377" y="2352075"/>
            <a:ext cx="1715336" cy="246125"/>
          </a:xfrm>
          <a:prstGeom prst="rect">
            <a:avLst/>
          </a:prstGeom>
          <a:noFill/>
          <a:ln w="9525">
            <a:noFill/>
            <a:miter lim="800000"/>
            <a:headEnd/>
            <a:tailEnd/>
          </a:ln>
        </p:spPr>
        <p:txBody>
          <a:bodyPr wrap="squar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r>
              <a:rPr lang="en-US" altLang="zh-CN" sz="1599" dirty="0">
                <a:latin typeface="Arial" panose="020B0604020202020204" pitchFamily="34" charset="0"/>
              </a:rPr>
              <a:t>18000 </a:t>
            </a:r>
          </a:p>
        </p:txBody>
      </p:sp>
      <p:sp>
        <p:nvSpPr>
          <p:cNvPr id="13" name="f4d5acd7-9f39-4885-b499-f4de77d26e94"/>
          <p:cNvSpPr txBox="1"/>
          <p:nvPr/>
        </p:nvSpPr>
        <p:spPr>
          <a:xfrm>
            <a:off x="2635652" y="1769050"/>
            <a:ext cx="5126759" cy="369103"/>
          </a:xfrm>
          <a:prstGeom prst="rect">
            <a:avLst/>
          </a:prstGeom>
          <a:noFill/>
        </p:spPr>
        <p:txBody>
          <a:bodyPr wrap="square" lIns="91324" tIns="45660" rIns="91324" bIns="45660" rtlCol="0">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913334" fontAlgn="ctr"/>
            <a:r>
              <a:rPr lang="en-US" altLang="zh-CN" sz="1799" dirty="0">
                <a:solidFill>
                  <a:srgbClr val="1D1D1A"/>
                </a:solidFill>
                <a:latin typeface="Arial" panose="020B0604020202020204" pitchFamily="34" charset="0"/>
                <a:ea typeface="微软雅黑" panose="020B0503020204020204" pitchFamily="34" charset="-122"/>
                <a:cs typeface="Arial" panose="020B0604020202020204" pitchFamily="34" charset="0"/>
              </a:rPr>
              <a:t>Mid-range</a:t>
            </a:r>
          </a:p>
        </p:txBody>
      </p:sp>
      <p:sp>
        <p:nvSpPr>
          <p:cNvPr id="23" name="76d5ef14-bf5b-4add-8de4-6061565fe070"/>
          <p:cNvSpPr txBox="1">
            <a:spLocks noChangeArrowheads="1"/>
          </p:cNvSpPr>
          <p:nvPr/>
        </p:nvSpPr>
        <p:spPr bwMode="auto">
          <a:xfrm>
            <a:off x="3850268" y="3211121"/>
            <a:ext cx="512761" cy="246125"/>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r>
              <a:rPr lang="en-US" altLang="zh-CN" sz="1599" dirty="0">
                <a:solidFill>
                  <a:srgbClr val="FFFFFF"/>
                </a:solidFill>
                <a:latin typeface="Arial" panose="020B0604020202020204" pitchFamily="34" charset="0"/>
              </a:rPr>
              <a:t>5000 </a:t>
            </a:r>
          </a:p>
        </p:txBody>
      </p:sp>
      <p:sp>
        <p:nvSpPr>
          <p:cNvPr id="40" name="76d5ef14-bf5b-4add-8de4-6061565fe070"/>
          <p:cNvSpPr txBox="1">
            <a:spLocks noChangeArrowheads="1"/>
          </p:cNvSpPr>
          <p:nvPr/>
        </p:nvSpPr>
        <p:spPr bwMode="auto">
          <a:xfrm>
            <a:off x="5969036" y="2920624"/>
            <a:ext cx="512761" cy="246125"/>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r>
              <a:rPr lang="en-US" altLang="zh-CN" sz="1599" dirty="0">
                <a:solidFill>
                  <a:srgbClr val="FFFFFF"/>
                </a:solidFill>
                <a:latin typeface="Arial" panose="020B0604020202020204" pitchFamily="34" charset="0"/>
              </a:rPr>
              <a:t>6000 </a:t>
            </a:r>
          </a:p>
        </p:txBody>
      </p:sp>
      <p:sp>
        <p:nvSpPr>
          <p:cNvPr id="44" name="98405c7d-3455-4f82-a73c-08abaf898a5c"/>
          <p:cNvSpPr txBox="1">
            <a:spLocks noChangeArrowheads="1"/>
          </p:cNvSpPr>
          <p:nvPr/>
        </p:nvSpPr>
        <p:spPr bwMode="auto">
          <a:xfrm>
            <a:off x="7884723" y="2656139"/>
            <a:ext cx="512761" cy="246125"/>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r>
              <a:rPr lang="en-US" altLang="zh-CN" sz="1599" dirty="0">
                <a:solidFill>
                  <a:srgbClr val="FFFFFF"/>
                </a:solidFill>
                <a:latin typeface="Arial" panose="020B0604020202020204" pitchFamily="34" charset="0"/>
              </a:rPr>
              <a:t>8000 </a:t>
            </a:r>
          </a:p>
        </p:txBody>
      </p:sp>
      <p:sp>
        <p:nvSpPr>
          <p:cNvPr id="19" name="f4d5acd7-9f39-4885-b499-f4de77d26e94"/>
          <p:cNvSpPr txBox="1"/>
          <p:nvPr/>
        </p:nvSpPr>
        <p:spPr>
          <a:xfrm>
            <a:off x="6738715" y="1770938"/>
            <a:ext cx="5126759" cy="369103"/>
          </a:xfrm>
          <a:prstGeom prst="rect">
            <a:avLst/>
          </a:prstGeom>
          <a:noFill/>
        </p:spPr>
        <p:txBody>
          <a:bodyPr wrap="square" lIns="91324" tIns="45660" rIns="91324" bIns="45660" rtlCol="0">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913334" fontAlgn="ctr"/>
            <a:r>
              <a:rPr lang="en-US" altLang="zh-CN" sz="1799" dirty="0">
                <a:solidFill>
                  <a:srgbClr val="1D1D1A"/>
                </a:solidFill>
                <a:latin typeface="Arial" panose="020B0604020202020204" pitchFamily="34" charset="0"/>
                <a:ea typeface="微软雅黑" panose="020B0503020204020204" pitchFamily="34" charset="-122"/>
                <a:cs typeface="Arial" panose="020B0604020202020204" pitchFamily="34" charset="0"/>
              </a:rPr>
              <a:t>High-end</a:t>
            </a:r>
          </a:p>
        </p:txBody>
      </p:sp>
      <p:sp>
        <p:nvSpPr>
          <p:cNvPr id="20" name="badb2e19-2fa9-4376-9f6a-b25dff7ab436"/>
          <p:cNvSpPr/>
          <p:nvPr/>
        </p:nvSpPr>
        <p:spPr bwMode="gray">
          <a:xfrm>
            <a:off x="202774" y="2129145"/>
            <a:ext cx="3014765" cy="2157214"/>
          </a:xfrm>
          <a:prstGeom prst="rect">
            <a:avLst/>
          </a:prstGeom>
          <a:noFill/>
          <a:ln w="25400" cap="flat" cmpd="sng" algn="ctr">
            <a:solidFill>
              <a:schemeClr val="bg1">
                <a:lumMod val="60000"/>
                <a:lumOff val="40000"/>
              </a:schemeClr>
            </a:solidFill>
            <a:prstDash val="solid"/>
          </a:ln>
          <a:effectLst/>
        </p:spPr>
        <p:txBody>
          <a:bodyPr lIns="91324" tIns="45660" rIns="91324" bIns="45660" rtlCol="0" anchor="ctr"/>
          <a:lstStyle>
            <a:defPPr>
              <a:defRPr lang="zh-CN"/>
            </a:defPPr>
            <a:lvl1pPr marL="0" algn="l" defTabSz="1219444" rtl="0" eaLnBrk="1" latinLnBrk="0" hangingPunct="1">
              <a:defRPr sz="2400" kern="1200">
                <a:solidFill>
                  <a:schemeClr val="lt1"/>
                </a:solidFill>
                <a:latin typeface="+mn-lt"/>
                <a:ea typeface="+mn-ea"/>
                <a:cs typeface="+mn-cs"/>
              </a:defRPr>
            </a:lvl1pPr>
            <a:lvl2pPr marL="609722" algn="l" defTabSz="1219444" rtl="0" eaLnBrk="1" latinLnBrk="0" hangingPunct="1">
              <a:defRPr sz="2400" kern="1200">
                <a:solidFill>
                  <a:schemeClr val="lt1"/>
                </a:solidFill>
                <a:latin typeface="+mn-lt"/>
                <a:ea typeface="+mn-ea"/>
                <a:cs typeface="+mn-cs"/>
              </a:defRPr>
            </a:lvl2pPr>
            <a:lvl3pPr marL="1219444" algn="l" defTabSz="1219444" rtl="0" eaLnBrk="1" latinLnBrk="0" hangingPunct="1">
              <a:defRPr sz="2400" kern="1200">
                <a:solidFill>
                  <a:schemeClr val="lt1"/>
                </a:solidFill>
                <a:latin typeface="+mn-lt"/>
                <a:ea typeface="+mn-ea"/>
                <a:cs typeface="+mn-cs"/>
              </a:defRPr>
            </a:lvl3pPr>
            <a:lvl4pPr marL="1829166" algn="l" defTabSz="1219444" rtl="0" eaLnBrk="1" latinLnBrk="0" hangingPunct="1">
              <a:defRPr sz="2400" kern="1200">
                <a:solidFill>
                  <a:schemeClr val="lt1"/>
                </a:solidFill>
                <a:latin typeface="+mn-lt"/>
                <a:ea typeface="+mn-ea"/>
                <a:cs typeface="+mn-cs"/>
              </a:defRPr>
            </a:lvl4pPr>
            <a:lvl5pPr marL="2438888" algn="l" defTabSz="1219444" rtl="0" eaLnBrk="1" latinLnBrk="0" hangingPunct="1">
              <a:defRPr sz="2400" kern="1200">
                <a:solidFill>
                  <a:schemeClr val="lt1"/>
                </a:solidFill>
                <a:latin typeface="+mn-lt"/>
                <a:ea typeface="+mn-ea"/>
                <a:cs typeface="+mn-cs"/>
              </a:defRPr>
            </a:lvl5pPr>
            <a:lvl6pPr marL="3048610" algn="l" defTabSz="1219444" rtl="0" eaLnBrk="1" latinLnBrk="0" hangingPunct="1">
              <a:defRPr sz="2400" kern="1200">
                <a:solidFill>
                  <a:schemeClr val="lt1"/>
                </a:solidFill>
                <a:latin typeface="+mn-lt"/>
                <a:ea typeface="+mn-ea"/>
                <a:cs typeface="+mn-cs"/>
              </a:defRPr>
            </a:lvl6pPr>
            <a:lvl7pPr marL="3658332" algn="l" defTabSz="1219444" rtl="0" eaLnBrk="1" latinLnBrk="0" hangingPunct="1">
              <a:defRPr sz="2400" kern="1200">
                <a:solidFill>
                  <a:schemeClr val="lt1"/>
                </a:solidFill>
                <a:latin typeface="+mn-lt"/>
                <a:ea typeface="+mn-ea"/>
                <a:cs typeface="+mn-cs"/>
              </a:defRPr>
            </a:lvl7pPr>
            <a:lvl8pPr marL="4268053" algn="l" defTabSz="1219444" rtl="0" eaLnBrk="1" latinLnBrk="0" hangingPunct="1">
              <a:defRPr sz="2400" kern="1200">
                <a:solidFill>
                  <a:schemeClr val="lt1"/>
                </a:solidFill>
                <a:latin typeface="+mn-lt"/>
                <a:ea typeface="+mn-ea"/>
                <a:cs typeface="+mn-cs"/>
              </a:defRPr>
            </a:lvl8pPr>
            <a:lvl9pPr marL="4877775" algn="l" defTabSz="1219444" rtl="0" eaLnBrk="1" latinLnBrk="0" hangingPunct="1">
              <a:defRPr sz="2400" kern="1200">
                <a:solidFill>
                  <a:schemeClr val="lt1"/>
                </a:solidFill>
                <a:latin typeface="+mn-lt"/>
                <a:ea typeface="+mn-ea"/>
                <a:cs typeface="+mn-cs"/>
              </a:defRPr>
            </a:lvl9pPr>
          </a:lstStyle>
          <a:p>
            <a:pPr algn="ctr" defTabSz="913424" fontAlgn="ctr">
              <a:defRPr/>
            </a:pPr>
            <a:endParaRPr lang="en-US" altLang="zh-CN" sz="3197">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f4d5acd7-9f39-4885-b499-f4de77d26e94"/>
          <p:cNvSpPr txBox="1"/>
          <p:nvPr/>
        </p:nvSpPr>
        <p:spPr>
          <a:xfrm>
            <a:off x="693421" y="1787587"/>
            <a:ext cx="3070860" cy="369103"/>
          </a:xfrm>
          <a:prstGeom prst="rect">
            <a:avLst/>
          </a:prstGeom>
          <a:noFill/>
        </p:spPr>
        <p:txBody>
          <a:bodyPr wrap="square" lIns="91324" tIns="45660" rIns="91324" bIns="45660" rtlCol="0">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913424" fontAlgn="ctr"/>
            <a:r>
              <a:rPr lang="en-US" altLang="zh-CN" sz="1799" dirty="0">
                <a:solidFill>
                  <a:srgbClr val="1D1D1A"/>
                </a:solidFill>
                <a:latin typeface="Arial" panose="020B0604020202020204" pitchFamily="34" charset="0"/>
                <a:ea typeface="微软雅黑" panose="020B0503020204020204" pitchFamily="34" charset="-122"/>
                <a:cs typeface="Arial" panose="020B0604020202020204" pitchFamily="34" charset="0"/>
              </a:rPr>
              <a:t>Entry-level</a:t>
            </a:r>
            <a:endParaRPr lang="en-US" altLang="zh-CN" sz="1799" dirty="0">
              <a:latin typeface="Arial" panose="020B0604020202020204" pitchFamily="34" charset="0"/>
              <a:ea typeface="微软雅黑" panose="020B0503020204020204" pitchFamily="34" charset="-122"/>
              <a:cs typeface="Arial" panose="020B0604020202020204" pitchFamily="34" charset="0"/>
            </a:endParaRPr>
          </a:p>
        </p:txBody>
      </p:sp>
      <p:sp>
        <p:nvSpPr>
          <p:cNvPr id="24" name="76d5ef14-bf5b-4add-8de4-6061565fe070"/>
          <p:cNvSpPr txBox="1">
            <a:spLocks noChangeArrowheads="1"/>
          </p:cNvSpPr>
          <p:nvPr/>
        </p:nvSpPr>
        <p:spPr bwMode="auto">
          <a:xfrm>
            <a:off x="1839292" y="3273417"/>
            <a:ext cx="512761" cy="246125"/>
          </a:xfrm>
          <a:prstGeom prst="rect">
            <a:avLst/>
          </a:prstGeom>
          <a:noFill/>
          <a:ln w="9525">
            <a:noFill/>
            <a:miter lim="800000"/>
            <a:headEnd/>
            <a:tailEnd/>
          </a:ln>
        </p:spPr>
        <p:txBody>
          <a:bodyPr wrap="none" lIns="0" tIns="0" rIns="0" bIns="0">
            <a:sp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r>
              <a:rPr lang="en-US" altLang="zh-CN" sz="1599" dirty="0">
                <a:solidFill>
                  <a:srgbClr val="FFFFFF"/>
                </a:solidFill>
                <a:latin typeface="Arial" panose="020B0604020202020204" pitchFamily="34" charset="0"/>
              </a:rPr>
              <a:t>3000 </a:t>
            </a:r>
          </a:p>
        </p:txBody>
      </p:sp>
      <p:sp>
        <p:nvSpPr>
          <p:cNvPr id="25" name="矩形 24"/>
          <p:cNvSpPr/>
          <p:nvPr/>
        </p:nvSpPr>
        <p:spPr>
          <a:xfrm>
            <a:off x="631756" y="281690"/>
            <a:ext cx="11443016" cy="513210"/>
          </a:xfrm>
          <a:prstGeom prst="rect">
            <a:avLst/>
          </a:prstGeom>
        </p:spPr>
        <p:txBody>
          <a:bodyPr wrap="square">
            <a:spAutoFit/>
          </a:bodyPr>
          <a:lstStyle/>
          <a:p>
            <a:pPr defTabSz="1218712">
              <a:lnSpc>
                <a:spcPct val="105000"/>
              </a:lnSpc>
              <a:defRPr/>
            </a:pPr>
            <a:r>
              <a:rPr lang="en-US" altLang="zh-CN" sz="2799" b="1" dirty="0">
                <a:latin typeface="Arial" panose="020B0604020202020204" pitchFamily="34" charset="0"/>
                <a:ea typeface="微软雅黑" panose="020B0503020204020204" pitchFamily="34" charset="-122"/>
                <a:cs typeface="Arial" panose="020B0604020202020204" pitchFamily="34" charset="0"/>
              </a:rPr>
              <a:t>OceanStor™ Dorado Overview</a:t>
            </a:r>
            <a:endParaRPr lang="zh-CN" altLang="en-US" sz="2399" b="1" kern="0" dirty="0">
              <a:latin typeface="Arial" panose="020B0604020202020204" pitchFamily="34" charset="0"/>
              <a:ea typeface="微软雅黑" panose="020B0503020204020204" pitchFamily="34" charset="-122"/>
              <a:cs typeface="Arial" panose="020B0604020202020204" pitchFamily="34" charset="0"/>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5153" y="3729115"/>
            <a:ext cx="1893879" cy="68813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4097" y="3716583"/>
            <a:ext cx="1918333" cy="699071"/>
          </a:xfrm>
          <a:prstGeom prst="rect">
            <a:avLst/>
          </a:prstGeom>
        </p:spPr>
      </p:pic>
      <p:grpSp>
        <p:nvGrpSpPr>
          <p:cNvPr id="2" name="组合 1"/>
          <p:cNvGrpSpPr/>
          <p:nvPr/>
        </p:nvGrpSpPr>
        <p:grpSpPr>
          <a:xfrm>
            <a:off x="8987877" y="2769409"/>
            <a:ext cx="2740201" cy="1403452"/>
            <a:chOff x="8991387" y="1940372"/>
            <a:chExt cx="2741271" cy="1404000"/>
          </a:xfrm>
        </p:grpSpPr>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50265" y="2073279"/>
              <a:ext cx="482393" cy="1235038"/>
            </a:xfrm>
            <a:prstGeom prst="rect">
              <a:avLst/>
            </a:prstGeom>
          </p:spPr>
        </p:pic>
        <p:pic>
          <p:nvPicPr>
            <p:cNvPr id="32" name="图片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20856" y="2050782"/>
              <a:ext cx="490734" cy="1256392"/>
            </a:xfrm>
            <a:prstGeom prst="rect">
              <a:avLst/>
            </a:prstGeom>
          </p:spPr>
        </p:pic>
        <p:pic>
          <p:nvPicPr>
            <p:cNvPr id="33" name="图片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92701" y="2033988"/>
              <a:ext cx="499172" cy="1278000"/>
            </a:xfrm>
            <a:prstGeom prst="rect">
              <a:avLst/>
            </a:prstGeom>
          </p:spPr>
        </p:pic>
        <p:pic>
          <p:nvPicPr>
            <p:cNvPr id="42" name="图片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62502" y="2012589"/>
              <a:ext cx="509016" cy="1303200"/>
            </a:xfrm>
            <a:prstGeom prst="rect">
              <a:avLst/>
            </a:prstGeom>
          </p:spPr>
        </p:pic>
        <p:pic>
          <p:nvPicPr>
            <p:cNvPr id="43" name="图片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68212" y="1991878"/>
              <a:ext cx="517453" cy="1324800"/>
            </a:xfrm>
            <a:prstGeom prst="rect">
              <a:avLst/>
            </a:prstGeom>
          </p:spPr>
        </p:pic>
        <p:pic>
          <p:nvPicPr>
            <p:cNvPr id="46" name="图片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7144" y="1975172"/>
              <a:ext cx="522840" cy="1338593"/>
            </a:xfrm>
            <a:prstGeom prst="rect">
              <a:avLst/>
            </a:prstGeom>
          </p:spPr>
        </p:pic>
        <p:pic>
          <p:nvPicPr>
            <p:cNvPr id="47" name="图片 4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06133" y="1961488"/>
              <a:ext cx="534326" cy="1368000"/>
            </a:xfrm>
            <a:prstGeom prst="rect">
              <a:avLst/>
            </a:prstGeom>
          </p:spPr>
        </p:pic>
        <p:pic>
          <p:nvPicPr>
            <p:cNvPr id="29" name="图片 2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91387" y="1940372"/>
              <a:ext cx="548387" cy="1404000"/>
            </a:xfrm>
            <a:prstGeom prst="rect">
              <a:avLst/>
            </a:prstGeom>
          </p:spPr>
        </p:pic>
      </p:grpSp>
      <p:pic>
        <p:nvPicPr>
          <p:cNvPr id="31" name="图片 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73258" y="3238775"/>
            <a:ext cx="1453247" cy="1453247"/>
          </a:xfrm>
          <a:prstGeom prst="rect">
            <a:avLst/>
          </a:prstGeom>
        </p:spPr>
      </p:pic>
      <p:sp>
        <p:nvSpPr>
          <p:cNvPr id="6" name="TextBox 5">
            <a:extLst>
              <a:ext uri="{FF2B5EF4-FFF2-40B4-BE49-F238E27FC236}">
                <a16:creationId xmlns:a16="http://schemas.microsoft.com/office/drawing/2014/main" id="{CCFD87B0-CABE-47FB-8DEF-C5227D17F607}"/>
              </a:ext>
            </a:extLst>
          </p:cNvPr>
          <p:cNvSpPr txBox="1"/>
          <p:nvPr/>
        </p:nvSpPr>
        <p:spPr>
          <a:xfrm>
            <a:off x="631756" y="4692021"/>
            <a:ext cx="9071980" cy="1346331"/>
          </a:xfrm>
          <a:prstGeom prst="rect">
            <a:avLst/>
          </a:prstGeom>
          <a:noFill/>
        </p:spPr>
        <p:txBody>
          <a:bodyPr wrap="square" rtlCol="0">
            <a:spAutoFit/>
          </a:bodyPr>
          <a:lstStyle/>
          <a:p>
            <a:pPr marL="457017" indent="-457017">
              <a:lnSpc>
                <a:spcPts val="3439"/>
              </a:lnSpc>
              <a:buFont typeface="Arial" panose="020B0604020202020204" pitchFamily="34" charset="0"/>
              <a:buChar char="•"/>
            </a:pPr>
            <a:r>
              <a:rPr lang="en-US" sz="1799" dirty="0">
                <a:latin typeface="Microsoft YaHei" panose="020B0503020204020204" pitchFamily="34" charset="-122"/>
                <a:ea typeface="Microsoft YaHei" panose="020B0503020204020204" pitchFamily="34" charset="-122"/>
              </a:rPr>
              <a:t>6-9 enterprise reliability</a:t>
            </a:r>
          </a:p>
          <a:p>
            <a:pPr marL="457017" indent="-457017">
              <a:lnSpc>
                <a:spcPts val="3439"/>
              </a:lnSpc>
              <a:buFont typeface="Arial" panose="020B0604020202020204" pitchFamily="34" charset="0"/>
              <a:buChar char="•"/>
            </a:pPr>
            <a:r>
              <a:rPr lang="en-US" sz="1799" dirty="0">
                <a:latin typeface="Microsoft YaHei" panose="020B0503020204020204" pitchFamily="34" charset="-122"/>
                <a:ea typeface="Microsoft YaHei" panose="020B0503020204020204" pitchFamily="34" charset="-122"/>
              </a:rPr>
              <a:t>SAN/NAS converged</a:t>
            </a:r>
          </a:p>
          <a:p>
            <a:pPr marL="457017" indent="-457017">
              <a:lnSpc>
                <a:spcPts val="3439"/>
              </a:lnSpc>
              <a:buFont typeface="Arial" panose="020B0604020202020204" pitchFamily="34" charset="0"/>
              <a:buChar char="•"/>
            </a:pPr>
            <a:r>
              <a:rPr lang="en-US" sz="1799" dirty="0">
                <a:latin typeface="Microsoft YaHei" panose="020B0503020204020204" pitchFamily="34" charset="-122"/>
                <a:ea typeface="Microsoft YaHei" panose="020B0503020204020204" pitchFamily="34" charset="-122"/>
              </a:rPr>
              <a:t>Enterprise features</a:t>
            </a:r>
          </a:p>
        </p:txBody>
      </p:sp>
    </p:spTree>
    <p:extLst>
      <p:ext uri="{BB962C8B-B14F-4D97-AF65-F5344CB8AC3E}">
        <p14:creationId xmlns:p14="http://schemas.microsoft.com/office/powerpoint/2010/main" val="2184304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 name="图片 409"/>
          <p:cNvPicPr>
            <a:picLocks noChangeAspect="1"/>
          </p:cNvPicPr>
          <p:nvPr/>
        </p:nvPicPr>
        <p:blipFill rotWithShape="1">
          <a:blip r:embed="rId3"/>
          <a:srcRect t="228" r="2041" b="1815"/>
          <a:stretch/>
        </p:blipFill>
        <p:spPr>
          <a:xfrm>
            <a:off x="2381" y="1339"/>
            <a:ext cx="12187239" cy="6855322"/>
          </a:xfrm>
          <a:prstGeom prst="rect">
            <a:avLst/>
          </a:prstGeom>
        </p:spPr>
      </p:pic>
      <p:sp>
        <p:nvSpPr>
          <p:cNvPr id="411" name="矩形 410"/>
          <p:cNvSpPr/>
          <p:nvPr/>
        </p:nvSpPr>
        <p:spPr>
          <a:xfrm rot="10800000">
            <a:off x="2380" y="1634"/>
            <a:ext cx="12208857" cy="6855324"/>
          </a:xfrm>
          <a:prstGeom prst="rect">
            <a:avLst/>
          </a:prstGeom>
          <a:gradFill flip="none" rotWithShape="1">
            <a:gsLst>
              <a:gs pos="48000">
                <a:sysClr val="window" lastClr="FFFFFF">
                  <a:alpha val="70000"/>
                </a:sysClr>
              </a:gs>
              <a:gs pos="100000">
                <a:sysClr val="window" lastClr="FFFFFF">
                  <a:alpha val="55000"/>
                </a:sysClr>
              </a:gs>
            </a:gsLst>
            <a:lin ang="0" scaled="1"/>
            <a:tileRect/>
          </a:gradFill>
          <a:ln w="12700" cap="flat" cmpd="sng" algn="ctr">
            <a:noFill/>
            <a:prstDash val="solid"/>
            <a:miter lim="800000"/>
          </a:ln>
          <a:effectLst/>
        </p:spPr>
        <p:txBody>
          <a:bodyPr wrap="square" rtlCol="0" anchor="ctr">
            <a:noAutofit/>
          </a:bodyPr>
          <a:lstStyle/>
          <a:p>
            <a:pPr algn="ctr" defTabSz="914034" fontAlgn="ctr">
              <a:defRPr/>
            </a:pPr>
            <a:endParaRPr lang="en-US" altLang="zh-CN" sz="1799" kern="0" dirty="0">
              <a:solidFill>
                <a:prstClr val="white"/>
              </a:solidFill>
              <a:latin typeface="Arial" panose="020B0604020202020204" pitchFamily="34" charset="0"/>
              <a:cs typeface="Arial" panose="020B0604020202020204" pitchFamily="34" charset="0"/>
            </a:endParaRPr>
          </a:p>
        </p:txBody>
      </p:sp>
      <p:grpSp>
        <p:nvGrpSpPr>
          <p:cNvPr id="417" name="组合 416">
            <a:extLst>
              <a:ext uri="{FF2B5EF4-FFF2-40B4-BE49-F238E27FC236}">
                <a16:creationId xmlns:a16="http://schemas.microsoft.com/office/drawing/2014/main" id="{C206C135-D630-4148-B3CF-CC3C60807249}"/>
              </a:ext>
            </a:extLst>
          </p:cNvPr>
          <p:cNvGrpSpPr/>
          <p:nvPr/>
        </p:nvGrpSpPr>
        <p:grpSpPr>
          <a:xfrm>
            <a:off x="5107102" y="1662376"/>
            <a:ext cx="1758121" cy="1738996"/>
            <a:chOff x="12547120" y="1677921"/>
            <a:chExt cx="1758808" cy="1739675"/>
          </a:xfrm>
        </p:grpSpPr>
        <p:grpSp>
          <p:nvGrpSpPr>
            <p:cNvPr id="418" name="组合 417">
              <a:extLst>
                <a:ext uri="{FF2B5EF4-FFF2-40B4-BE49-F238E27FC236}">
                  <a16:creationId xmlns:a16="http://schemas.microsoft.com/office/drawing/2014/main" id="{950ECDE1-68EC-45AF-B308-D6642AE9CE2C}"/>
                </a:ext>
              </a:extLst>
            </p:cNvPr>
            <p:cNvGrpSpPr/>
            <p:nvPr/>
          </p:nvGrpSpPr>
          <p:grpSpPr>
            <a:xfrm>
              <a:off x="12547120" y="1677921"/>
              <a:ext cx="1758808" cy="1739675"/>
              <a:chOff x="12547120" y="1677921"/>
              <a:chExt cx="1758808" cy="1739675"/>
            </a:xfrm>
            <a:solidFill>
              <a:sysClr val="window" lastClr="FFFFFF">
                <a:lumMod val="50000"/>
              </a:sysClr>
            </a:solidFill>
          </p:grpSpPr>
          <p:sp>
            <p:nvSpPr>
              <p:cNvPr id="426" name="Freeform 32">
                <a:extLst>
                  <a:ext uri="{FF2B5EF4-FFF2-40B4-BE49-F238E27FC236}">
                    <a16:creationId xmlns:a16="http://schemas.microsoft.com/office/drawing/2014/main" id="{44A41491-7978-4B0C-8DCD-2A03CBE19883}"/>
                  </a:ext>
                </a:extLst>
              </p:cNvPr>
              <p:cNvSpPr>
                <a:spLocks noEditPoints="1"/>
              </p:cNvSpPr>
              <p:nvPr/>
            </p:nvSpPr>
            <p:spPr bwMode="auto">
              <a:xfrm>
                <a:off x="12547120" y="1677921"/>
                <a:ext cx="1758808" cy="1739675"/>
              </a:xfrm>
              <a:custGeom>
                <a:avLst/>
                <a:gdLst/>
                <a:ahLst/>
                <a:cxnLst>
                  <a:cxn ang="0">
                    <a:pos x="2464" y="4990"/>
                  </a:cxn>
                  <a:cxn ang="0">
                    <a:pos x="2306" y="5168"/>
                  </a:cxn>
                  <a:cxn ang="0">
                    <a:pos x="2182" y="5152"/>
                  </a:cxn>
                  <a:cxn ang="0">
                    <a:pos x="3050" y="5144"/>
                  </a:cxn>
                  <a:cxn ang="0">
                    <a:pos x="3220" y="5108"/>
                  </a:cxn>
                  <a:cxn ang="0">
                    <a:pos x="3284" y="4892"/>
                  </a:cxn>
                  <a:cxn ang="0">
                    <a:pos x="3482" y="5028"/>
                  </a:cxn>
                  <a:cxn ang="0">
                    <a:pos x="1680" y="4814"/>
                  </a:cxn>
                  <a:cxn ang="0">
                    <a:pos x="1532" y="4746"/>
                  </a:cxn>
                  <a:cxn ang="0">
                    <a:pos x="1336" y="4862"/>
                  </a:cxn>
                  <a:cxn ang="0">
                    <a:pos x="3888" y="4838"/>
                  </a:cxn>
                  <a:cxn ang="0">
                    <a:pos x="4034" y="4746"/>
                  </a:cxn>
                  <a:cxn ang="0">
                    <a:pos x="4040" y="4506"/>
                  </a:cxn>
                  <a:cxn ang="0">
                    <a:pos x="4130" y="4434"/>
                  </a:cxn>
                  <a:cxn ang="0">
                    <a:pos x="852" y="4514"/>
                  </a:cxn>
                  <a:cxn ang="0">
                    <a:pos x="864" y="4258"/>
                  </a:cxn>
                  <a:cxn ang="0">
                    <a:pos x="626" y="4282"/>
                  </a:cxn>
                  <a:cxn ang="0">
                    <a:pos x="546" y="4186"/>
                  </a:cxn>
                  <a:cxn ang="0">
                    <a:pos x="4664" y="4150"/>
                  </a:cxn>
                  <a:cxn ang="0">
                    <a:pos x="4764" y="4006"/>
                  </a:cxn>
                  <a:cxn ang="0">
                    <a:pos x="4664" y="3804"/>
                  </a:cxn>
                  <a:cxn ang="0">
                    <a:pos x="4902" y="3770"/>
                  </a:cxn>
                  <a:cxn ang="0">
                    <a:pos x="410" y="3596"/>
                  </a:cxn>
                  <a:cxn ang="0">
                    <a:pos x="348" y="3448"/>
                  </a:cxn>
                  <a:cxn ang="0">
                    <a:pos x="128" y="3398"/>
                  </a:cxn>
                  <a:cxn ang="0">
                    <a:pos x="5072" y="3354"/>
                  </a:cxn>
                  <a:cxn ang="0">
                    <a:pos x="5116" y="3184"/>
                  </a:cxn>
                  <a:cxn ang="0">
                    <a:pos x="4958" y="3006"/>
                  </a:cxn>
                  <a:cxn ang="0">
                    <a:pos x="4974" y="2892"/>
                  </a:cxn>
                  <a:cxn ang="0">
                    <a:pos x="8" y="2814"/>
                  </a:cxn>
                  <a:cxn ang="0">
                    <a:pos x="192" y="2636"/>
                  </a:cxn>
                  <a:cxn ang="0">
                    <a:pos x="0" y="2516"/>
                  </a:cxn>
                  <a:cxn ang="0">
                    <a:pos x="200" y="2382"/>
                  </a:cxn>
                  <a:cxn ang="0">
                    <a:pos x="5170" y="2322"/>
                  </a:cxn>
                  <a:cxn ang="0">
                    <a:pos x="5148" y="2150"/>
                  </a:cxn>
                  <a:cxn ang="0">
                    <a:pos x="4936" y="2070"/>
                  </a:cxn>
                  <a:cxn ang="0">
                    <a:pos x="272" y="1974"/>
                  </a:cxn>
                  <a:cxn ang="0">
                    <a:pos x="318" y="1820"/>
                  </a:cxn>
                  <a:cxn ang="0">
                    <a:pos x="188" y="1618"/>
                  </a:cxn>
                  <a:cxn ang="0">
                    <a:pos x="238" y="1502"/>
                  </a:cxn>
                  <a:cxn ang="0">
                    <a:pos x="4754" y="1548"/>
                  </a:cxn>
                  <a:cxn ang="0">
                    <a:pos x="4846" y="1310"/>
                  </a:cxn>
                  <a:cxn ang="0">
                    <a:pos x="4608" y="1288"/>
                  </a:cxn>
                  <a:cxn ang="0">
                    <a:pos x="4542" y="1192"/>
                  </a:cxn>
                  <a:cxn ang="0">
                    <a:pos x="702" y="1112"/>
                  </a:cxn>
                  <a:cxn ang="0">
                    <a:pos x="806" y="988"/>
                  </a:cxn>
                  <a:cxn ang="0">
                    <a:pos x="748" y="770"/>
                  </a:cxn>
                  <a:cxn ang="0">
                    <a:pos x="984" y="808"/>
                  </a:cxn>
                  <a:cxn ang="0">
                    <a:pos x="4298" y="638"/>
                  </a:cxn>
                  <a:cxn ang="0">
                    <a:pos x="4162" y="528"/>
                  </a:cxn>
                  <a:cxn ang="0">
                    <a:pos x="3952" y="614"/>
                  </a:cxn>
                  <a:cxn ang="0">
                    <a:pos x="1316" y="558"/>
                  </a:cxn>
                  <a:cxn ang="0">
                    <a:pos x="1454" y="478"/>
                  </a:cxn>
                  <a:cxn ang="0">
                    <a:pos x="1496" y="242"/>
                  </a:cxn>
                  <a:cxn ang="0">
                    <a:pos x="1610" y="192"/>
                  </a:cxn>
                  <a:cxn ang="0">
                    <a:pos x="3464" y="354"/>
                  </a:cxn>
                  <a:cxn ang="0">
                    <a:pos x="3368" y="118"/>
                  </a:cxn>
                  <a:cxn ang="0">
                    <a:pos x="3178" y="264"/>
                  </a:cxn>
                  <a:cxn ang="0">
                    <a:pos x="3064" y="238"/>
                  </a:cxn>
                  <a:cxn ang="0">
                    <a:pos x="2216" y="220"/>
                  </a:cxn>
                  <a:cxn ang="0">
                    <a:pos x="2376" y="202"/>
                  </a:cxn>
                  <a:cxn ang="0">
                    <a:pos x="2482" y="2"/>
                  </a:cxn>
                </a:cxnLst>
                <a:rect l="0" t="0" r="r" b="b"/>
                <a:pathLst>
                  <a:path w="5184" h="5184">
                    <a:moveTo>
                      <a:pt x="2604" y="5184"/>
                    </a:moveTo>
                    <a:lnTo>
                      <a:pt x="2602" y="4992"/>
                    </a:lnTo>
                    <a:lnTo>
                      <a:pt x="2602" y="4992"/>
                    </a:lnTo>
                    <a:lnTo>
                      <a:pt x="2626" y="4992"/>
                    </a:lnTo>
                    <a:lnTo>
                      <a:pt x="2628" y="5184"/>
                    </a:lnTo>
                    <a:lnTo>
                      <a:pt x="2628" y="5184"/>
                    </a:lnTo>
                    <a:lnTo>
                      <a:pt x="2604" y="5184"/>
                    </a:lnTo>
                    <a:lnTo>
                      <a:pt x="2604" y="5184"/>
                    </a:lnTo>
                    <a:close/>
                    <a:moveTo>
                      <a:pt x="2478" y="5182"/>
                    </a:moveTo>
                    <a:lnTo>
                      <a:pt x="2478" y="5182"/>
                    </a:lnTo>
                    <a:lnTo>
                      <a:pt x="2454" y="5180"/>
                    </a:lnTo>
                    <a:lnTo>
                      <a:pt x="2464" y="4990"/>
                    </a:lnTo>
                    <a:lnTo>
                      <a:pt x="2464" y="4990"/>
                    </a:lnTo>
                    <a:lnTo>
                      <a:pt x="2488" y="4990"/>
                    </a:lnTo>
                    <a:lnTo>
                      <a:pt x="2478" y="5182"/>
                    </a:lnTo>
                    <a:close/>
                    <a:moveTo>
                      <a:pt x="2752" y="5180"/>
                    </a:moveTo>
                    <a:lnTo>
                      <a:pt x="2740" y="4988"/>
                    </a:lnTo>
                    <a:lnTo>
                      <a:pt x="2740" y="4988"/>
                    </a:lnTo>
                    <a:lnTo>
                      <a:pt x="2764" y="4986"/>
                    </a:lnTo>
                    <a:lnTo>
                      <a:pt x="2778" y="5178"/>
                    </a:lnTo>
                    <a:lnTo>
                      <a:pt x="2778" y="5178"/>
                    </a:lnTo>
                    <a:lnTo>
                      <a:pt x="2752" y="5180"/>
                    </a:lnTo>
                    <a:lnTo>
                      <a:pt x="2752" y="5180"/>
                    </a:lnTo>
                    <a:close/>
                    <a:moveTo>
                      <a:pt x="2330" y="5172"/>
                    </a:moveTo>
                    <a:lnTo>
                      <a:pt x="2330" y="5172"/>
                    </a:lnTo>
                    <a:lnTo>
                      <a:pt x="2306" y="5168"/>
                    </a:lnTo>
                    <a:lnTo>
                      <a:pt x="2326" y="4978"/>
                    </a:lnTo>
                    <a:lnTo>
                      <a:pt x="2326" y="4978"/>
                    </a:lnTo>
                    <a:lnTo>
                      <a:pt x="2350" y="4980"/>
                    </a:lnTo>
                    <a:lnTo>
                      <a:pt x="2330" y="5172"/>
                    </a:lnTo>
                    <a:close/>
                    <a:moveTo>
                      <a:pt x="2902" y="5166"/>
                    </a:moveTo>
                    <a:lnTo>
                      <a:pt x="2878" y="4976"/>
                    </a:lnTo>
                    <a:lnTo>
                      <a:pt x="2878" y="4976"/>
                    </a:lnTo>
                    <a:lnTo>
                      <a:pt x="2902" y="4972"/>
                    </a:lnTo>
                    <a:lnTo>
                      <a:pt x="2926" y="5164"/>
                    </a:lnTo>
                    <a:lnTo>
                      <a:pt x="2926" y="5164"/>
                    </a:lnTo>
                    <a:lnTo>
                      <a:pt x="2902" y="5166"/>
                    </a:lnTo>
                    <a:lnTo>
                      <a:pt x="2902" y="5166"/>
                    </a:lnTo>
                    <a:close/>
                    <a:moveTo>
                      <a:pt x="2182" y="5152"/>
                    </a:moveTo>
                    <a:lnTo>
                      <a:pt x="2182" y="5152"/>
                    </a:lnTo>
                    <a:lnTo>
                      <a:pt x="2158" y="5148"/>
                    </a:lnTo>
                    <a:lnTo>
                      <a:pt x="2190" y="4958"/>
                    </a:lnTo>
                    <a:lnTo>
                      <a:pt x="2190" y="4958"/>
                    </a:lnTo>
                    <a:lnTo>
                      <a:pt x="2212" y="4962"/>
                    </a:lnTo>
                    <a:lnTo>
                      <a:pt x="2182" y="5152"/>
                    </a:lnTo>
                    <a:close/>
                    <a:moveTo>
                      <a:pt x="3050" y="5144"/>
                    </a:moveTo>
                    <a:lnTo>
                      <a:pt x="3016" y="4956"/>
                    </a:lnTo>
                    <a:lnTo>
                      <a:pt x="3016" y="4956"/>
                    </a:lnTo>
                    <a:lnTo>
                      <a:pt x="3038" y="4952"/>
                    </a:lnTo>
                    <a:lnTo>
                      <a:pt x="3074" y="5140"/>
                    </a:lnTo>
                    <a:lnTo>
                      <a:pt x="3074" y="5140"/>
                    </a:lnTo>
                    <a:lnTo>
                      <a:pt x="3050" y="5144"/>
                    </a:lnTo>
                    <a:lnTo>
                      <a:pt x="3050" y="5144"/>
                    </a:lnTo>
                    <a:close/>
                    <a:moveTo>
                      <a:pt x="2034" y="5124"/>
                    </a:moveTo>
                    <a:lnTo>
                      <a:pt x="2034" y="5124"/>
                    </a:lnTo>
                    <a:lnTo>
                      <a:pt x="2010" y="5120"/>
                    </a:lnTo>
                    <a:lnTo>
                      <a:pt x="2054" y="4932"/>
                    </a:lnTo>
                    <a:lnTo>
                      <a:pt x="2054" y="4932"/>
                    </a:lnTo>
                    <a:lnTo>
                      <a:pt x="2076" y="4938"/>
                    </a:lnTo>
                    <a:lnTo>
                      <a:pt x="2034" y="5124"/>
                    </a:lnTo>
                    <a:close/>
                    <a:moveTo>
                      <a:pt x="3196" y="5114"/>
                    </a:moveTo>
                    <a:lnTo>
                      <a:pt x="3152" y="4928"/>
                    </a:lnTo>
                    <a:lnTo>
                      <a:pt x="3152" y="4928"/>
                    </a:lnTo>
                    <a:lnTo>
                      <a:pt x="3174" y="4922"/>
                    </a:lnTo>
                    <a:lnTo>
                      <a:pt x="3220" y="5108"/>
                    </a:lnTo>
                    <a:lnTo>
                      <a:pt x="3220" y="5108"/>
                    </a:lnTo>
                    <a:lnTo>
                      <a:pt x="3196" y="5114"/>
                    </a:lnTo>
                    <a:lnTo>
                      <a:pt x="3196" y="5114"/>
                    </a:lnTo>
                    <a:close/>
                    <a:moveTo>
                      <a:pt x="1890" y="5088"/>
                    </a:moveTo>
                    <a:lnTo>
                      <a:pt x="1890" y="5088"/>
                    </a:lnTo>
                    <a:lnTo>
                      <a:pt x="1866" y="5082"/>
                    </a:lnTo>
                    <a:lnTo>
                      <a:pt x="1920" y="4898"/>
                    </a:lnTo>
                    <a:lnTo>
                      <a:pt x="1920" y="4898"/>
                    </a:lnTo>
                    <a:lnTo>
                      <a:pt x="1942" y="4904"/>
                    </a:lnTo>
                    <a:lnTo>
                      <a:pt x="1890" y="5088"/>
                    </a:lnTo>
                    <a:close/>
                    <a:moveTo>
                      <a:pt x="3340" y="5074"/>
                    </a:moveTo>
                    <a:lnTo>
                      <a:pt x="3284" y="4892"/>
                    </a:lnTo>
                    <a:lnTo>
                      <a:pt x="3284" y="4892"/>
                    </a:lnTo>
                    <a:lnTo>
                      <a:pt x="3306" y="4884"/>
                    </a:lnTo>
                    <a:lnTo>
                      <a:pt x="3364" y="5068"/>
                    </a:lnTo>
                    <a:lnTo>
                      <a:pt x="3364" y="5068"/>
                    </a:lnTo>
                    <a:lnTo>
                      <a:pt x="3340" y="5074"/>
                    </a:lnTo>
                    <a:lnTo>
                      <a:pt x="3340" y="5074"/>
                    </a:lnTo>
                    <a:close/>
                    <a:moveTo>
                      <a:pt x="1748" y="5044"/>
                    </a:moveTo>
                    <a:lnTo>
                      <a:pt x="1748" y="5044"/>
                    </a:lnTo>
                    <a:lnTo>
                      <a:pt x="1724" y="5036"/>
                    </a:lnTo>
                    <a:lnTo>
                      <a:pt x="1788" y="4854"/>
                    </a:lnTo>
                    <a:lnTo>
                      <a:pt x="1788" y="4854"/>
                    </a:lnTo>
                    <a:lnTo>
                      <a:pt x="1810" y="4862"/>
                    </a:lnTo>
                    <a:lnTo>
                      <a:pt x="1748" y="5044"/>
                    </a:lnTo>
                    <a:close/>
                    <a:moveTo>
                      <a:pt x="3482" y="5028"/>
                    </a:moveTo>
                    <a:lnTo>
                      <a:pt x="3416" y="4848"/>
                    </a:lnTo>
                    <a:lnTo>
                      <a:pt x="3416" y="4848"/>
                    </a:lnTo>
                    <a:lnTo>
                      <a:pt x="3438" y="4840"/>
                    </a:lnTo>
                    <a:lnTo>
                      <a:pt x="3506" y="5020"/>
                    </a:lnTo>
                    <a:lnTo>
                      <a:pt x="3506" y="5020"/>
                    </a:lnTo>
                    <a:lnTo>
                      <a:pt x="3482" y="5028"/>
                    </a:lnTo>
                    <a:lnTo>
                      <a:pt x="3482" y="5028"/>
                    </a:lnTo>
                    <a:close/>
                    <a:moveTo>
                      <a:pt x="1606" y="4990"/>
                    </a:moveTo>
                    <a:lnTo>
                      <a:pt x="1606" y="4990"/>
                    </a:lnTo>
                    <a:lnTo>
                      <a:pt x="1584" y="4982"/>
                    </a:lnTo>
                    <a:lnTo>
                      <a:pt x="1658" y="4804"/>
                    </a:lnTo>
                    <a:lnTo>
                      <a:pt x="1658" y="4804"/>
                    </a:lnTo>
                    <a:lnTo>
                      <a:pt x="1680" y="4814"/>
                    </a:lnTo>
                    <a:lnTo>
                      <a:pt x="1606" y="4990"/>
                    </a:lnTo>
                    <a:close/>
                    <a:moveTo>
                      <a:pt x="3620" y="4972"/>
                    </a:moveTo>
                    <a:lnTo>
                      <a:pt x="3544" y="4796"/>
                    </a:lnTo>
                    <a:lnTo>
                      <a:pt x="3544" y="4796"/>
                    </a:lnTo>
                    <a:lnTo>
                      <a:pt x="3566" y="4788"/>
                    </a:lnTo>
                    <a:lnTo>
                      <a:pt x="3644" y="4962"/>
                    </a:lnTo>
                    <a:lnTo>
                      <a:pt x="3644" y="4962"/>
                    </a:lnTo>
                    <a:lnTo>
                      <a:pt x="3620" y="4972"/>
                    </a:lnTo>
                    <a:lnTo>
                      <a:pt x="3620" y="4972"/>
                    </a:lnTo>
                    <a:close/>
                    <a:moveTo>
                      <a:pt x="1470" y="4930"/>
                    </a:moveTo>
                    <a:lnTo>
                      <a:pt x="1470" y="4930"/>
                    </a:lnTo>
                    <a:lnTo>
                      <a:pt x="1448" y="4918"/>
                    </a:lnTo>
                    <a:lnTo>
                      <a:pt x="1532" y="4746"/>
                    </a:lnTo>
                    <a:lnTo>
                      <a:pt x="1532" y="4746"/>
                    </a:lnTo>
                    <a:lnTo>
                      <a:pt x="1554" y="4756"/>
                    </a:lnTo>
                    <a:lnTo>
                      <a:pt x="1470" y="4930"/>
                    </a:lnTo>
                    <a:close/>
                    <a:moveTo>
                      <a:pt x="3756" y="4910"/>
                    </a:moveTo>
                    <a:lnTo>
                      <a:pt x="3670" y="4738"/>
                    </a:lnTo>
                    <a:lnTo>
                      <a:pt x="3670" y="4738"/>
                    </a:lnTo>
                    <a:lnTo>
                      <a:pt x="3690" y="4728"/>
                    </a:lnTo>
                    <a:lnTo>
                      <a:pt x="3778" y="4898"/>
                    </a:lnTo>
                    <a:lnTo>
                      <a:pt x="3778" y="4898"/>
                    </a:lnTo>
                    <a:lnTo>
                      <a:pt x="3756" y="4910"/>
                    </a:lnTo>
                    <a:lnTo>
                      <a:pt x="3756" y="4910"/>
                    </a:lnTo>
                    <a:close/>
                    <a:moveTo>
                      <a:pt x="1336" y="4862"/>
                    </a:moveTo>
                    <a:lnTo>
                      <a:pt x="1336" y="4862"/>
                    </a:lnTo>
                    <a:lnTo>
                      <a:pt x="1316" y="4848"/>
                    </a:lnTo>
                    <a:lnTo>
                      <a:pt x="1410" y="4682"/>
                    </a:lnTo>
                    <a:lnTo>
                      <a:pt x="1410" y="4682"/>
                    </a:lnTo>
                    <a:lnTo>
                      <a:pt x="1430" y="4694"/>
                    </a:lnTo>
                    <a:lnTo>
                      <a:pt x="1336" y="4862"/>
                    </a:lnTo>
                    <a:close/>
                    <a:moveTo>
                      <a:pt x="3888" y="4838"/>
                    </a:moveTo>
                    <a:lnTo>
                      <a:pt x="3792" y="4672"/>
                    </a:lnTo>
                    <a:lnTo>
                      <a:pt x="3792" y="4672"/>
                    </a:lnTo>
                    <a:lnTo>
                      <a:pt x="3810" y="4660"/>
                    </a:lnTo>
                    <a:lnTo>
                      <a:pt x="3908" y="4826"/>
                    </a:lnTo>
                    <a:lnTo>
                      <a:pt x="3908" y="4826"/>
                    </a:lnTo>
                    <a:lnTo>
                      <a:pt x="3888" y="4838"/>
                    </a:lnTo>
                    <a:lnTo>
                      <a:pt x="3888" y="4838"/>
                    </a:lnTo>
                    <a:close/>
                    <a:moveTo>
                      <a:pt x="1208" y="4784"/>
                    </a:moveTo>
                    <a:lnTo>
                      <a:pt x="1208" y="4784"/>
                    </a:lnTo>
                    <a:lnTo>
                      <a:pt x="1188" y="4772"/>
                    </a:lnTo>
                    <a:lnTo>
                      <a:pt x="1292" y="4610"/>
                    </a:lnTo>
                    <a:lnTo>
                      <a:pt x="1292" y="4610"/>
                    </a:lnTo>
                    <a:lnTo>
                      <a:pt x="1310" y="4622"/>
                    </a:lnTo>
                    <a:lnTo>
                      <a:pt x="1208" y="4784"/>
                    </a:lnTo>
                    <a:close/>
                    <a:moveTo>
                      <a:pt x="4014" y="4760"/>
                    </a:moveTo>
                    <a:lnTo>
                      <a:pt x="3908" y="4600"/>
                    </a:lnTo>
                    <a:lnTo>
                      <a:pt x="3908" y="4600"/>
                    </a:lnTo>
                    <a:lnTo>
                      <a:pt x="3928" y="4586"/>
                    </a:lnTo>
                    <a:lnTo>
                      <a:pt x="4034" y="4746"/>
                    </a:lnTo>
                    <a:lnTo>
                      <a:pt x="4034" y="4746"/>
                    </a:lnTo>
                    <a:lnTo>
                      <a:pt x="4014" y="4760"/>
                    </a:lnTo>
                    <a:lnTo>
                      <a:pt x="4014" y="4760"/>
                    </a:lnTo>
                    <a:close/>
                    <a:moveTo>
                      <a:pt x="1084" y="4702"/>
                    </a:moveTo>
                    <a:lnTo>
                      <a:pt x="1084" y="4702"/>
                    </a:lnTo>
                    <a:lnTo>
                      <a:pt x="1064" y="4686"/>
                    </a:lnTo>
                    <a:lnTo>
                      <a:pt x="1178" y="4532"/>
                    </a:lnTo>
                    <a:lnTo>
                      <a:pt x="1178" y="4532"/>
                    </a:lnTo>
                    <a:lnTo>
                      <a:pt x="1196" y="4546"/>
                    </a:lnTo>
                    <a:lnTo>
                      <a:pt x="1084" y="4702"/>
                    </a:lnTo>
                    <a:close/>
                    <a:moveTo>
                      <a:pt x="4136" y="4674"/>
                    </a:moveTo>
                    <a:lnTo>
                      <a:pt x="4022" y="4520"/>
                    </a:lnTo>
                    <a:lnTo>
                      <a:pt x="4022" y="4520"/>
                    </a:lnTo>
                    <a:lnTo>
                      <a:pt x="4040" y="4506"/>
                    </a:lnTo>
                    <a:lnTo>
                      <a:pt x="4156" y="4660"/>
                    </a:lnTo>
                    <a:lnTo>
                      <a:pt x="4156" y="4660"/>
                    </a:lnTo>
                    <a:lnTo>
                      <a:pt x="4136" y="4674"/>
                    </a:lnTo>
                    <a:lnTo>
                      <a:pt x="4136" y="4674"/>
                    </a:lnTo>
                    <a:close/>
                    <a:moveTo>
                      <a:pt x="966" y="4610"/>
                    </a:moveTo>
                    <a:lnTo>
                      <a:pt x="966" y="4610"/>
                    </a:lnTo>
                    <a:lnTo>
                      <a:pt x="946" y="4594"/>
                    </a:lnTo>
                    <a:lnTo>
                      <a:pt x="1068" y="4446"/>
                    </a:lnTo>
                    <a:lnTo>
                      <a:pt x="1068" y="4446"/>
                    </a:lnTo>
                    <a:lnTo>
                      <a:pt x="1086" y="4462"/>
                    </a:lnTo>
                    <a:lnTo>
                      <a:pt x="966" y="4610"/>
                    </a:lnTo>
                    <a:close/>
                    <a:moveTo>
                      <a:pt x="4254" y="4582"/>
                    </a:moveTo>
                    <a:lnTo>
                      <a:pt x="4130" y="4434"/>
                    </a:lnTo>
                    <a:lnTo>
                      <a:pt x="4130" y="4434"/>
                    </a:lnTo>
                    <a:lnTo>
                      <a:pt x="4148" y="4420"/>
                    </a:lnTo>
                    <a:lnTo>
                      <a:pt x="4272" y="4566"/>
                    </a:lnTo>
                    <a:lnTo>
                      <a:pt x="4272" y="4566"/>
                    </a:lnTo>
                    <a:lnTo>
                      <a:pt x="4254" y="4582"/>
                    </a:lnTo>
                    <a:lnTo>
                      <a:pt x="4254" y="4582"/>
                    </a:lnTo>
                    <a:close/>
                    <a:moveTo>
                      <a:pt x="852" y="4514"/>
                    </a:moveTo>
                    <a:lnTo>
                      <a:pt x="852" y="4514"/>
                    </a:lnTo>
                    <a:lnTo>
                      <a:pt x="834" y="4496"/>
                    </a:lnTo>
                    <a:lnTo>
                      <a:pt x="964" y="4356"/>
                    </a:lnTo>
                    <a:lnTo>
                      <a:pt x="964" y="4356"/>
                    </a:lnTo>
                    <a:lnTo>
                      <a:pt x="980" y="4372"/>
                    </a:lnTo>
                    <a:lnTo>
                      <a:pt x="852" y="4514"/>
                    </a:lnTo>
                    <a:close/>
                    <a:moveTo>
                      <a:pt x="4366" y="4482"/>
                    </a:moveTo>
                    <a:lnTo>
                      <a:pt x="4234" y="4342"/>
                    </a:lnTo>
                    <a:lnTo>
                      <a:pt x="4234" y="4342"/>
                    </a:lnTo>
                    <a:lnTo>
                      <a:pt x="4252" y="4328"/>
                    </a:lnTo>
                    <a:lnTo>
                      <a:pt x="4384" y="4466"/>
                    </a:lnTo>
                    <a:lnTo>
                      <a:pt x="4384" y="4466"/>
                    </a:lnTo>
                    <a:lnTo>
                      <a:pt x="4366" y="4482"/>
                    </a:lnTo>
                    <a:lnTo>
                      <a:pt x="4366" y="4482"/>
                    </a:lnTo>
                    <a:close/>
                    <a:moveTo>
                      <a:pt x="744" y="4410"/>
                    </a:moveTo>
                    <a:lnTo>
                      <a:pt x="744" y="4410"/>
                    </a:lnTo>
                    <a:lnTo>
                      <a:pt x="726" y="4392"/>
                    </a:lnTo>
                    <a:lnTo>
                      <a:pt x="864" y="4258"/>
                    </a:lnTo>
                    <a:lnTo>
                      <a:pt x="864" y="4258"/>
                    </a:lnTo>
                    <a:lnTo>
                      <a:pt x="880" y="4276"/>
                    </a:lnTo>
                    <a:lnTo>
                      <a:pt x="744" y="4410"/>
                    </a:lnTo>
                    <a:close/>
                    <a:moveTo>
                      <a:pt x="4472" y="4378"/>
                    </a:moveTo>
                    <a:lnTo>
                      <a:pt x="4332" y="4246"/>
                    </a:lnTo>
                    <a:lnTo>
                      <a:pt x="4332" y="4246"/>
                    </a:lnTo>
                    <a:lnTo>
                      <a:pt x="4348" y="4228"/>
                    </a:lnTo>
                    <a:lnTo>
                      <a:pt x="4488" y="4360"/>
                    </a:lnTo>
                    <a:lnTo>
                      <a:pt x="4488" y="4360"/>
                    </a:lnTo>
                    <a:lnTo>
                      <a:pt x="4472" y="4378"/>
                    </a:lnTo>
                    <a:lnTo>
                      <a:pt x="4472" y="4378"/>
                    </a:lnTo>
                    <a:close/>
                    <a:moveTo>
                      <a:pt x="642" y="4300"/>
                    </a:moveTo>
                    <a:lnTo>
                      <a:pt x="642" y="4300"/>
                    </a:lnTo>
                    <a:lnTo>
                      <a:pt x="626" y="4282"/>
                    </a:lnTo>
                    <a:lnTo>
                      <a:pt x="772" y="4156"/>
                    </a:lnTo>
                    <a:lnTo>
                      <a:pt x="772" y="4156"/>
                    </a:lnTo>
                    <a:lnTo>
                      <a:pt x="786" y="4174"/>
                    </a:lnTo>
                    <a:lnTo>
                      <a:pt x="642" y="4300"/>
                    </a:lnTo>
                    <a:close/>
                    <a:moveTo>
                      <a:pt x="4572" y="4266"/>
                    </a:moveTo>
                    <a:lnTo>
                      <a:pt x="4424" y="4142"/>
                    </a:lnTo>
                    <a:lnTo>
                      <a:pt x="4424" y="4142"/>
                    </a:lnTo>
                    <a:lnTo>
                      <a:pt x="4440" y="4124"/>
                    </a:lnTo>
                    <a:lnTo>
                      <a:pt x="4588" y="4248"/>
                    </a:lnTo>
                    <a:lnTo>
                      <a:pt x="4588" y="4248"/>
                    </a:lnTo>
                    <a:lnTo>
                      <a:pt x="4572" y="4266"/>
                    </a:lnTo>
                    <a:lnTo>
                      <a:pt x="4572" y="4266"/>
                    </a:lnTo>
                    <a:close/>
                    <a:moveTo>
                      <a:pt x="546" y="4186"/>
                    </a:moveTo>
                    <a:lnTo>
                      <a:pt x="546" y="4186"/>
                    </a:lnTo>
                    <a:lnTo>
                      <a:pt x="532" y="4166"/>
                    </a:lnTo>
                    <a:lnTo>
                      <a:pt x="684" y="4050"/>
                    </a:lnTo>
                    <a:lnTo>
                      <a:pt x="684" y="4050"/>
                    </a:lnTo>
                    <a:lnTo>
                      <a:pt x="698" y="4068"/>
                    </a:lnTo>
                    <a:lnTo>
                      <a:pt x="546" y="4186"/>
                    </a:lnTo>
                    <a:close/>
                    <a:moveTo>
                      <a:pt x="4664" y="4150"/>
                    </a:moveTo>
                    <a:lnTo>
                      <a:pt x="4512" y="4034"/>
                    </a:lnTo>
                    <a:lnTo>
                      <a:pt x="4512" y="4034"/>
                    </a:lnTo>
                    <a:lnTo>
                      <a:pt x="4526" y="4016"/>
                    </a:lnTo>
                    <a:lnTo>
                      <a:pt x="4680" y="4130"/>
                    </a:lnTo>
                    <a:lnTo>
                      <a:pt x="4680" y="4130"/>
                    </a:lnTo>
                    <a:lnTo>
                      <a:pt x="4664" y="4150"/>
                    </a:lnTo>
                    <a:lnTo>
                      <a:pt x="4664" y="4150"/>
                    </a:lnTo>
                    <a:close/>
                    <a:moveTo>
                      <a:pt x="458" y="4066"/>
                    </a:moveTo>
                    <a:lnTo>
                      <a:pt x="458" y="4066"/>
                    </a:lnTo>
                    <a:lnTo>
                      <a:pt x="444" y="4044"/>
                    </a:lnTo>
                    <a:lnTo>
                      <a:pt x="604" y="3936"/>
                    </a:lnTo>
                    <a:lnTo>
                      <a:pt x="604" y="3936"/>
                    </a:lnTo>
                    <a:lnTo>
                      <a:pt x="616" y="3956"/>
                    </a:lnTo>
                    <a:lnTo>
                      <a:pt x="458" y="4066"/>
                    </a:lnTo>
                    <a:close/>
                    <a:moveTo>
                      <a:pt x="4752" y="4028"/>
                    </a:moveTo>
                    <a:lnTo>
                      <a:pt x="4592" y="3920"/>
                    </a:lnTo>
                    <a:lnTo>
                      <a:pt x="4592" y="3920"/>
                    </a:lnTo>
                    <a:lnTo>
                      <a:pt x="4604" y="3902"/>
                    </a:lnTo>
                    <a:lnTo>
                      <a:pt x="4764" y="4006"/>
                    </a:lnTo>
                    <a:lnTo>
                      <a:pt x="4764" y="4006"/>
                    </a:lnTo>
                    <a:lnTo>
                      <a:pt x="4752" y="4028"/>
                    </a:lnTo>
                    <a:lnTo>
                      <a:pt x="4752" y="4028"/>
                    </a:lnTo>
                    <a:close/>
                    <a:moveTo>
                      <a:pt x="376" y="3940"/>
                    </a:moveTo>
                    <a:lnTo>
                      <a:pt x="376" y="3940"/>
                    </a:lnTo>
                    <a:lnTo>
                      <a:pt x="364" y="3918"/>
                    </a:lnTo>
                    <a:lnTo>
                      <a:pt x="528" y="3820"/>
                    </a:lnTo>
                    <a:lnTo>
                      <a:pt x="528" y="3820"/>
                    </a:lnTo>
                    <a:lnTo>
                      <a:pt x="540" y="3840"/>
                    </a:lnTo>
                    <a:lnTo>
                      <a:pt x="376" y="3940"/>
                    </a:lnTo>
                    <a:close/>
                    <a:moveTo>
                      <a:pt x="4830" y="3900"/>
                    </a:moveTo>
                    <a:lnTo>
                      <a:pt x="4664" y="3804"/>
                    </a:lnTo>
                    <a:lnTo>
                      <a:pt x="4664" y="3804"/>
                    </a:lnTo>
                    <a:lnTo>
                      <a:pt x="4676" y="3784"/>
                    </a:lnTo>
                    <a:lnTo>
                      <a:pt x="4844" y="3880"/>
                    </a:lnTo>
                    <a:lnTo>
                      <a:pt x="4844" y="3880"/>
                    </a:lnTo>
                    <a:lnTo>
                      <a:pt x="4830" y="3900"/>
                    </a:lnTo>
                    <a:lnTo>
                      <a:pt x="4830" y="3900"/>
                    </a:lnTo>
                    <a:close/>
                    <a:moveTo>
                      <a:pt x="302" y="3810"/>
                    </a:moveTo>
                    <a:lnTo>
                      <a:pt x="302" y="3810"/>
                    </a:lnTo>
                    <a:lnTo>
                      <a:pt x="292" y="3788"/>
                    </a:lnTo>
                    <a:lnTo>
                      <a:pt x="462" y="3700"/>
                    </a:lnTo>
                    <a:lnTo>
                      <a:pt x="462" y="3700"/>
                    </a:lnTo>
                    <a:lnTo>
                      <a:pt x="472" y="3720"/>
                    </a:lnTo>
                    <a:lnTo>
                      <a:pt x="302" y="3810"/>
                    </a:lnTo>
                    <a:close/>
                    <a:moveTo>
                      <a:pt x="4902" y="3770"/>
                    </a:moveTo>
                    <a:lnTo>
                      <a:pt x="4732" y="3682"/>
                    </a:lnTo>
                    <a:lnTo>
                      <a:pt x="4732" y="3682"/>
                    </a:lnTo>
                    <a:lnTo>
                      <a:pt x="4742" y="3662"/>
                    </a:lnTo>
                    <a:lnTo>
                      <a:pt x="4914" y="3746"/>
                    </a:lnTo>
                    <a:lnTo>
                      <a:pt x="4914" y="3746"/>
                    </a:lnTo>
                    <a:lnTo>
                      <a:pt x="4902" y="3770"/>
                    </a:lnTo>
                    <a:lnTo>
                      <a:pt x="4902" y="3770"/>
                    </a:lnTo>
                    <a:close/>
                    <a:moveTo>
                      <a:pt x="236" y="3676"/>
                    </a:moveTo>
                    <a:lnTo>
                      <a:pt x="236" y="3676"/>
                    </a:lnTo>
                    <a:lnTo>
                      <a:pt x="226" y="3654"/>
                    </a:lnTo>
                    <a:lnTo>
                      <a:pt x="402" y="3576"/>
                    </a:lnTo>
                    <a:lnTo>
                      <a:pt x="402" y="3576"/>
                    </a:lnTo>
                    <a:lnTo>
                      <a:pt x="410" y="3596"/>
                    </a:lnTo>
                    <a:lnTo>
                      <a:pt x="236" y="3676"/>
                    </a:lnTo>
                    <a:close/>
                    <a:moveTo>
                      <a:pt x="4966" y="3634"/>
                    </a:moveTo>
                    <a:lnTo>
                      <a:pt x="4790" y="3556"/>
                    </a:lnTo>
                    <a:lnTo>
                      <a:pt x="4790" y="3556"/>
                    </a:lnTo>
                    <a:lnTo>
                      <a:pt x="4800" y="3536"/>
                    </a:lnTo>
                    <a:lnTo>
                      <a:pt x="4976" y="3610"/>
                    </a:lnTo>
                    <a:lnTo>
                      <a:pt x="4976" y="3610"/>
                    </a:lnTo>
                    <a:lnTo>
                      <a:pt x="4966" y="3634"/>
                    </a:lnTo>
                    <a:lnTo>
                      <a:pt x="4966" y="3634"/>
                    </a:lnTo>
                    <a:close/>
                    <a:moveTo>
                      <a:pt x="178" y="3540"/>
                    </a:moveTo>
                    <a:lnTo>
                      <a:pt x="178" y="3540"/>
                    </a:lnTo>
                    <a:lnTo>
                      <a:pt x="170" y="3516"/>
                    </a:lnTo>
                    <a:lnTo>
                      <a:pt x="348" y="3448"/>
                    </a:lnTo>
                    <a:lnTo>
                      <a:pt x="348" y="3448"/>
                    </a:lnTo>
                    <a:lnTo>
                      <a:pt x="356" y="3470"/>
                    </a:lnTo>
                    <a:lnTo>
                      <a:pt x="178" y="3540"/>
                    </a:lnTo>
                    <a:close/>
                    <a:moveTo>
                      <a:pt x="5022" y="3496"/>
                    </a:moveTo>
                    <a:lnTo>
                      <a:pt x="4842" y="3428"/>
                    </a:lnTo>
                    <a:lnTo>
                      <a:pt x="4842" y="3428"/>
                    </a:lnTo>
                    <a:lnTo>
                      <a:pt x="4850" y="3406"/>
                    </a:lnTo>
                    <a:lnTo>
                      <a:pt x="5032" y="3472"/>
                    </a:lnTo>
                    <a:lnTo>
                      <a:pt x="5032" y="3472"/>
                    </a:lnTo>
                    <a:lnTo>
                      <a:pt x="5022" y="3496"/>
                    </a:lnTo>
                    <a:lnTo>
                      <a:pt x="5022" y="3496"/>
                    </a:lnTo>
                    <a:close/>
                    <a:moveTo>
                      <a:pt x="128" y="3398"/>
                    </a:moveTo>
                    <a:lnTo>
                      <a:pt x="128" y="3398"/>
                    </a:lnTo>
                    <a:lnTo>
                      <a:pt x="120" y="3376"/>
                    </a:lnTo>
                    <a:lnTo>
                      <a:pt x="302" y="3318"/>
                    </a:lnTo>
                    <a:lnTo>
                      <a:pt x="302" y="3318"/>
                    </a:lnTo>
                    <a:lnTo>
                      <a:pt x="310" y="3340"/>
                    </a:lnTo>
                    <a:lnTo>
                      <a:pt x="128" y="3398"/>
                    </a:lnTo>
                    <a:close/>
                    <a:moveTo>
                      <a:pt x="5072" y="3354"/>
                    </a:moveTo>
                    <a:lnTo>
                      <a:pt x="4888" y="3296"/>
                    </a:lnTo>
                    <a:lnTo>
                      <a:pt x="4888" y="3296"/>
                    </a:lnTo>
                    <a:lnTo>
                      <a:pt x="4894" y="3274"/>
                    </a:lnTo>
                    <a:lnTo>
                      <a:pt x="5078" y="3330"/>
                    </a:lnTo>
                    <a:lnTo>
                      <a:pt x="5078" y="3330"/>
                    </a:lnTo>
                    <a:lnTo>
                      <a:pt x="5072" y="3354"/>
                    </a:lnTo>
                    <a:lnTo>
                      <a:pt x="5072" y="3354"/>
                    </a:lnTo>
                    <a:close/>
                    <a:moveTo>
                      <a:pt x="86" y="3256"/>
                    </a:moveTo>
                    <a:lnTo>
                      <a:pt x="86" y="3256"/>
                    </a:lnTo>
                    <a:lnTo>
                      <a:pt x="78" y="3232"/>
                    </a:lnTo>
                    <a:lnTo>
                      <a:pt x="264" y="3184"/>
                    </a:lnTo>
                    <a:lnTo>
                      <a:pt x="264" y="3184"/>
                    </a:lnTo>
                    <a:lnTo>
                      <a:pt x="270" y="3206"/>
                    </a:lnTo>
                    <a:lnTo>
                      <a:pt x="86" y="3256"/>
                    </a:lnTo>
                    <a:close/>
                    <a:moveTo>
                      <a:pt x="5110" y="3208"/>
                    </a:moveTo>
                    <a:lnTo>
                      <a:pt x="4924" y="3164"/>
                    </a:lnTo>
                    <a:lnTo>
                      <a:pt x="4924" y="3164"/>
                    </a:lnTo>
                    <a:lnTo>
                      <a:pt x="4930" y="3140"/>
                    </a:lnTo>
                    <a:lnTo>
                      <a:pt x="5116" y="3184"/>
                    </a:lnTo>
                    <a:lnTo>
                      <a:pt x="5116" y="3184"/>
                    </a:lnTo>
                    <a:lnTo>
                      <a:pt x="5110" y="3208"/>
                    </a:lnTo>
                    <a:lnTo>
                      <a:pt x="5110" y="3208"/>
                    </a:lnTo>
                    <a:close/>
                    <a:moveTo>
                      <a:pt x="52" y="3110"/>
                    </a:moveTo>
                    <a:lnTo>
                      <a:pt x="52" y="3110"/>
                    </a:lnTo>
                    <a:lnTo>
                      <a:pt x="46" y="3086"/>
                    </a:lnTo>
                    <a:lnTo>
                      <a:pt x="234" y="3048"/>
                    </a:lnTo>
                    <a:lnTo>
                      <a:pt x="234" y="3048"/>
                    </a:lnTo>
                    <a:lnTo>
                      <a:pt x="240" y="3072"/>
                    </a:lnTo>
                    <a:lnTo>
                      <a:pt x="52" y="3110"/>
                    </a:lnTo>
                    <a:close/>
                    <a:moveTo>
                      <a:pt x="5142" y="3062"/>
                    </a:moveTo>
                    <a:lnTo>
                      <a:pt x="4954" y="3028"/>
                    </a:lnTo>
                    <a:lnTo>
                      <a:pt x="4954" y="3028"/>
                    </a:lnTo>
                    <a:lnTo>
                      <a:pt x="4958" y="3006"/>
                    </a:lnTo>
                    <a:lnTo>
                      <a:pt x="5146" y="3038"/>
                    </a:lnTo>
                    <a:lnTo>
                      <a:pt x="5146" y="3038"/>
                    </a:lnTo>
                    <a:lnTo>
                      <a:pt x="5142" y="3062"/>
                    </a:lnTo>
                    <a:lnTo>
                      <a:pt x="5142" y="3062"/>
                    </a:lnTo>
                    <a:close/>
                    <a:moveTo>
                      <a:pt x="26" y="2962"/>
                    </a:moveTo>
                    <a:lnTo>
                      <a:pt x="26" y="2962"/>
                    </a:lnTo>
                    <a:lnTo>
                      <a:pt x="22" y="2938"/>
                    </a:lnTo>
                    <a:lnTo>
                      <a:pt x="212" y="2912"/>
                    </a:lnTo>
                    <a:lnTo>
                      <a:pt x="212" y="2912"/>
                    </a:lnTo>
                    <a:lnTo>
                      <a:pt x="216" y="2936"/>
                    </a:lnTo>
                    <a:lnTo>
                      <a:pt x="26" y="2962"/>
                    </a:lnTo>
                    <a:close/>
                    <a:moveTo>
                      <a:pt x="5164" y="2914"/>
                    </a:moveTo>
                    <a:lnTo>
                      <a:pt x="4974" y="2892"/>
                    </a:lnTo>
                    <a:lnTo>
                      <a:pt x="4974" y="2892"/>
                    </a:lnTo>
                    <a:lnTo>
                      <a:pt x="4976" y="2868"/>
                    </a:lnTo>
                    <a:lnTo>
                      <a:pt x="5168" y="2890"/>
                    </a:lnTo>
                    <a:lnTo>
                      <a:pt x="5168" y="2890"/>
                    </a:lnTo>
                    <a:lnTo>
                      <a:pt x="5164" y="2914"/>
                    </a:lnTo>
                    <a:lnTo>
                      <a:pt x="5164" y="2914"/>
                    </a:lnTo>
                    <a:close/>
                    <a:moveTo>
                      <a:pt x="8" y="2814"/>
                    </a:moveTo>
                    <a:lnTo>
                      <a:pt x="8" y="2814"/>
                    </a:lnTo>
                    <a:lnTo>
                      <a:pt x="6" y="2790"/>
                    </a:lnTo>
                    <a:lnTo>
                      <a:pt x="198" y="2774"/>
                    </a:lnTo>
                    <a:lnTo>
                      <a:pt x="198" y="2774"/>
                    </a:lnTo>
                    <a:lnTo>
                      <a:pt x="200" y="2798"/>
                    </a:lnTo>
                    <a:lnTo>
                      <a:pt x="8" y="2814"/>
                    </a:lnTo>
                    <a:close/>
                    <a:moveTo>
                      <a:pt x="5178" y="2766"/>
                    </a:moveTo>
                    <a:lnTo>
                      <a:pt x="4988" y="2754"/>
                    </a:lnTo>
                    <a:lnTo>
                      <a:pt x="4988" y="2754"/>
                    </a:lnTo>
                    <a:lnTo>
                      <a:pt x="4988" y="2730"/>
                    </a:lnTo>
                    <a:lnTo>
                      <a:pt x="5180" y="2742"/>
                    </a:lnTo>
                    <a:lnTo>
                      <a:pt x="5180" y="2742"/>
                    </a:lnTo>
                    <a:lnTo>
                      <a:pt x="5178" y="2766"/>
                    </a:lnTo>
                    <a:lnTo>
                      <a:pt x="5178" y="2766"/>
                    </a:lnTo>
                    <a:close/>
                    <a:moveTo>
                      <a:pt x="0" y="2664"/>
                    </a:moveTo>
                    <a:lnTo>
                      <a:pt x="0" y="2664"/>
                    </a:lnTo>
                    <a:lnTo>
                      <a:pt x="0" y="2640"/>
                    </a:lnTo>
                    <a:lnTo>
                      <a:pt x="192" y="2636"/>
                    </a:lnTo>
                    <a:lnTo>
                      <a:pt x="192" y="2636"/>
                    </a:lnTo>
                    <a:lnTo>
                      <a:pt x="192" y="2660"/>
                    </a:lnTo>
                    <a:lnTo>
                      <a:pt x="0" y="2664"/>
                    </a:lnTo>
                    <a:close/>
                    <a:moveTo>
                      <a:pt x="5184" y="2616"/>
                    </a:moveTo>
                    <a:lnTo>
                      <a:pt x="4992" y="2616"/>
                    </a:lnTo>
                    <a:lnTo>
                      <a:pt x="4992" y="2616"/>
                    </a:lnTo>
                    <a:lnTo>
                      <a:pt x="4992" y="2592"/>
                    </a:lnTo>
                    <a:lnTo>
                      <a:pt x="5184" y="2592"/>
                    </a:lnTo>
                    <a:lnTo>
                      <a:pt x="5184" y="2592"/>
                    </a:lnTo>
                    <a:lnTo>
                      <a:pt x="5184" y="2616"/>
                    </a:lnTo>
                    <a:lnTo>
                      <a:pt x="5184" y="2616"/>
                    </a:lnTo>
                    <a:close/>
                    <a:moveTo>
                      <a:pt x="192" y="2520"/>
                    </a:moveTo>
                    <a:lnTo>
                      <a:pt x="0" y="2516"/>
                    </a:lnTo>
                    <a:lnTo>
                      <a:pt x="0" y="2516"/>
                    </a:lnTo>
                    <a:lnTo>
                      <a:pt x="2" y="2490"/>
                    </a:lnTo>
                    <a:lnTo>
                      <a:pt x="194" y="2498"/>
                    </a:lnTo>
                    <a:lnTo>
                      <a:pt x="194" y="2498"/>
                    </a:lnTo>
                    <a:lnTo>
                      <a:pt x="192" y="2520"/>
                    </a:lnTo>
                    <a:lnTo>
                      <a:pt x="192" y="2520"/>
                    </a:lnTo>
                    <a:close/>
                    <a:moveTo>
                      <a:pt x="4990" y="2480"/>
                    </a:moveTo>
                    <a:lnTo>
                      <a:pt x="4990" y="2480"/>
                    </a:lnTo>
                    <a:lnTo>
                      <a:pt x="4988" y="2458"/>
                    </a:lnTo>
                    <a:lnTo>
                      <a:pt x="5180" y="2446"/>
                    </a:lnTo>
                    <a:lnTo>
                      <a:pt x="5180" y="2446"/>
                    </a:lnTo>
                    <a:lnTo>
                      <a:pt x="5182" y="2472"/>
                    </a:lnTo>
                    <a:lnTo>
                      <a:pt x="4990" y="2480"/>
                    </a:lnTo>
                    <a:close/>
                    <a:moveTo>
                      <a:pt x="200" y="2382"/>
                    </a:moveTo>
                    <a:lnTo>
                      <a:pt x="10" y="2366"/>
                    </a:lnTo>
                    <a:lnTo>
                      <a:pt x="10" y="2366"/>
                    </a:lnTo>
                    <a:lnTo>
                      <a:pt x="12" y="2342"/>
                    </a:lnTo>
                    <a:lnTo>
                      <a:pt x="202" y="2360"/>
                    </a:lnTo>
                    <a:lnTo>
                      <a:pt x="202" y="2360"/>
                    </a:lnTo>
                    <a:lnTo>
                      <a:pt x="200" y="2382"/>
                    </a:lnTo>
                    <a:lnTo>
                      <a:pt x="200" y="2382"/>
                    </a:lnTo>
                    <a:close/>
                    <a:moveTo>
                      <a:pt x="4980" y="2342"/>
                    </a:moveTo>
                    <a:lnTo>
                      <a:pt x="4980" y="2342"/>
                    </a:lnTo>
                    <a:lnTo>
                      <a:pt x="4978" y="2320"/>
                    </a:lnTo>
                    <a:lnTo>
                      <a:pt x="5168" y="2298"/>
                    </a:lnTo>
                    <a:lnTo>
                      <a:pt x="5168" y="2298"/>
                    </a:lnTo>
                    <a:lnTo>
                      <a:pt x="5170" y="2322"/>
                    </a:lnTo>
                    <a:lnTo>
                      <a:pt x="4980" y="2342"/>
                    </a:lnTo>
                    <a:close/>
                    <a:moveTo>
                      <a:pt x="216" y="2246"/>
                    </a:moveTo>
                    <a:lnTo>
                      <a:pt x="26" y="2218"/>
                    </a:lnTo>
                    <a:lnTo>
                      <a:pt x="26" y="2218"/>
                    </a:lnTo>
                    <a:lnTo>
                      <a:pt x="30" y="2194"/>
                    </a:lnTo>
                    <a:lnTo>
                      <a:pt x="220" y="2222"/>
                    </a:lnTo>
                    <a:lnTo>
                      <a:pt x="220" y="2222"/>
                    </a:lnTo>
                    <a:lnTo>
                      <a:pt x="216" y="2246"/>
                    </a:lnTo>
                    <a:lnTo>
                      <a:pt x="216" y="2246"/>
                    </a:lnTo>
                    <a:close/>
                    <a:moveTo>
                      <a:pt x="4962" y="2206"/>
                    </a:moveTo>
                    <a:lnTo>
                      <a:pt x="4962" y="2206"/>
                    </a:lnTo>
                    <a:lnTo>
                      <a:pt x="4958" y="2182"/>
                    </a:lnTo>
                    <a:lnTo>
                      <a:pt x="5148" y="2150"/>
                    </a:lnTo>
                    <a:lnTo>
                      <a:pt x="5148" y="2150"/>
                    </a:lnTo>
                    <a:lnTo>
                      <a:pt x="5152" y="2174"/>
                    </a:lnTo>
                    <a:lnTo>
                      <a:pt x="4962" y="2206"/>
                    </a:lnTo>
                    <a:close/>
                    <a:moveTo>
                      <a:pt x="240" y="2108"/>
                    </a:moveTo>
                    <a:lnTo>
                      <a:pt x="52" y="2070"/>
                    </a:lnTo>
                    <a:lnTo>
                      <a:pt x="52" y="2070"/>
                    </a:lnTo>
                    <a:lnTo>
                      <a:pt x="56" y="2046"/>
                    </a:lnTo>
                    <a:lnTo>
                      <a:pt x="244" y="2086"/>
                    </a:lnTo>
                    <a:lnTo>
                      <a:pt x="244" y="2086"/>
                    </a:lnTo>
                    <a:lnTo>
                      <a:pt x="240" y="2108"/>
                    </a:lnTo>
                    <a:lnTo>
                      <a:pt x="240" y="2108"/>
                    </a:lnTo>
                    <a:close/>
                    <a:moveTo>
                      <a:pt x="4936" y="2070"/>
                    </a:moveTo>
                    <a:lnTo>
                      <a:pt x="4936" y="2070"/>
                    </a:lnTo>
                    <a:lnTo>
                      <a:pt x="4930" y="2046"/>
                    </a:lnTo>
                    <a:lnTo>
                      <a:pt x="5118" y="2004"/>
                    </a:lnTo>
                    <a:lnTo>
                      <a:pt x="5118" y="2004"/>
                    </a:lnTo>
                    <a:lnTo>
                      <a:pt x="5122" y="2028"/>
                    </a:lnTo>
                    <a:lnTo>
                      <a:pt x="4936" y="2070"/>
                    </a:lnTo>
                    <a:close/>
                    <a:moveTo>
                      <a:pt x="272" y="1974"/>
                    </a:moveTo>
                    <a:lnTo>
                      <a:pt x="86" y="1924"/>
                    </a:lnTo>
                    <a:lnTo>
                      <a:pt x="86" y="1924"/>
                    </a:lnTo>
                    <a:lnTo>
                      <a:pt x="92" y="1900"/>
                    </a:lnTo>
                    <a:lnTo>
                      <a:pt x="278" y="1952"/>
                    </a:lnTo>
                    <a:lnTo>
                      <a:pt x="278" y="1952"/>
                    </a:lnTo>
                    <a:lnTo>
                      <a:pt x="272" y="1974"/>
                    </a:lnTo>
                    <a:lnTo>
                      <a:pt x="272" y="1974"/>
                    </a:lnTo>
                    <a:close/>
                    <a:moveTo>
                      <a:pt x="4902" y="1936"/>
                    </a:moveTo>
                    <a:lnTo>
                      <a:pt x="4902" y="1936"/>
                    </a:lnTo>
                    <a:lnTo>
                      <a:pt x="4896" y="1912"/>
                    </a:lnTo>
                    <a:lnTo>
                      <a:pt x="5080" y="1858"/>
                    </a:lnTo>
                    <a:lnTo>
                      <a:pt x="5080" y="1858"/>
                    </a:lnTo>
                    <a:lnTo>
                      <a:pt x="5086" y="1882"/>
                    </a:lnTo>
                    <a:lnTo>
                      <a:pt x="4902" y="1936"/>
                    </a:lnTo>
                    <a:close/>
                    <a:moveTo>
                      <a:pt x="310" y="1842"/>
                    </a:moveTo>
                    <a:lnTo>
                      <a:pt x="128" y="1782"/>
                    </a:lnTo>
                    <a:lnTo>
                      <a:pt x="128" y="1782"/>
                    </a:lnTo>
                    <a:lnTo>
                      <a:pt x="136" y="1758"/>
                    </a:lnTo>
                    <a:lnTo>
                      <a:pt x="318" y="1820"/>
                    </a:lnTo>
                    <a:lnTo>
                      <a:pt x="318" y="1820"/>
                    </a:lnTo>
                    <a:lnTo>
                      <a:pt x="310" y="1842"/>
                    </a:lnTo>
                    <a:lnTo>
                      <a:pt x="310" y="1842"/>
                    </a:lnTo>
                    <a:close/>
                    <a:moveTo>
                      <a:pt x="4860" y="1804"/>
                    </a:moveTo>
                    <a:lnTo>
                      <a:pt x="4860" y="1804"/>
                    </a:lnTo>
                    <a:lnTo>
                      <a:pt x="4852" y="1782"/>
                    </a:lnTo>
                    <a:lnTo>
                      <a:pt x="5034" y="1716"/>
                    </a:lnTo>
                    <a:lnTo>
                      <a:pt x="5034" y="1716"/>
                    </a:lnTo>
                    <a:lnTo>
                      <a:pt x="5042" y="1740"/>
                    </a:lnTo>
                    <a:lnTo>
                      <a:pt x="4860" y="1804"/>
                    </a:lnTo>
                    <a:close/>
                    <a:moveTo>
                      <a:pt x="358" y="1712"/>
                    </a:moveTo>
                    <a:lnTo>
                      <a:pt x="180" y="1640"/>
                    </a:lnTo>
                    <a:lnTo>
                      <a:pt x="180" y="1640"/>
                    </a:lnTo>
                    <a:lnTo>
                      <a:pt x="188" y="1618"/>
                    </a:lnTo>
                    <a:lnTo>
                      <a:pt x="366" y="1690"/>
                    </a:lnTo>
                    <a:lnTo>
                      <a:pt x="366" y="1690"/>
                    </a:lnTo>
                    <a:lnTo>
                      <a:pt x="358" y="1712"/>
                    </a:lnTo>
                    <a:lnTo>
                      <a:pt x="358" y="1712"/>
                    </a:lnTo>
                    <a:close/>
                    <a:moveTo>
                      <a:pt x="4810" y="1674"/>
                    </a:moveTo>
                    <a:lnTo>
                      <a:pt x="4810" y="1674"/>
                    </a:lnTo>
                    <a:lnTo>
                      <a:pt x="4802" y="1652"/>
                    </a:lnTo>
                    <a:lnTo>
                      <a:pt x="4978" y="1578"/>
                    </a:lnTo>
                    <a:lnTo>
                      <a:pt x="4978" y="1578"/>
                    </a:lnTo>
                    <a:lnTo>
                      <a:pt x="4988" y="1600"/>
                    </a:lnTo>
                    <a:lnTo>
                      <a:pt x="4810" y="1674"/>
                    </a:lnTo>
                    <a:close/>
                    <a:moveTo>
                      <a:pt x="412" y="1584"/>
                    </a:moveTo>
                    <a:lnTo>
                      <a:pt x="238" y="1502"/>
                    </a:lnTo>
                    <a:lnTo>
                      <a:pt x="238" y="1502"/>
                    </a:lnTo>
                    <a:lnTo>
                      <a:pt x="250" y="1480"/>
                    </a:lnTo>
                    <a:lnTo>
                      <a:pt x="422" y="1562"/>
                    </a:lnTo>
                    <a:lnTo>
                      <a:pt x="422" y="1562"/>
                    </a:lnTo>
                    <a:lnTo>
                      <a:pt x="412" y="1584"/>
                    </a:lnTo>
                    <a:lnTo>
                      <a:pt x="412" y="1584"/>
                    </a:lnTo>
                    <a:close/>
                    <a:moveTo>
                      <a:pt x="4754" y="1548"/>
                    </a:moveTo>
                    <a:lnTo>
                      <a:pt x="4754" y="1548"/>
                    </a:lnTo>
                    <a:lnTo>
                      <a:pt x="4744" y="1528"/>
                    </a:lnTo>
                    <a:lnTo>
                      <a:pt x="4916" y="1442"/>
                    </a:lnTo>
                    <a:lnTo>
                      <a:pt x="4916" y="1442"/>
                    </a:lnTo>
                    <a:lnTo>
                      <a:pt x="4928" y="1464"/>
                    </a:lnTo>
                    <a:lnTo>
                      <a:pt x="4754" y="1548"/>
                    </a:lnTo>
                    <a:close/>
                    <a:moveTo>
                      <a:pt x="474" y="1460"/>
                    </a:moveTo>
                    <a:lnTo>
                      <a:pt x="306" y="1368"/>
                    </a:lnTo>
                    <a:lnTo>
                      <a:pt x="306" y="1368"/>
                    </a:lnTo>
                    <a:lnTo>
                      <a:pt x="318" y="1348"/>
                    </a:lnTo>
                    <a:lnTo>
                      <a:pt x="486" y="1440"/>
                    </a:lnTo>
                    <a:lnTo>
                      <a:pt x="486" y="1440"/>
                    </a:lnTo>
                    <a:lnTo>
                      <a:pt x="474" y="1460"/>
                    </a:lnTo>
                    <a:lnTo>
                      <a:pt x="474" y="1460"/>
                    </a:lnTo>
                    <a:close/>
                    <a:moveTo>
                      <a:pt x="4690" y="1426"/>
                    </a:moveTo>
                    <a:lnTo>
                      <a:pt x="4690" y="1426"/>
                    </a:lnTo>
                    <a:lnTo>
                      <a:pt x="4680" y="1406"/>
                    </a:lnTo>
                    <a:lnTo>
                      <a:pt x="4846" y="1310"/>
                    </a:lnTo>
                    <a:lnTo>
                      <a:pt x="4846" y="1310"/>
                    </a:lnTo>
                    <a:lnTo>
                      <a:pt x="4858" y="1332"/>
                    </a:lnTo>
                    <a:lnTo>
                      <a:pt x="4690" y="1426"/>
                    </a:lnTo>
                    <a:close/>
                    <a:moveTo>
                      <a:pt x="544" y="1340"/>
                    </a:moveTo>
                    <a:lnTo>
                      <a:pt x="380" y="1240"/>
                    </a:lnTo>
                    <a:lnTo>
                      <a:pt x="380" y="1240"/>
                    </a:lnTo>
                    <a:lnTo>
                      <a:pt x="394" y="1218"/>
                    </a:lnTo>
                    <a:lnTo>
                      <a:pt x="556" y="1320"/>
                    </a:lnTo>
                    <a:lnTo>
                      <a:pt x="556" y="1320"/>
                    </a:lnTo>
                    <a:lnTo>
                      <a:pt x="544" y="1340"/>
                    </a:lnTo>
                    <a:lnTo>
                      <a:pt x="544" y="1340"/>
                    </a:lnTo>
                    <a:close/>
                    <a:moveTo>
                      <a:pt x="4620" y="1306"/>
                    </a:moveTo>
                    <a:lnTo>
                      <a:pt x="4620" y="1306"/>
                    </a:lnTo>
                    <a:lnTo>
                      <a:pt x="4608" y="1288"/>
                    </a:lnTo>
                    <a:lnTo>
                      <a:pt x="4768" y="1182"/>
                    </a:lnTo>
                    <a:lnTo>
                      <a:pt x="4768" y="1182"/>
                    </a:lnTo>
                    <a:lnTo>
                      <a:pt x="4782" y="1204"/>
                    </a:lnTo>
                    <a:lnTo>
                      <a:pt x="4620" y="1306"/>
                    </a:lnTo>
                    <a:close/>
                    <a:moveTo>
                      <a:pt x="620" y="1224"/>
                    </a:moveTo>
                    <a:lnTo>
                      <a:pt x="462" y="1114"/>
                    </a:lnTo>
                    <a:lnTo>
                      <a:pt x="462" y="1114"/>
                    </a:lnTo>
                    <a:lnTo>
                      <a:pt x="476" y="1094"/>
                    </a:lnTo>
                    <a:lnTo>
                      <a:pt x="632" y="1204"/>
                    </a:lnTo>
                    <a:lnTo>
                      <a:pt x="632" y="1204"/>
                    </a:lnTo>
                    <a:lnTo>
                      <a:pt x="620" y="1224"/>
                    </a:lnTo>
                    <a:lnTo>
                      <a:pt x="620" y="1224"/>
                    </a:lnTo>
                    <a:close/>
                    <a:moveTo>
                      <a:pt x="4542" y="1192"/>
                    </a:moveTo>
                    <a:lnTo>
                      <a:pt x="4542" y="1192"/>
                    </a:lnTo>
                    <a:lnTo>
                      <a:pt x="4528" y="1174"/>
                    </a:lnTo>
                    <a:lnTo>
                      <a:pt x="4684" y="1060"/>
                    </a:lnTo>
                    <a:lnTo>
                      <a:pt x="4684" y="1060"/>
                    </a:lnTo>
                    <a:lnTo>
                      <a:pt x="4698" y="1080"/>
                    </a:lnTo>
                    <a:lnTo>
                      <a:pt x="4542" y="1192"/>
                    </a:lnTo>
                    <a:close/>
                    <a:moveTo>
                      <a:pt x="702" y="1112"/>
                    </a:moveTo>
                    <a:lnTo>
                      <a:pt x="550" y="994"/>
                    </a:lnTo>
                    <a:lnTo>
                      <a:pt x="550" y="994"/>
                    </a:lnTo>
                    <a:lnTo>
                      <a:pt x="566" y="974"/>
                    </a:lnTo>
                    <a:lnTo>
                      <a:pt x="716" y="1094"/>
                    </a:lnTo>
                    <a:lnTo>
                      <a:pt x="716" y="1094"/>
                    </a:lnTo>
                    <a:lnTo>
                      <a:pt x="702" y="1112"/>
                    </a:lnTo>
                    <a:lnTo>
                      <a:pt x="702" y="1112"/>
                    </a:lnTo>
                    <a:close/>
                    <a:moveTo>
                      <a:pt x="4458" y="1082"/>
                    </a:moveTo>
                    <a:lnTo>
                      <a:pt x="4458" y="1082"/>
                    </a:lnTo>
                    <a:lnTo>
                      <a:pt x="4444" y="1064"/>
                    </a:lnTo>
                    <a:lnTo>
                      <a:pt x="4592" y="942"/>
                    </a:lnTo>
                    <a:lnTo>
                      <a:pt x="4592" y="942"/>
                    </a:lnTo>
                    <a:lnTo>
                      <a:pt x="4608" y="962"/>
                    </a:lnTo>
                    <a:lnTo>
                      <a:pt x="4458" y="1082"/>
                    </a:lnTo>
                    <a:close/>
                    <a:moveTo>
                      <a:pt x="790" y="1006"/>
                    </a:moveTo>
                    <a:lnTo>
                      <a:pt x="646" y="878"/>
                    </a:lnTo>
                    <a:lnTo>
                      <a:pt x="646" y="878"/>
                    </a:lnTo>
                    <a:lnTo>
                      <a:pt x="662" y="860"/>
                    </a:lnTo>
                    <a:lnTo>
                      <a:pt x="806" y="988"/>
                    </a:lnTo>
                    <a:lnTo>
                      <a:pt x="806" y="988"/>
                    </a:lnTo>
                    <a:lnTo>
                      <a:pt x="790" y="1006"/>
                    </a:lnTo>
                    <a:lnTo>
                      <a:pt x="790" y="1006"/>
                    </a:lnTo>
                    <a:close/>
                    <a:moveTo>
                      <a:pt x="4368" y="978"/>
                    </a:moveTo>
                    <a:lnTo>
                      <a:pt x="4368" y="978"/>
                    </a:lnTo>
                    <a:lnTo>
                      <a:pt x="4352" y="960"/>
                    </a:lnTo>
                    <a:lnTo>
                      <a:pt x="4494" y="830"/>
                    </a:lnTo>
                    <a:lnTo>
                      <a:pt x="4494" y="830"/>
                    </a:lnTo>
                    <a:lnTo>
                      <a:pt x="4510" y="848"/>
                    </a:lnTo>
                    <a:lnTo>
                      <a:pt x="4368" y="978"/>
                    </a:lnTo>
                    <a:close/>
                    <a:moveTo>
                      <a:pt x="884" y="904"/>
                    </a:moveTo>
                    <a:lnTo>
                      <a:pt x="748" y="770"/>
                    </a:lnTo>
                    <a:lnTo>
                      <a:pt x="748" y="770"/>
                    </a:lnTo>
                    <a:lnTo>
                      <a:pt x="766" y="752"/>
                    </a:lnTo>
                    <a:lnTo>
                      <a:pt x="902" y="888"/>
                    </a:lnTo>
                    <a:lnTo>
                      <a:pt x="902" y="888"/>
                    </a:lnTo>
                    <a:lnTo>
                      <a:pt x="884" y="904"/>
                    </a:lnTo>
                    <a:lnTo>
                      <a:pt x="884" y="904"/>
                    </a:lnTo>
                    <a:close/>
                    <a:moveTo>
                      <a:pt x="4272" y="878"/>
                    </a:moveTo>
                    <a:lnTo>
                      <a:pt x="4272" y="878"/>
                    </a:lnTo>
                    <a:lnTo>
                      <a:pt x="4256" y="862"/>
                    </a:lnTo>
                    <a:lnTo>
                      <a:pt x="4388" y="722"/>
                    </a:lnTo>
                    <a:lnTo>
                      <a:pt x="4388" y="722"/>
                    </a:lnTo>
                    <a:lnTo>
                      <a:pt x="4406" y="740"/>
                    </a:lnTo>
                    <a:lnTo>
                      <a:pt x="4272" y="878"/>
                    </a:lnTo>
                    <a:close/>
                    <a:moveTo>
                      <a:pt x="984" y="808"/>
                    </a:moveTo>
                    <a:lnTo>
                      <a:pt x="856" y="666"/>
                    </a:lnTo>
                    <a:lnTo>
                      <a:pt x="856" y="666"/>
                    </a:lnTo>
                    <a:lnTo>
                      <a:pt x="874" y="650"/>
                    </a:lnTo>
                    <a:lnTo>
                      <a:pt x="1002" y="794"/>
                    </a:lnTo>
                    <a:lnTo>
                      <a:pt x="1002" y="794"/>
                    </a:lnTo>
                    <a:lnTo>
                      <a:pt x="984" y="808"/>
                    </a:lnTo>
                    <a:lnTo>
                      <a:pt x="984" y="808"/>
                    </a:lnTo>
                    <a:close/>
                    <a:moveTo>
                      <a:pt x="4170" y="784"/>
                    </a:moveTo>
                    <a:lnTo>
                      <a:pt x="4170" y="784"/>
                    </a:lnTo>
                    <a:lnTo>
                      <a:pt x="4154" y="768"/>
                    </a:lnTo>
                    <a:lnTo>
                      <a:pt x="4278" y="622"/>
                    </a:lnTo>
                    <a:lnTo>
                      <a:pt x="4278" y="622"/>
                    </a:lnTo>
                    <a:lnTo>
                      <a:pt x="4298" y="638"/>
                    </a:lnTo>
                    <a:lnTo>
                      <a:pt x="4170" y="784"/>
                    </a:lnTo>
                    <a:close/>
                    <a:moveTo>
                      <a:pt x="1090" y="720"/>
                    </a:moveTo>
                    <a:lnTo>
                      <a:pt x="970" y="570"/>
                    </a:lnTo>
                    <a:lnTo>
                      <a:pt x="970" y="570"/>
                    </a:lnTo>
                    <a:lnTo>
                      <a:pt x="990" y="554"/>
                    </a:lnTo>
                    <a:lnTo>
                      <a:pt x="1108" y="704"/>
                    </a:lnTo>
                    <a:lnTo>
                      <a:pt x="1108" y="704"/>
                    </a:lnTo>
                    <a:lnTo>
                      <a:pt x="1090" y="720"/>
                    </a:lnTo>
                    <a:lnTo>
                      <a:pt x="1090" y="720"/>
                    </a:lnTo>
                    <a:close/>
                    <a:moveTo>
                      <a:pt x="4064" y="696"/>
                    </a:moveTo>
                    <a:lnTo>
                      <a:pt x="4064" y="696"/>
                    </a:lnTo>
                    <a:lnTo>
                      <a:pt x="4046" y="682"/>
                    </a:lnTo>
                    <a:lnTo>
                      <a:pt x="4162" y="528"/>
                    </a:lnTo>
                    <a:lnTo>
                      <a:pt x="4162" y="528"/>
                    </a:lnTo>
                    <a:lnTo>
                      <a:pt x="4182" y="544"/>
                    </a:lnTo>
                    <a:lnTo>
                      <a:pt x="4064" y="696"/>
                    </a:lnTo>
                    <a:close/>
                    <a:moveTo>
                      <a:pt x="1200" y="636"/>
                    </a:moveTo>
                    <a:lnTo>
                      <a:pt x="1090" y="480"/>
                    </a:lnTo>
                    <a:lnTo>
                      <a:pt x="1090" y="480"/>
                    </a:lnTo>
                    <a:lnTo>
                      <a:pt x="1110" y="464"/>
                    </a:lnTo>
                    <a:lnTo>
                      <a:pt x="1220" y="622"/>
                    </a:lnTo>
                    <a:lnTo>
                      <a:pt x="1220" y="622"/>
                    </a:lnTo>
                    <a:lnTo>
                      <a:pt x="1200" y="636"/>
                    </a:lnTo>
                    <a:lnTo>
                      <a:pt x="1200" y="636"/>
                    </a:lnTo>
                    <a:close/>
                    <a:moveTo>
                      <a:pt x="3952" y="614"/>
                    </a:moveTo>
                    <a:lnTo>
                      <a:pt x="3952" y="614"/>
                    </a:lnTo>
                    <a:lnTo>
                      <a:pt x="3932" y="600"/>
                    </a:lnTo>
                    <a:lnTo>
                      <a:pt x="4040" y="442"/>
                    </a:lnTo>
                    <a:lnTo>
                      <a:pt x="4040" y="442"/>
                    </a:lnTo>
                    <a:lnTo>
                      <a:pt x="4060" y="456"/>
                    </a:lnTo>
                    <a:lnTo>
                      <a:pt x="3952" y="614"/>
                    </a:lnTo>
                    <a:close/>
                    <a:moveTo>
                      <a:pt x="1316" y="558"/>
                    </a:moveTo>
                    <a:lnTo>
                      <a:pt x="1214" y="396"/>
                    </a:lnTo>
                    <a:lnTo>
                      <a:pt x="1214" y="396"/>
                    </a:lnTo>
                    <a:lnTo>
                      <a:pt x="1234" y="382"/>
                    </a:lnTo>
                    <a:lnTo>
                      <a:pt x="1334" y="546"/>
                    </a:lnTo>
                    <a:lnTo>
                      <a:pt x="1334" y="546"/>
                    </a:lnTo>
                    <a:lnTo>
                      <a:pt x="1316" y="558"/>
                    </a:lnTo>
                    <a:lnTo>
                      <a:pt x="1316" y="558"/>
                    </a:lnTo>
                    <a:close/>
                    <a:moveTo>
                      <a:pt x="3836" y="538"/>
                    </a:moveTo>
                    <a:lnTo>
                      <a:pt x="3836" y="538"/>
                    </a:lnTo>
                    <a:lnTo>
                      <a:pt x="3816" y="526"/>
                    </a:lnTo>
                    <a:lnTo>
                      <a:pt x="3914" y="362"/>
                    </a:lnTo>
                    <a:lnTo>
                      <a:pt x="3914" y="362"/>
                    </a:lnTo>
                    <a:lnTo>
                      <a:pt x="3936" y="374"/>
                    </a:lnTo>
                    <a:lnTo>
                      <a:pt x="3836" y="538"/>
                    </a:lnTo>
                    <a:close/>
                    <a:moveTo>
                      <a:pt x="1434" y="488"/>
                    </a:moveTo>
                    <a:lnTo>
                      <a:pt x="1342" y="320"/>
                    </a:lnTo>
                    <a:lnTo>
                      <a:pt x="1342" y="320"/>
                    </a:lnTo>
                    <a:lnTo>
                      <a:pt x="1364" y="308"/>
                    </a:lnTo>
                    <a:lnTo>
                      <a:pt x="1454" y="478"/>
                    </a:lnTo>
                    <a:lnTo>
                      <a:pt x="1454" y="478"/>
                    </a:lnTo>
                    <a:lnTo>
                      <a:pt x="1434" y="488"/>
                    </a:lnTo>
                    <a:lnTo>
                      <a:pt x="1434" y="488"/>
                    </a:lnTo>
                    <a:close/>
                    <a:moveTo>
                      <a:pt x="3716" y="470"/>
                    </a:moveTo>
                    <a:lnTo>
                      <a:pt x="3716" y="470"/>
                    </a:lnTo>
                    <a:lnTo>
                      <a:pt x="3694" y="460"/>
                    </a:lnTo>
                    <a:lnTo>
                      <a:pt x="3782" y="288"/>
                    </a:lnTo>
                    <a:lnTo>
                      <a:pt x="3782" y="288"/>
                    </a:lnTo>
                    <a:lnTo>
                      <a:pt x="3806" y="300"/>
                    </a:lnTo>
                    <a:lnTo>
                      <a:pt x="3716" y="470"/>
                    </a:lnTo>
                    <a:close/>
                    <a:moveTo>
                      <a:pt x="1558" y="426"/>
                    </a:moveTo>
                    <a:lnTo>
                      <a:pt x="1474" y="252"/>
                    </a:lnTo>
                    <a:lnTo>
                      <a:pt x="1474" y="252"/>
                    </a:lnTo>
                    <a:lnTo>
                      <a:pt x="1496" y="242"/>
                    </a:lnTo>
                    <a:lnTo>
                      <a:pt x="1578" y="416"/>
                    </a:lnTo>
                    <a:lnTo>
                      <a:pt x="1578" y="416"/>
                    </a:lnTo>
                    <a:lnTo>
                      <a:pt x="1558" y="426"/>
                    </a:lnTo>
                    <a:lnTo>
                      <a:pt x="1558" y="426"/>
                    </a:lnTo>
                    <a:close/>
                    <a:moveTo>
                      <a:pt x="3590" y="408"/>
                    </a:moveTo>
                    <a:lnTo>
                      <a:pt x="3590" y="408"/>
                    </a:lnTo>
                    <a:lnTo>
                      <a:pt x="3570" y="398"/>
                    </a:lnTo>
                    <a:lnTo>
                      <a:pt x="3648" y="224"/>
                    </a:lnTo>
                    <a:lnTo>
                      <a:pt x="3648" y="224"/>
                    </a:lnTo>
                    <a:lnTo>
                      <a:pt x="3670" y="234"/>
                    </a:lnTo>
                    <a:lnTo>
                      <a:pt x="3590" y="408"/>
                    </a:lnTo>
                    <a:close/>
                    <a:moveTo>
                      <a:pt x="1684" y="370"/>
                    </a:moveTo>
                    <a:lnTo>
                      <a:pt x="1610" y="192"/>
                    </a:lnTo>
                    <a:lnTo>
                      <a:pt x="1610" y="192"/>
                    </a:lnTo>
                    <a:lnTo>
                      <a:pt x="1634" y="182"/>
                    </a:lnTo>
                    <a:lnTo>
                      <a:pt x="1704" y="360"/>
                    </a:lnTo>
                    <a:lnTo>
                      <a:pt x="1704" y="360"/>
                    </a:lnTo>
                    <a:lnTo>
                      <a:pt x="1684" y="370"/>
                    </a:lnTo>
                    <a:lnTo>
                      <a:pt x="1684" y="370"/>
                    </a:lnTo>
                    <a:close/>
                    <a:moveTo>
                      <a:pt x="3464" y="354"/>
                    </a:moveTo>
                    <a:lnTo>
                      <a:pt x="3464" y="354"/>
                    </a:lnTo>
                    <a:lnTo>
                      <a:pt x="3442" y="346"/>
                    </a:lnTo>
                    <a:lnTo>
                      <a:pt x="3510" y="166"/>
                    </a:lnTo>
                    <a:lnTo>
                      <a:pt x="3510" y="166"/>
                    </a:lnTo>
                    <a:lnTo>
                      <a:pt x="3532" y="176"/>
                    </a:lnTo>
                    <a:lnTo>
                      <a:pt x="3464" y="354"/>
                    </a:lnTo>
                    <a:close/>
                    <a:moveTo>
                      <a:pt x="1814" y="320"/>
                    </a:moveTo>
                    <a:lnTo>
                      <a:pt x="1750" y="138"/>
                    </a:lnTo>
                    <a:lnTo>
                      <a:pt x="1750" y="138"/>
                    </a:lnTo>
                    <a:lnTo>
                      <a:pt x="1774" y="130"/>
                    </a:lnTo>
                    <a:lnTo>
                      <a:pt x="1834" y="314"/>
                    </a:lnTo>
                    <a:lnTo>
                      <a:pt x="1834" y="314"/>
                    </a:lnTo>
                    <a:lnTo>
                      <a:pt x="1814" y="320"/>
                    </a:lnTo>
                    <a:lnTo>
                      <a:pt x="1814" y="320"/>
                    </a:lnTo>
                    <a:close/>
                    <a:moveTo>
                      <a:pt x="3332" y="308"/>
                    </a:moveTo>
                    <a:lnTo>
                      <a:pt x="3332" y="308"/>
                    </a:lnTo>
                    <a:lnTo>
                      <a:pt x="3310" y="300"/>
                    </a:lnTo>
                    <a:lnTo>
                      <a:pt x="3368" y="118"/>
                    </a:lnTo>
                    <a:lnTo>
                      <a:pt x="3368" y="118"/>
                    </a:lnTo>
                    <a:lnTo>
                      <a:pt x="3392" y="126"/>
                    </a:lnTo>
                    <a:lnTo>
                      <a:pt x="3332" y="308"/>
                    </a:lnTo>
                    <a:close/>
                    <a:moveTo>
                      <a:pt x="1946" y="280"/>
                    </a:moveTo>
                    <a:lnTo>
                      <a:pt x="1894" y="94"/>
                    </a:lnTo>
                    <a:lnTo>
                      <a:pt x="1894" y="94"/>
                    </a:lnTo>
                    <a:lnTo>
                      <a:pt x="1918" y="88"/>
                    </a:lnTo>
                    <a:lnTo>
                      <a:pt x="1968" y="274"/>
                    </a:lnTo>
                    <a:lnTo>
                      <a:pt x="1968" y="274"/>
                    </a:lnTo>
                    <a:lnTo>
                      <a:pt x="1946" y="280"/>
                    </a:lnTo>
                    <a:lnTo>
                      <a:pt x="1946" y="280"/>
                    </a:lnTo>
                    <a:close/>
                    <a:moveTo>
                      <a:pt x="3200" y="268"/>
                    </a:moveTo>
                    <a:lnTo>
                      <a:pt x="3200" y="268"/>
                    </a:lnTo>
                    <a:lnTo>
                      <a:pt x="3178" y="264"/>
                    </a:lnTo>
                    <a:lnTo>
                      <a:pt x="3224" y="76"/>
                    </a:lnTo>
                    <a:lnTo>
                      <a:pt x="3224" y="76"/>
                    </a:lnTo>
                    <a:lnTo>
                      <a:pt x="3248" y="84"/>
                    </a:lnTo>
                    <a:lnTo>
                      <a:pt x="3200" y="268"/>
                    </a:lnTo>
                    <a:close/>
                    <a:moveTo>
                      <a:pt x="2080" y="246"/>
                    </a:moveTo>
                    <a:lnTo>
                      <a:pt x="2038" y="58"/>
                    </a:lnTo>
                    <a:lnTo>
                      <a:pt x="2038" y="58"/>
                    </a:lnTo>
                    <a:lnTo>
                      <a:pt x="2064" y="54"/>
                    </a:lnTo>
                    <a:lnTo>
                      <a:pt x="2102" y="242"/>
                    </a:lnTo>
                    <a:lnTo>
                      <a:pt x="2102" y="242"/>
                    </a:lnTo>
                    <a:lnTo>
                      <a:pt x="2080" y="246"/>
                    </a:lnTo>
                    <a:lnTo>
                      <a:pt x="2080" y="246"/>
                    </a:lnTo>
                    <a:close/>
                    <a:moveTo>
                      <a:pt x="3064" y="238"/>
                    </a:moveTo>
                    <a:lnTo>
                      <a:pt x="3064" y="238"/>
                    </a:lnTo>
                    <a:lnTo>
                      <a:pt x="3042" y="234"/>
                    </a:lnTo>
                    <a:lnTo>
                      <a:pt x="3078" y="44"/>
                    </a:lnTo>
                    <a:lnTo>
                      <a:pt x="3078" y="44"/>
                    </a:lnTo>
                    <a:lnTo>
                      <a:pt x="3102" y="50"/>
                    </a:lnTo>
                    <a:lnTo>
                      <a:pt x="3064" y="238"/>
                    </a:lnTo>
                    <a:close/>
                    <a:moveTo>
                      <a:pt x="2216" y="220"/>
                    </a:moveTo>
                    <a:lnTo>
                      <a:pt x="2186" y="32"/>
                    </a:lnTo>
                    <a:lnTo>
                      <a:pt x="2186" y="32"/>
                    </a:lnTo>
                    <a:lnTo>
                      <a:pt x="2210" y="28"/>
                    </a:lnTo>
                    <a:lnTo>
                      <a:pt x="2238" y="218"/>
                    </a:lnTo>
                    <a:lnTo>
                      <a:pt x="2238" y="218"/>
                    </a:lnTo>
                    <a:lnTo>
                      <a:pt x="2216" y="220"/>
                    </a:lnTo>
                    <a:lnTo>
                      <a:pt x="2216" y="220"/>
                    </a:lnTo>
                    <a:close/>
                    <a:moveTo>
                      <a:pt x="2928" y="214"/>
                    </a:moveTo>
                    <a:lnTo>
                      <a:pt x="2928" y="214"/>
                    </a:lnTo>
                    <a:lnTo>
                      <a:pt x="2906" y="212"/>
                    </a:lnTo>
                    <a:lnTo>
                      <a:pt x="2930" y="22"/>
                    </a:lnTo>
                    <a:lnTo>
                      <a:pt x="2930" y="22"/>
                    </a:lnTo>
                    <a:lnTo>
                      <a:pt x="2954" y="24"/>
                    </a:lnTo>
                    <a:lnTo>
                      <a:pt x="2928" y="214"/>
                    </a:lnTo>
                    <a:close/>
                    <a:moveTo>
                      <a:pt x="2352" y="204"/>
                    </a:moveTo>
                    <a:lnTo>
                      <a:pt x="2334" y="12"/>
                    </a:lnTo>
                    <a:lnTo>
                      <a:pt x="2334" y="12"/>
                    </a:lnTo>
                    <a:lnTo>
                      <a:pt x="2358" y="10"/>
                    </a:lnTo>
                    <a:lnTo>
                      <a:pt x="2376" y="202"/>
                    </a:lnTo>
                    <a:lnTo>
                      <a:pt x="2376" y="202"/>
                    </a:lnTo>
                    <a:lnTo>
                      <a:pt x="2352" y="204"/>
                    </a:lnTo>
                    <a:lnTo>
                      <a:pt x="2352" y="204"/>
                    </a:lnTo>
                    <a:close/>
                    <a:moveTo>
                      <a:pt x="2790" y="200"/>
                    </a:moveTo>
                    <a:lnTo>
                      <a:pt x="2790" y="200"/>
                    </a:lnTo>
                    <a:lnTo>
                      <a:pt x="2768" y="198"/>
                    </a:lnTo>
                    <a:lnTo>
                      <a:pt x="2782" y="6"/>
                    </a:lnTo>
                    <a:lnTo>
                      <a:pt x="2782" y="6"/>
                    </a:lnTo>
                    <a:lnTo>
                      <a:pt x="2806" y="8"/>
                    </a:lnTo>
                    <a:lnTo>
                      <a:pt x="2790" y="200"/>
                    </a:lnTo>
                    <a:close/>
                    <a:moveTo>
                      <a:pt x="2490" y="194"/>
                    </a:moveTo>
                    <a:lnTo>
                      <a:pt x="2482" y="2"/>
                    </a:lnTo>
                    <a:lnTo>
                      <a:pt x="2482" y="2"/>
                    </a:lnTo>
                    <a:lnTo>
                      <a:pt x="2508" y="0"/>
                    </a:lnTo>
                    <a:lnTo>
                      <a:pt x="2514" y="192"/>
                    </a:lnTo>
                    <a:lnTo>
                      <a:pt x="2514" y="192"/>
                    </a:lnTo>
                    <a:lnTo>
                      <a:pt x="2490" y="194"/>
                    </a:lnTo>
                    <a:lnTo>
                      <a:pt x="2490" y="194"/>
                    </a:lnTo>
                    <a:close/>
                    <a:moveTo>
                      <a:pt x="2652" y="192"/>
                    </a:moveTo>
                    <a:lnTo>
                      <a:pt x="2652" y="192"/>
                    </a:lnTo>
                    <a:lnTo>
                      <a:pt x="2630" y="192"/>
                    </a:lnTo>
                    <a:lnTo>
                      <a:pt x="2632" y="0"/>
                    </a:lnTo>
                    <a:lnTo>
                      <a:pt x="2632" y="0"/>
                    </a:lnTo>
                    <a:lnTo>
                      <a:pt x="2658" y="0"/>
                    </a:lnTo>
                    <a:lnTo>
                      <a:pt x="2652" y="19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7" name="Freeform 37">
                <a:extLst>
                  <a:ext uri="{FF2B5EF4-FFF2-40B4-BE49-F238E27FC236}">
                    <a16:creationId xmlns:a16="http://schemas.microsoft.com/office/drawing/2014/main" id="{74684CEB-E0F8-43C6-B677-79ABCE7327A6}"/>
                  </a:ext>
                </a:extLst>
              </p:cNvPr>
              <p:cNvSpPr>
                <a:spLocks noEditPoints="1"/>
              </p:cNvSpPr>
              <p:nvPr/>
            </p:nvSpPr>
            <p:spPr bwMode="auto">
              <a:xfrm>
                <a:off x="12648902" y="1778599"/>
                <a:ext cx="1555243" cy="1538325"/>
              </a:xfrm>
              <a:custGeom>
                <a:avLst/>
                <a:gdLst/>
                <a:ahLst/>
                <a:cxnLst>
                  <a:cxn ang="0">
                    <a:pos x="2178" y="4582"/>
                  </a:cxn>
                  <a:cxn ang="0">
                    <a:pos x="2058" y="4572"/>
                  </a:cxn>
                  <a:cxn ang="0">
                    <a:pos x="1950" y="4536"/>
                  </a:cxn>
                  <a:cxn ang="0">
                    <a:pos x="1848" y="4518"/>
                  </a:cxn>
                  <a:cxn ang="0">
                    <a:pos x="1734" y="4516"/>
                  </a:cxn>
                  <a:cxn ang="0">
                    <a:pos x="3056" y="4454"/>
                  </a:cxn>
                  <a:cxn ang="0">
                    <a:pos x="3152" y="4392"/>
                  </a:cxn>
                  <a:cxn ang="0">
                    <a:pos x="3262" y="4344"/>
                  </a:cxn>
                  <a:cxn ang="0">
                    <a:pos x="3372" y="4314"/>
                  </a:cxn>
                  <a:cxn ang="0">
                    <a:pos x="3462" y="4264"/>
                  </a:cxn>
                  <a:cxn ang="0">
                    <a:pos x="1016" y="4198"/>
                  </a:cxn>
                  <a:cxn ang="0">
                    <a:pos x="918" y="4128"/>
                  </a:cxn>
                  <a:cxn ang="0">
                    <a:pos x="846" y="4040"/>
                  </a:cxn>
                  <a:cxn ang="0">
                    <a:pos x="766" y="3972"/>
                  </a:cxn>
                  <a:cxn ang="0">
                    <a:pos x="670" y="3912"/>
                  </a:cxn>
                  <a:cxn ang="0">
                    <a:pos x="4058" y="3754"/>
                  </a:cxn>
                  <a:cxn ang="0">
                    <a:pos x="4108" y="3650"/>
                  </a:cxn>
                  <a:cxn ang="0">
                    <a:pos x="4178" y="3554"/>
                  </a:cxn>
                  <a:cxn ang="0">
                    <a:pos x="4258" y="3472"/>
                  </a:cxn>
                  <a:cxn ang="0">
                    <a:pos x="4310" y="3380"/>
                  </a:cxn>
                  <a:cxn ang="0">
                    <a:pos x="218" y="3272"/>
                  </a:cxn>
                  <a:cxn ang="0">
                    <a:pos x="170" y="3162"/>
                  </a:cxn>
                  <a:cxn ang="0">
                    <a:pos x="152" y="3048"/>
                  </a:cxn>
                  <a:cxn ang="0">
                    <a:pos x="120" y="2950"/>
                  </a:cxn>
                  <a:cxn ang="0">
                    <a:pos x="68" y="2848"/>
                  </a:cxn>
                  <a:cxn ang="0">
                    <a:pos x="4558" y="2636"/>
                  </a:cxn>
                  <a:cxn ang="0">
                    <a:pos x="4550" y="2522"/>
                  </a:cxn>
                  <a:cxn ang="0">
                    <a:pos x="4558" y="2404"/>
                  </a:cxn>
                  <a:cxn ang="0">
                    <a:pos x="4584" y="2292"/>
                  </a:cxn>
                  <a:cxn ang="0">
                    <a:pos x="4558" y="2190"/>
                  </a:cxn>
                  <a:cxn ang="0">
                    <a:pos x="34" y="2068"/>
                  </a:cxn>
                  <a:cxn ang="0">
                    <a:pos x="24" y="1954"/>
                  </a:cxn>
                  <a:cxn ang="0">
                    <a:pos x="44" y="1836"/>
                  </a:cxn>
                  <a:cxn ang="0">
                    <a:pos x="94" y="1732"/>
                  </a:cxn>
                  <a:cxn ang="0">
                    <a:pos x="120" y="1632"/>
                  </a:cxn>
                  <a:cxn ang="0">
                    <a:pos x="4392" y="1434"/>
                  </a:cxn>
                  <a:cxn ang="0">
                    <a:pos x="4344" y="1324"/>
                  </a:cxn>
                  <a:cxn ang="0">
                    <a:pos x="4316" y="1214"/>
                  </a:cxn>
                  <a:cxn ang="0">
                    <a:pos x="4264" y="1122"/>
                  </a:cxn>
                  <a:cxn ang="0">
                    <a:pos x="4184" y="1040"/>
                  </a:cxn>
                  <a:cxn ang="0">
                    <a:pos x="472" y="938"/>
                  </a:cxn>
                  <a:cxn ang="0">
                    <a:pos x="522" y="836"/>
                  </a:cxn>
                  <a:cxn ang="0">
                    <a:pos x="600" y="744"/>
                  </a:cxn>
                  <a:cxn ang="0">
                    <a:pos x="696" y="680"/>
                  </a:cxn>
                  <a:cxn ang="0">
                    <a:pos x="770" y="610"/>
                  </a:cxn>
                  <a:cxn ang="0">
                    <a:pos x="3652" y="476"/>
                  </a:cxn>
                  <a:cxn ang="0">
                    <a:pos x="3556" y="408"/>
                  </a:cxn>
                  <a:cxn ang="0">
                    <a:pos x="3474" y="326"/>
                  </a:cxn>
                  <a:cxn ang="0">
                    <a:pos x="3382" y="274"/>
                  </a:cxn>
                  <a:cxn ang="0">
                    <a:pos x="3272" y="246"/>
                  </a:cxn>
                  <a:cxn ang="0">
                    <a:pos x="1426" y="194"/>
                  </a:cxn>
                  <a:cxn ang="0">
                    <a:pos x="1522" y="132"/>
                  </a:cxn>
                  <a:cxn ang="0">
                    <a:pos x="1636" y="94"/>
                  </a:cxn>
                  <a:cxn ang="0">
                    <a:pos x="1750" y="88"/>
                  </a:cxn>
                  <a:cxn ang="0">
                    <a:pos x="1852" y="66"/>
                  </a:cxn>
                  <a:cxn ang="0">
                    <a:pos x="2524" y="36"/>
                  </a:cxn>
                  <a:cxn ang="0">
                    <a:pos x="2406" y="26"/>
                  </a:cxn>
                  <a:cxn ang="0">
                    <a:pos x="2294" y="0"/>
                  </a:cxn>
                </a:cxnLst>
                <a:rect l="0" t="0" r="r" b="b"/>
                <a:pathLst>
                  <a:path w="4584" h="4584">
                    <a:moveTo>
                      <a:pt x="2292" y="4584"/>
                    </a:moveTo>
                    <a:lnTo>
                      <a:pt x="2284" y="4584"/>
                    </a:lnTo>
                    <a:lnTo>
                      <a:pt x="2284" y="4560"/>
                    </a:lnTo>
                    <a:lnTo>
                      <a:pt x="2292" y="4560"/>
                    </a:lnTo>
                    <a:lnTo>
                      <a:pt x="2292" y="4584"/>
                    </a:lnTo>
                    <a:close/>
                    <a:moveTo>
                      <a:pt x="2396" y="4582"/>
                    </a:moveTo>
                    <a:lnTo>
                      <a:pt x="2394" y="4558"/>
                    </a:lnTo>
                    <a:lnTo>
                      <a:pt x="2402" y="4558"/>
                    </a:lnTo>
                    <a:lnTo>
                      <a:pt x="2404" y="4582"/>
                    </a:lnTo>
                    <a:lnTo>
                      <a:pt x="2396" y="4582"/>
                    </a:lnTo>
                    <a:close/>
                    <a:moveTo>
                      <a:pt x="2178" y="4582"/>
                    </a:moveTo>
                    <a:lnTo>
                      <a:pt x="2170" y="4582"/>
                    </a:lnTo>
                    <a:lnTo>
                      <a:pt x="2172" y="4558"/>
                    </a:lnTo>
                    <a:lnTo>
                      <a:pt x="2180" y="4558"/>
                    </a:lnTo>
                    <a:lnTo>
                      <a:pt x="2178" y="4582"/>
                    </a:lnTo>
                    <a:close/>
                    <a:moveTo>
                      <a:pt x="2508" y="4574"/>
                    </a:moveTo>
                    <a:lnTo>
                      <a:pt x="2506" y="4550"/>
                    </a:lnTo>
                    <a:lnTo>
                      <a:pt x="2514" y="4550"/>
                    </a:lnTo>
                    <a:lnTo>
                      <a:pt x="2516" y="4574"/>
                    </a:lnTo>
                    <a:lnTo>
                      <a:pt x="2508" y="4574"/>
                    </a:lnTo>
                    <a:close/>
                    <a:moveTo>
                      <a:pt x="2066" y="4574"/>
                    </a:moveTo>
                    <a:lnTo>
                      <a:pt x="2058" y="4572"/>
                    </a:lnTo>
                    <a:lnTo>
                      <a:pt x="2062" y="4550"/>
                    </a:lnTo>
                    <a:lnTo>
                      <a:pt x="2068" y="4550"/>
                    </a:lnTo>
                    <a:lnTo>
                      <a:pt x="2066" y="4574"/>
                    </a:lnTo>
                    <a:close/>
                    <a:moveTo>
                      <a:pt x="2620" y="4562"/>
                    </a:moveTo>
                    <a:lnTo>
                      <a:pt x="2616" y="4538"/>
                    </a:lnTo>
                    <a:lnTo>
                      <a:pt x="2624" y="4536"/>
                    </a:lnTo>
                    <a:lnTo>
                      <a:pt x="2628" y="4560"/>
                    </a:lnTo>
                    <a:lnTo>
                      <a:pt x="2620" y="4562"/>
                    </a:lnTo>
                    <a:close/>
                    <a:moveTo>
                      <a:pt x="1954" y="4560"/>
                    </a:moveTo>
                    <a:lnTo>
                      <a:pt x="1946" y="4558"/>
                    </a:lnTo>
                    <a:lnTo>
                      <a:pt x="1950" y="4536"/>
                    </a:lnTo>
                    <a:lnTo>
                      <a:pt x="1958" y="4536"/>
                    </a:lnTo>
                    <a:lnTo>
                      <a:pt x="1954" y="4560"/>
                    </a:lnTo>
                    <a:close/>
                    <a:moveTo>
                      <a:pt x="2730" y="4542"/>
                    </a:moveTo>
                    <a:lnTo>
                      <a:pt x="2726" y="4520"/>
                    </a:lnTo>
                    <a:lnTo>
                      <a:pt x="2734" y="4518"/>
                    </a:lnTo>
                    <a:lnTo>
                      <a:pt x="2738" y="4542"/>
                    </a:lnTo>
                    <a:lnTo>
                      <a:pt x="2730" y="4542"/>
                    </a:lnTo>
                    <a:close/>
                    <a:moveTo>
                      <a:pt x="1844" y="4540"/>
                    </a:moveTo>
                    <a:lnTo>
                      <a:pt x="1836" y="4540"/>
                    </a:lnTo>
                    <a:lnTo>
                      <a:pt x="1840" y="4516"/>
                    </a:lnTo>
                    <a:lnTo>
                      <a:pt x="1848" y="4518"/>
                    </a:lnTo>
                    <a:lnTo>
                      <a:pt x="1844" y="4540"/>
                    </a:lnTo>
                    <a:close/>
                    <a:moveTo>
                      <a:pt x="2840" y="4518"/>
                    </a:moveTo>
                    <a:lnTo>
                      <a:pt x="2836" y="4496"/>
                    </a:lnTo>
                    <a:lnTo>
                      <a:pt x="2842" y="4494"/>
                    </a:lnTo>
                    <a:lnTo>
                      <a:pt x="2848" y="4516"/>
                    </a:lnTo>
                    <a:lnTo>
                      <a:pt x="2840" y="4518"/>
                    </a:lnTo>
                    <a:close/>
                    <a:moveTo>
                      <a:pt x="1734" y="4516"/>
                    </a:moveTo>
                    <a:lnTo>
                      <a:pt x="1726" y="4514"/>
                    </a:lnTo>
                    <a:lnTo>
                      <a:pt x="1732" y="4492"/>
                    </a:lnTo>
                    <a:lnTo>
                      <a:pt x="1740" y="4492"/>
                    </a:lnTo>
                    <a:lnTo>
                      <a:pt x="1734" y="4516"/>
                    </a:lnTo>
                    <a:close/>
                    <a:moveTo>
                      <a:pt x="2950" y="4488"/>
                    </a:moveTo>
                    <a:lnTo>
                      <a:pt x="2942" y="4466"/>
                    </a:lnTo>
                    <a:lnTo>
                      <a:pt x="2950" y="4464"/>
                    </a:lnTo>
                    <a:lnTo>
                      <a:pt x="2958" y="4486"/>
                    </a:lnTo>
                    <a:lnTo>
                      <a:pt x="2950" y="4488"/>
                    </a:lnTo>
                    <a:close/>
                    <a:moveTo>
                      <a:pt x="1626" y="4486"/>
                    </a:moveTo>
                    <a:lnTo>
                      <a:pt x="1618" y="4484"/>
                    </a:lnTo>
                    <a:lnTo>
                      <a:pt x="1626" y="4460"/>
                    </a:lnTo>
                    <a:lnTo>
                      <a:pt x="1632" y="4464"/>
                    </a:lnTo>
                    <a:lnTo>
                      <a:pt x="1626" y="4486"/>
                    </a:lnTo>
                    <a:close/>
                    <a:moveTo>
                      <a:pt x="3056" y="4454"/>
                    </a:moveTo>
                    <a:lnTo>
                      <a:pt x="3048" y="4432"/>
                    </a:lnTo>
                    <a:lnTo>
                      <a:pt x="3056" y="4428"/>
                    </a:lnTo>
                    <a:lnTo>
                      <a:pt x="3064" y="4452"/>
                    </a:lnTo>
                    <a:lnTo>
                      <a:pt x="3056" y="4454"/>
                    </a:lnTo>
                    <a:close/>
                    <a:moveTo>
                      <a:pt x="1518" y="4450"/>
                    </a:moveTo>
                    <a:lnTo>
                      <a:pt x="1510" y="4448"/>
                    </a:lnTo>
                    <a:lnTo>
                      <a:pt x="1520" y="4426"/>
                    </a:lnTo>
                    <a:lnTo>
                      <a:pt x="1526" y="4428"/>
                    </a:lnTo>
                    <a:lnTo>
                      <a:pt x="1518" y="4450"/>
                    </a:lnTo>
                    <a:close/>
                    <a:moveTo>
                      <a:pt x="3162" y="4414"/>
                    </a:moveTo>
                    <a:lnTo>
                      <a:pt x="3152" y="4392"/>
                    </a:lnTo>
                    <a:lnTo>
                      <a:pt x="3160" y="4388"/>
                    </a:lnTo>
                    <a:lnTo>
                      <a:pt x="3170" y="4410"/>
                    </a:lnTo>
                    <a:lnTo>
                      <a:pt x="3162" y="4414"/>
                    </a:lnTo>
                    <a:close/>
                    <a:moveTo>
                      <a:pt x="1414" y="4410"/>
                    </a:moveTo>
                    <a:lnTo>
                      <a:pt x="1406" y="4408"/>
                    </a:lnTo>
                    <a:lnTo>
                      <a:pt x="1416" y="4384"/>
                    </a:lnTo>
                    <a:lnTo>
                      <a:pt x="1422" y="4388"/>
                    </a:lnTo>
                    <a:lnTo>
                      <a:pt x="1414" y="4410"/>
                    </a:lnTo>
                    <a:close/>
                    <a:moveTo>
                      <a:pt x="3264" y="4368"/>
                    </a:moveTo>
                    <a:lnTo>
                      <a:pt x="3254" y="4348"/>
                    </a:lnTo>
                    <a:lnTo>
                      <a:pt x="3262" y="4344"/>
                    </a:lnTo>
                    <a:lnTo>
                      <a:pt x="3272" y="4366"/>
                    </a:lnTo>
                    <a:lnTo>
                      <a:pt x="3264" y="4368"/>
                    </a:lnTo>
                    <a:close/>
                    <a:moveTo>
                      <a:pt x="1310" y="4364"/>
                    </a:moveTo>
                    <a:lnTo>
                      <a:pt x="1302" y="4360"/>
                    </a:lnTo>
                    <a:lnTo>
                      <a:pt x="1314" y="4340"/>
                    </a:lnTo>
                    <a:lnTo>
                      <a:pt x="1320" y="4342"/>
                    </a:lnTo>
                    <a:lnTo>
                      <a:pt x="1310" y="4364"/>
                    </a:lnTo>
                    <a:close/>
                    <a:moveTo>
                      <a:pt x="3364" y="4318"/>
                    </a:moveTo>
                    <a:lnTo>
                      <a:pt x="3354" y="4298"/>
                    </a:lnTo>
                    <a:lnTo>
                      <a:pt x="3360" y="4294"/>
                    </a:lnTo>
                    <a:lnTo>
                      <a:pt x="3372" y="4314"/>
                    </a:lnTo>
                    <a:lnTo>
                      <a:pt x="3364" y="4318"/>
                    </a:lnTo>
                    <a:close/>
                    <a:moveTo>
                      <a:pt x="1210" y="4314"/>
                    </a:moveTo>
                    <a:lnTo>
                      <a:pt x="1202" y="4310"/>
                    </a:lnTo>
                    <a:lnTo>
                      <a:pt x="1214" y="4288"/>
                    </a:lnTo>
                    <a:lnTo>
                      <a:pt x="1222" y="4292"/>
                    </a:lnTo>
                    <a:lnTo>
                      <a:pt x="1210" y="4314"/>
                    </a:lnTo>
                    <a:close/>
                    <a:moveTo>
                      <a:pt x="3462" y="4264"/>
                    </a:moveTo>
                    <a:lnTo>
                      <a:pt x="3450" y="4242"/>
                    </a:lnTo>
                    <a:lnTo>
                      <a:pt x="3458" y="4238"/>
                    </a:lnTo>
                    <a:lnTo>
                      <a:pt x="3470" y="4260"/>
                    </a:lnTo>
                    <a:lnTo>
                      <a:pt x="3462" y="4264"/>
                    </a:lnTo>
                    <a:close/>
                    <a:moveTo>
                      <a:pt x="1112" y="4258"/>
                    </a:moveTo>
                    <a:lnTo>
                      <a:pt x="1104" y="4254"/>
                    </a:lnTo>
                    <a:lnTo>
                      <a:pt x="1118" y="4234"/>
                    </a:lnTo>
                    <a:lnTo>
                      <a:pt x="1124" y="4238"/>
                    </a:lnTo>
                    <a:lnTo>
                      <a:pt x="1112" y="4258"/>
                    </a:lnTo>
                    <a:close/>
                    <a:moveTo>
                      <a:pt x="3558" y="4204"/>
                    </a:moveTo>
                    <a:lnTo>
                      <a:pt x="3544" y="4184"/>
                    </a:lnTo>
                    <a:lnTo>
                      <a:pt x="3552" y="4180"/>
                    </a:lnTo>
                    <a:lnTo>
                      <a:pt x="3564" y="4200"/>
                    </a:lnTo>
                    <a:lnTo>
                      <a:pt x="3558" y="4204"/>
                    </a:lnTo>
                    <a:close/>
                    <a:moveTo>
                      <a:pt x="1016" y="4198"/>
                    </a:moveTo>
                    <a:lnTo>
                      <a:pt x="1010" y="4192"/>
                    </a:lnTo>
                    <a:lnTo>
                      <a:pt x="1024" y="4172"/>
                    </a:lnTo>
                    <a:lnTo>
                      <a:pt x="1030" y="4178"/>
                    </a:lnTo>
                    <a:lnTo>
                      <a:pt x="1016" y="4198"/>
                    </a:lnTo>
                    <a:close/>
                    <a:moveTo>
                      <a:pt x="3650" y="4140"/>
                    </a:moveTo>
                    <a:lnTo>
                      <a:pt x="3636" y="4120"/>
                    </a:lnTo>
                    <a:lnTo>
                      <a:pt x="3642" y="4116"/>
                    </a:lnTo>
                    <a:lnTo>
                      <a:pt x="3656" y="4134"/>
                    </a:lnTo>
                    <a:lnTo>
                      <a:pt x="3650" y="4140"/>
                    </a:lnTo>
                    <a:close/>
                    <a:moveTo>
                      <a:pt x="924" y="4132"/>
                    </a:moveTo>
                    <a:lnTo>
                      <a:pt x="918" y="4128"/>
                    </a:lnTo>
                    <a:lnTo>
                      <a:pt x="932" y="4108"/>
                    </a:lnTo>
                    <a:lnTo>
                      <a:pt x="938" y="4114"/>
                    </a:lnTo>
                    <a:lnTo>
                      <a:pt x="924" y="4132"/>
                    </a:lnTo>
                    <a:close/>
                    <a:moveTo>
                      <a:pt x="3740" y="4070"/>
                    </a:moveTo>
                    <a:lnTo>
                      <a:pt x="3724" y="4052"/>
                    </a:lnTo>
                    <a:lnTo>
                      <a:pt x="3730" y="4046"/>
                    </a:lnTo>
                    <a:lnTo>
                      <a:pt x="3746" y="4066"/>
                    </a:lnTo>
                    <a:lnTo>
                      <a:pt x="3740" y="4070"/>
                    </a:lnTo>
                    <a:close/>
                    <a:moveTo>
                      <a:pt x="836" y="4062"/>
                    </a:moveTo>
                    <a:lnTo>
                      <a:pt x="830" y="4058"/>
                    </a:lnTo>
                    <a:lnTo>
                      <a:pt x="846" y="4040"/>
                    </a:lnTo>
                    <a:lnTo>
                      <a:pt x="852" y="4044"/>
                    </a:lnTo>
                    <a:lnTo>
                      <a:pt x="836" y="4062"/>
                    </a:lnTo>
                    <a:close/>
                    <a:moveTo>
                      <a:pt x="3824" y="3998"/>
                    </a:moveTo>
                    <a:lnTo>
                      <a:pt x="3808" y="3980"/>
                    </a:lnTo>
                    <a:lnTo>
                      <a:pt x="3814" y="3974"/>
                    </a:lnTo>
                    <a:lnTo>
                      <a:pt x="3830" y="3992"/>
                    </a:lnTo>
                    <a:lnTo>
                      <a:pt x="3824" y="3998"/>
                    </a:lnTo>
                    <a:close/>
                    <a:moveTo>
                      <a:pt x="750" y="3990"/>
                    </a:moveTo>
                    <a:lnTo>
                      <a:pt x="744" y="3984"/>
                    </a:lnTo>
                    <a:lnTo>
                      <a:pt x="762" y="3966"/>
                    </a:lnTo>
                    <a:lnTo>
                      <a:pt x="766" y="3972"/>
                    </a:lnTo>
                    <a:lnTo>
                      <a:pt x="750" y="3990"/>
                    </a:lnTo>
                    <a:close/>
                    <a:moveTo>
                      <a:pt x="3906" y="3920"/>
                    </a:moveTo>
                    <a:lnTo>
                      <a:pt x="3890" y="3902"/>
                    </a:lnTo>
                    <a:lnTo>
                      <a:pt x="3896" y="3898"/>
                    </a:lnTo>
                    <a:lnTo>
                      <a:pt x="3912" y="3914"/>
                    </a:lnTo>
                    <a:lnTo>
                      <a:pt x="3906" y="3920"/>
                    </a:lnTo>
                    <a:close/>
                    <a:moveTo>
                      <a:pt x="670" y="3912"/>
                    </a:moveTo>
                    <a:lnTo>
                      <a:pt x="664" y="3906"/>
                    </a:lnTo>
                    <a:lnTo>
                      <a:pt x="680" y="3888"/>
                    </a:lnTo>
                    <a:lnTo>
                      <a:pt x="686" y="3894"/>
                    </a:lnTo>
                    <a:lnTo>
                      <a:pt x="670" y="3912"/>
                    </a:lnTo>
                    <a:close/>
                    <a:moveTo>
                      <a:pt x="3984" y="3838"/>
                    </a:moveTo>
                    <a:lnTo>
                      <a:pt x="3966" y="3822"/>
                    </a:lnTo>
                    <a:lnTo>
                      <a:pt x="3972" y="3816"/>
                    </a:lnTo>
                    <a:lnTo>
                      <a:pt x="3990" y="3832"/>
                    </a:lnTo>
                    <a:lnTo>
                      <a:pt x="3984" y="3838"/>
                    </a:lnTo>
                    <a:close/>
                    <a:moveTo>
                      <a:pt x="592" y="3830"/>
                    </a:moveTo>
                    <a:lnTo>
                      <a:pt x="586" y="3824"/>
                    </a:lnTo>
                    <a:lnTo>
                      <a:pt x="604" y="3808"/>
                    </a:lnTo>
                    <a:lnTo>
                      <a:pt x="610" y="3814"/>
                    </a:lnTo>
                    <a:lnTo>
                      <a:pt x="592" y="3830"/>
                    </a:lnTo>
                    <a:close/>
                    <a:moveTo>
                      <a:pt x="4058" y="3754"/>
                    </a:moveTo>
                    <a:lnTo>
                      <a:pt x="4040" y="3738"/>
                    </a:lnTo>
                    <a:lnTo>
                      <a:pt x="4044" y="3732"/>
                    </a:lnTo>
                    <a:lnTo>
                      <a:pt x="4064" y="3748"/>
                    </a:lnTo>
                    <a:lnTo>
                      <a:pt x="4058" y="3754"/>
                    </a:lnTo>
                    <a:close/>
                    <a:moveTo>
                      <a:pt x="518" y="3744"/>
                    </a:moveTo>
                    <a:lnTo>
                      <a:pt x="514" y="3738"/>
                    </a:lnTo>
                    <a:lnTo>
                      <a:pt x="532" y="3724"/>
                    </a:lnTo>
                    <a:lnTo>
                      <a:pt x="536" y="3730"/>
                    </a:lnTo>
                    <a:lnTo>
                      <a:pt x="518" y="3744"/>
                    </a:lnTo>
                    <a:close/>
                    <a:moveTo>
                      <a:pt x="4128" y="3666"/>
                    </a:moveTo>
                    <a:lnTo>
                      <a:pt x="4108" y="3650"/>
                    </a:lnTo>
                    <a:lnTo>
                      <a:pt x="4114" y="3644"/>
                    </a:lnTo>
                    <a:lnTo>
                      <a:pt x="4132" y="3658"/>
                    </a:lnTo>
                    <a:lnTo>
                      <a:pt x="4128" y="3666"/>
                    </a:lnTo>
                    <a:close/>
                    <a:moveTo>
                      <a:pt x="450" y="3656"/>
                    </a:moveTo>
                    <a:lnTo>
                      <a:pt x="444" y="3650"/>
                    </a:lnTo>
                    <a:lnTo>
                      <a:pt x="464" y="3636"/>
                    </a:lnTo>
                    <a:lnTo>
                      <a:pt x="468" y="3642"/>
                    </a:lnTo>
                    <a:lnTo>
                      <a:pt x="450" y="3656"/>
                    </a:lnTo>
                    <a:close/>
                    <a:moveTo>
                      <a:pt x="4194" y="3574"/>
                    </a:moveTo>
                    <a:lnTo>
                      <a:pt x="4174" y="3560"/>
                    </a:lnTo>
                    <a:lnTo>
                      <a:pt x="4178" y="3554"/>
                    </a:lnTo>
                    <a:lnTo>
                      <a:pt x="4198" y="3566"/>
                    </a:lnTo>
                    <a:lnTo>
                      <a:pt x="4194" y="3574"/>
                    </a:lnTo>
                    <a:close/>
                    <a:moveTo>
                      <a:pt x="384" y="3564"/>
                    </a:moveTo>
                    <a:lnTo>
                      <a:pt x="380" y="3558"/>
                    </a:lnTo>
                    <a:lnTo>
                      <a:pt x="400" y="3544"/>
                    </a:lnTo>
                    <a:lnTo>
                      <a:pt x="404" y="3550"/>
                    </a:lnTo>
                    <a:lnTo>
                      <a:pt x="384" y="3564"/>
                    </a:lnTo>
                    <a:close/>
                    <a:moveTo>
                      <a:pt x="4254" y="3478"/>
                    </a:moveTo>
                    <a:lnTo>
                      <a:pt x="4234" y="3466"/>
                    </a:lnTo>
                    <a:lnTo>
                      <a:pt x="4238" y="3460"/>
                    </a:lnTo>
                    <a:lnTo>
                      <a:pt x="4258" y="3472"/>
                    </a:lnTo>
                    <a:lnTo>
                      <a:pt x="4254" y="3478"/>
                    </a:lnTo>
                    <a:close/>
                    <a:moveTo>
                      <a:pt x="324" y="3470"/>
                    </a:moveTo>
                    <a:lnTo>
                      <a:pt x="320" y="3462"/>
                    </a:lnTo>
                    <a:lnTo>
                      <a:pt x="340" y="3450"/>
                    </a:lnTo>
                    <a:lnTo>
                      <a:pt x="344" y="3456"/>
                    </a:lnTo>
                    <a:lnTo>
                      <a:pt x="324" y="3470"/>
                    </a:lnTo>
                    <a:close/>
                    <a:moveTo>
                      <a:pt x="4310" y="3380"/>
                    </a:moveTo>
                    <a:lnTo>
                      <a:pt x="4288" y="3370"/>
                    </a:lnTo>
                    <a:lnTo>
                      <a:pt x="4292" y="3362"/>
                    </a:lnTo>
                    <a:lnTo>
                      <a:pt x="4314" y="3374"/>
                    </a:lnTo>
                    <a:lnTo>
                      <a:pt x="4310" y="3380"/>
                    </a:lnTo>
                    <a:close/>
                    <a:moveTo>
                      <a:pt x="268" y="3372"/>
                    </a:moveTo>
                    <a:lnTo>
                      <a:pt x="266" y="3364"/>
                    </a:lnTo>
                    <a:lnTo>
                      <a:pt x="286" y="3354"/>
                    </a:lnTo>
                    <a:lnTo>
                      <a:pt x="290" y="3360"/>
                    </a:lnTo>
                    <a:lnTo>
                      <a:pt x="268" y="3372"/>
                    </a:lnTo>
                    <a:close/>
                    <a:moveTo>
                      <a:pt x="4362" y="3280"/>
                    </a:moveTo>
                    <a:lnTo>
                      <a:pt x="4340" y="3270"/>
                    </a:lnTo>
                    <a:lnTo>
                      <a:pt x="4342" y="3262"/>
                    </a:lnTo>
                    <a:lnTo>
                      <a:pt x="4364" y="3274"/>
                    </a:lnTo>
                    <a:lnTo>
                      <a:pt x="4362" y="3280"/>
                    </a:lnTo>
                    <a:close/>
                    <a:moveTo>
                      <a:pt x="218" y="3272"/>
                    </a:moveTo>
                    <a:lnTo>
                      <a:pt x="214" y="3264"/>
                    </a:lnTo>
                    <a:lnTo>
                      <a:pt x="236" y="3254"/>
                    </a:lnTo>
                    <a:lnTo>
                      <a:pt x="240" y="3260"/>
                    </a:lnTo>
                    <a:lnTo>
                      <a:pt x="218" y="3272"/>
                    </a:lnTo>
                    <a:close/>
                    <a:moveTo>
                      <a:pt x="4408" y="3178"/>
                    </a:moveTo>
                    <a:lnTo>
                      <a:pt x="4386" y="3168"/>
                    </a:lnTo>
                    <a:lnTo>
                      <a:pt x="4388" y="3160"/>
                    </a:lnTo>
                    <a:lnTo>
                      <a:pt x="4410" y="3170"/>
                    </a:lnTo>
                    <a:lnTo>
                      <a:pt x="4408" y="3178"/>
                    </a:lnTo>
                    <a:close/>
                    <a:moveTo>
                      <a:pt x="172" y="3168"/>
                    </a:moveTo>
                    <a:lnTo>
                      <a:pt x="170" y="3162"/>
                    </a:lnTo>
                    <a:lnTo>
                      <a:pt x="192" y="3152"/>
                    </a:lnTo>
                    <a:lnTo>
                      <a:pt x="196" y="3160"/>
                    </a:lnTo>
                    <a:lnTo>
                      <a:pt x="172" y="3168"/>
                    </a:lnTo>
                    <a:close/>
                    <a:moveTo>
                      <a:pt x="4448" y="3072"/>
                    </a:moveTo>
                    <a:lnTo>
                      <a:pt x="4426" y="3064"/>
                    </a:lnTo>
                    <a:lnTo>
                      <a:pt x="4428" y="3056"/>
                    </a:lnTo>
                    <a:lnTo>
                      <a:pt x="4452" y="3064"/>
                    </a:lnTo>
                    <a:lnTo>
                      <a:pt x="4448" y="3072"/>
                    </a:lnTo>
                    <a:close/>
                    <a:moveTo>
                      <a:pt x="132" y="3064"/>
                    </a:moveTo>
                    <a:lnTo>
                      <a:pt x="130" y="3056"/>
                    </a:lnTo>
                    <a:lnTo>
                      <a:pt x="152" y="3048"/>
                    </a:lnTo>
                    <a:lnTo>
                      <a:pt x="156" y="3056"/>
                    </a:lnTo>
                    <a:lnTo>
                      <a:pt x="132" y="3064"/>
                    </a:lnTo>
                    <a:close/>
                    <a:moveTo>
                      <a:pt x="4484" y="2966"/>
                    </a:moveTo>
                    <a:lnTo>
                      <a:pt x="4462" y="2958"/>
                    </a:lnTo>
                    <a:lnTo>
                      <a:pt x="4464" y="2950"/>
                    </a:lnTo>
                    <a:lnTo>
                      <a:pt x="4486" y="2958"/>
                    </a:lnTo>
                    <a:lnTo>
                      <a:pt x="4484" y="2966"/>
                    </a:lnTo>
                    <a:close/>
                    <a:moveTo>
                      <a:pt x="98" y="2956"/>
                    </a:moveTo>
                    <a:lnTo>
                      <a:pt x="94" y="2948"/>
                    </a:lnTo>
                    <a:lnTo>
                      <a:pt x="118" y="2942"/>
                    </a:lnTo>
                    <a:lnTo>
                      <a:pt x="120" y="2950"/>
                    </a:lnTo>
                    <a:lnTo>
                      <a:pt x="98" y="2956"/>
                    </a:lnTo>
                    <a:close/>
                    <a:moveTo>
                      <a:pt x="4514" y="2856"/>
                    </a:moveTo>
                    <a:lnTo>
                      <a:pt x="4492" y="2852"/>
                    </a:lnTo>
                    <a:lnTo>
                      <a:pt x="4494" y="2844"/>
                    </a:lnTo>
                    <a:lnTo>
                      <a:pt x="4516" y="2850"/>
                    </a:lnTo>
                    <a:lnTo>
                      <a:pt x="4514" y="2856"/>
                    </a:lnTo>
                    <a:close/>
                    <a:moveTo>
                      <a:pt x="68" y="2848"/>
                    </a:moveTo>
                    <a:lnTo>
                      <a:pt x="66" y="2840"/>
                    </a:lnTo>
                    <a:lnTo>
                      <a:pt x="88" y="2834"/>
                    </a:lnTo>
                    <a:lnTo>
                      <a:pt x="90" y="2842"/>
                    </a:lnTo>
                    <a:lnTo>
                      <a:pt x="68" y="2848"/>
                    </a:lnTo>
                    <a:close/>
                    <a:moveTo>
                      <a:pt x="4540" y="2748"/>
                    </a:moveTo>
                    <a:lnTo>
                      <a:pt x="4516" y="2742"/>
                    </a:lnTo>
                    <a:lnTo>
                      <a:pt x="4518" y="2734"/>
                    </a:lnTo>
                    <a:lnTo>
                      <a:pt x="4540" y="2740"/>
                    </a:lnTo>
                    <a:lnTo>
                      <a:pt x="4540" y="2748"/>
                    </a:lnTo>
                    <a:close/>
                    <a:moveTo>
                      <a:pt x="42" y="2738"/>
                    </a:moveTo>
                    <a:lnTo>
                      <a:pt x="42" y="2730"/>
                    </a:lnTo>
                    <a:lnTo>
                      <a:pt x="64" y="2726"/>
                    </a:lnTo>
                    <a:lnTo>
                      <a:pt x="66" y="2734"/>
                    </a:lnTo>
                    <a:lnTo>
                      <a:pt x="42" y="2738"/>
                    </a:lnTo>
                    <a:close/>
                    <a:moveTo>
                      <a:pt x="4558" y="2636"/>
                    </a:moveTo>
                    <a:lnTo>
                      <a:pt x="4536" y="2632"/>
                    </a:lnTo>
                    <a:lnTo>
                      <a:pt x="4536" y="2624"/>
                    </a:lnTo>
                    <a:lnTo>
                      <a:pt x="4560" y="2628"/>
                    </a:lnTo>
                    <a:lnTo>
                      <a:pt x="4558" y="2636"/>
                    </a:lnTo>
                    <a:close/>
                    <a:moveTo>
                      <a:pt x="24" y="2628"/>
                    </a:moveTo>
                    <a:lnTo>
                      <a:pt x="22" y="2620"/>
                    </a:lnTo>
                    <a:lnTo>
                      <a:pt x="46" y="2616"/>
                    </a:lnTo>
                    <a:lnTo>
                      <a:pt x="48" y="2624"/>
                    </a:lnTo>
                    <a:lnTo>
                      <a:pt x="24" y="2628"/>
                    </a:lnTo>
                    <a:close/>
                    <a:moveTo>
                      <a:pt x="4572" y="2524"/>
                    </a:moveTo>
                    <a:lnTo>
                      <a:pt x="4550" y="2522"/>
                    </a:lnTo>
                    <a:lnTo>
                      <a:pt x="4550" y="2514"/>
                    </a:lnTo>
                    <a:lnTo>
                      <a:pt x="4574" y="2516"/>
                    </a:lnTo>
                    <a:lnTo>
                      <a:pt x="4572" y="2524"/>
                    </a:lnTo>
                    <a:close/>
                    <a:moveTo>
                      <a:pt x="10" y="2516"/>
                    </a:moveTo>
                    <a:lnTo>
                      <a:pt x="10" y="2508"/>
                    </a:lnTo>
                    <a:lnTo>
                      <a:pt x="34" y="2506"/>
                    </a:lnTo>
                    <a:lnTo>
                      <a:pt x="34" y="2514"/>
                    </a:lnTo>
                    <a:lnTo>
                      <a:pt x="10" y="2516"/>
                    </a:lnTo>
                    <a:close/>
                    <a:moveTo>
                      <a:pt x="4582" y="2412"/>
                    </a:moveTo>
                    <a:lnTo>
                      <a:pt x="4558" y="2412"/>
                    </a:lnTo>
                    <a:lnTo>
                      <a:pt x="4558" y="2404"/>
                    </a:lnTo>
                    <a:lnTo>
                      <a:pt x="4582" y="2404"/>
                    </a:lnTo>
                    <a:lnTo>
                      <a:pt x="4582" y="2412"/>
                    </a:lnTo>
                    <a:close/>
                    <a:moveTo>
                      <a:pt x="2" y="2404"/>
                    </a:moveTo>
                    <a:lnTo>
                      <a:pt x="2" y="2396"/>
                    </a:lnTo>
                    <a:lnTo>
                      <a:pt x="26" y="2394"/>
                    </a:lnTo>
                    <a:lnTo>
                      <a:pt x="26" y="2402"/>
                    </a:lnTo>
                    <a:lnTo>
                      <a:pt x="2" y="2404"/>
                    </a:lnTo>
                    <a:close/>
                    <a:moveTo>
                      <a:pt x="4584" y="2300"/>
                    </a:moveTo>
                    <a:lnTo>
                      <a:pt x="4560" y="2300"/>
                    </a:lnTo>
                    <a:lnTo>
                      <a:pt x="4560" y="2292"/>
                    </a:lnTo>
                    <a:lnTo>
                      <a:pt x="4584" y="2292"/>
                    </a:lnTo>
                    <a:lnTo>
                      <a:pt x="4584" y="2300"/>
                    </a:lnTo>
                    <a:close/>
                    <a:moveTo>
                      <a:pt x="24" y="2290"/>
                    </a:moveTo>
                    <a:lnTo>
                      <a:pt x="0" y="2290"/>
                    </a:lnTo>
                    <a:lnTo>
                      <a:pt x="0" y="2282"/>
                    </a:lnTo>
                    <a:lnTo>
                      <a:pt x="24" y="2282"/>
                    </a:lnTo>
                    <a:lnTo>
                      <a:pt x="24" y="2290"/>
                    </a:lnTo>
                    <a:close/>
                    <a:moveTo>
                      <a:pt x="4558" y="2190"/>
                    </a:moveTo>
                    <a:lnTo>
                      <a:pt x="4558" y="2184"/>
                    </a:lnTo>
                    <a:lnTo>
                      <a:pt x="4582" y="2182"/>
                    </a:lnTo>
                    <a:lnTo>
                      <a:pt x="4582" y="2190"/>
                    </a:lnTo>
                    <a:lnTo>
                      <a:pt x="4558" y="2190"/>
                    </a:lnTo>
                    <a:close/>
                    <a:moveTo>
                      <a:pt x="26" y="2180"/>
                    </a:moveTo>
                    <a:lnTo>
                      <a:pt x="2" y="2178"/>
                    </a:lnTo>
                    <a:lnTo>
                      <a:pt x="2" y="2170"/>
                    </a:lnTo>
                    <a:lnTo>
                      <a:pt x="26" y="2172"/>
                    </a:lnTo>
                    <a:lnTo>
                      <a:pt x="26" y="2180"/>
                    </a:lnTo>
                    <a:close/>
                    <a:moveTo>
                      <a:pt x="4550" y="2080"/>
                    </a:moveTo>
                    <a:lnTo>
                      <a:pt x="4550" y="2072"/>
                    </a:lnTo>
                    <a:lnTo>
                      <a:pt x="4574" y="2070"/>
                    </a:lnTo>
                    <a:lnTo>
                      <a:pt x="4574" y="2078"/>
                    </a:lnTo>
                    <a:lnTo>
                      <a:pt x="4550" y="2080"/>
                    </a:lnTo>
                    <a:close/>
                    <a:moveTo>
                      <a:pt x="34" y="2068"/>
                    </a:moveTo>
                    <a:lnTo>
                      <a:pt x="10" y="2066"/>
                    </a:lnTo>
                    <a:lnTo>
                      <a:pt x="12" y="2058"/>
                    </a:lnTo>
                    <a:lnTo>
                      <a:pt x="36" y="2060"/>
                    </a:lnTo>
                    <a:lnTo>
                      <a:pt x="34" y="2068"/>
                    </a:lnTo>
                    <a:close/>
                    <a:moveTo>
                      <a:pt x="4538" y="1970"/>
                    </a:moveTo>
                    <a:lnTo>
                      <a:pt x="4536" y="1962"/>
                    </a:lnTo>
                    <a:lnTo>
                      <a:pt x="4560" y="1958"/>
                    </a:lnTo>
                    <a:lnTo>
                      <a:pt x="4562" y="1966"/>
                    </a:lnTo>
                    <a:lnTo>
                      <a:pt x="4538" y="1970"/>
                    </a:lnTo>
                    <a:close/>
                    <a:moveTo>
                      <a:pt x="48" y="1958"/>
                    </a:moveTo>
                    <a:lnTo>
                      <a:pt x="24" y="1954"/>
                    </a:lnTo>
                    <a:lnTo>
                      <a:pt x="26" y="1946"/>
                    </a:lnTo>
                    <a:lnTo>
                      <a:pt x="50" y="1950"/>
                    </a:lnTo>
                    <a:lnTo>
                      <a:pt x="48" y="1958"/>
                    </a:lnTo>
                    <a:close/>
                    <a:moveTo>
                      <a:pt x="4520" y="1860"/>
                    </a:moveTo>
                    <a:lnTo>
                      <a:pt x="4518" y="1852"/>
                    </a:lnTo>
                    <a:lnTo>
                      <a:pt x="4542" y="1846"/>
                    </a:lnTo>
                    <a:lnTo>
                      <a:pt x="4542" y="1854"/>
                    </a:lnTo>
                    <a:lnTo>
                      <a:pt x="4520" y="1860"/>
                    </a:lnTo>
                    <a:close/>
                    <a:moveTo>
                      <a:pt x="66" y="1848"/>
                    </a:moveTo>
                    <a:lnTo>
                      <a:pt x="44" y="1844"/>
                    </a:lnTo>
                    <a:lnTo>
                      <a:pt x="44" y="1836"/>
                    </a:lnTo>
                    <a:lnTo>
                      <a:pt x="68" y="1840"/>
                    </a:lnTo>
                    <a:lnTo>
                      <a:pt x="66" y="1848"/>
                    </a:lnTo>
                    <a:close/>
                    <a:moveTo>
                      <a:pt x="4496" y="1750"/>
                    </a:moveTo>
                    <a:lnTo>
                      <a:pt x="4494" y="1742"/>
                    </a:lnTo>
                    <a:lnTo>
                      <a:pt x="4518" y="1738"/>
                    </a:lnTo>
                    <a:lnTo>
                      <a:pt x="4518" y="1744"/>
                    </a:lnTo>
                    <a:lnTo>
                      <a:pt x="4496" y="1750"/>
                    </a:lnTo>
                    <a:close/>
                    <a:moveTo>
                      <a:pt x="92" y="1740"/>
                    </a:moveTo>
                    <a:lnTo>
                      <a:pt x="68" y="1734"/>
                    </a:lnTo>
                    <a:lnTo>
                      <a:pt x="70" y="1726"/>
                    </a:lnTo>
                    <a:lnTo>
                      <a:pt x="94" y="1732"/>
                    </a:lnTo>
                    <a:lnTo>
                      <a:pt x="92" y="1740"/>
                    </a:lnTo>
                    <a:close/>
                    <a:moveTo>
                      <a:pt x="4466" y="1644"/>
                    </a:moveTo>
                    <a:lnTo>
                      <a:pt x="4464" y="1636"/>
                    </a:lnTo>
                    <a:lnTo>
                      <a:pt x="4488" y="1628"/>
                    </a:lnTo>
                    <a:lnTo>
                      <a:pt x="4490" y="1636"/>
                    </a:lnTo>
                    <a:lnTo>
                      <a:pt x="4466" y="1644"/>
                    </a:lnTo>
                    <a:close/>
                    <a:moveTo>
                      <a:pt x="120" y="1632"/>
                    </a:moveTo>
                    <a:lnTo>
                      <a:pt x="98" y="1626"/>
                    </a:lnTo>
                    <a:lnTo>
                      <a:pt x="100" y="1618"/>
                    </a:lnTo>
                    <a:lnTo>
                      <a:pt x="124" y="1624"/>
                    </a:lnTo>
                    <a:lnTo>
                      <a:pt x="120" y="1632"/>
                    </a:lnTo>
                    <a:close/>
                    <a:moveTo>
                      <a:pt x="4432" y="1538"/>
                    </a:moveTo>
                    <a:lnTo>
                      <a:pt x="4430" y="1530"/>
                    </a:lnTo>
                    <a:lnTo>
                      <a:pt x="4452" y="1522"/>
                    </a:lnTo>
                    <a:lnTo>
                      <a:pt x="4454" y="1530"/>
                    </a:lnTo>
                    <a:lnTo>
                      <a:pt x="4432" y="1538"/>
                    </a:lnTo>
                    <a:close/>
                    <a:moveTo>
                      <a:pt x="156" y="1526"/>
                    </a:moveTo>
                    <a:lnTo>
                      <a:pt x="134" y="1518"/>
                    </a:lnTo>
                    <a:lnTo>
                      <a:pt x="136" y="1510"/>
                    </a:lnTo>
                    <a:lnTo>
                      <a:pt x="158" y="1518"/>
                    </a:lnTo>
                    <a:lnTo>
                      <a:pt x="156" y="1526"/>
                    </a:lnTo>
                    <a:close/>
                    <a:moveTo>
                      <a:pt x="4392" y="1434"/>
                    </a:moveTo>
                    <a:lnTo>
                      <a:pt x="4390" y="1426"/>
                    </a:lnTo>
                    <a:lnTo>
                      <a:pt x="4412" y="1416"/>
                    </a:lnTo>
                    <a:lnTo>
                      <a:pt x="4414" y="1424"/>
                    </a:lnTo>
                    <a:lnTo>
                      <a:pt x="4392" y="1434"/>
                    </a:lnTo>
                    <a:close/>
                    <a:moveTo>
                      <a:pt x="196" y="1422"/>
                    </a:moveTo>
                    <a:lnTo>
                      <a:pt x="174" y="1412"/>
                    </a:lnTo>
                    <a:lnTo>
                      <a:pt x="178" y="1406"/>
                    </a:lnTo>
                    <a:lnTo>
                      <a:pt x="200" y="1414"/>
                    </a:lnTo>
                    <a:lnTo>
                      <a:pt x="196" y="1422"/>
                    </a:lnTo>
                    <a:close/>
                    <a:moveTo>
                      <a:pt x="4348" y="1332"/>
                    </a:moveTo>
                    <a:lnTo>
                      <a:pt x="4344" y="1324"/>
                    </a:lnTo>
                    <a:lnTo>
                      <a:pt x="4366" y="1314"/>
                    </a:lnTo>
                    <a:lnTo>
                      <a:pt x="4370" y="1322"/>
                    </a:lnTo>
                    <a:lnTo>
                      <a:pt x="4348" y="1332"/>
                    </a:lnTo>
                    <a:close/>
                    <a:moveTo>
                      <a:pt x="242" y="1320"/>
                    </a:moveTo>
                    <a:lnTo>
                      <a:pt x="220" y="1310"/>
                    </a:lnTo>
                    <a:lnTo>
                      <a:pt x="224" y="1302"/>
                    </a:lnTo>
                    <a:lnTo>
                      <a:pt x="246" y="1312"/>
                    </a:lnTo>
                    <a:lnTo>
                      <a:pt x="242" y="1320"/>
                    </a:lnTo>
                    <a:close/>
                    <a:moveTo>
                      <a:pt x="4298" y="1232"/>
                    </a:moveTo>
                    <a:lnTo>
                      <a:pt x="4294" y="1224"/>
                    </a:lnTo>
                    <a:lnTo>
                      <a:pt x="4316" y="1214"/>
                    </a:lnTo>
                    <a:lnTo>
                      <a:pt x="4320" y="1220"/>
                    </a:lnTo>
                    <a:lnTo>
                      <a:pt x="4298" y="1232"/>
                    </a:lnTo>
                    <a:close/>
                    <a:moveTo>
                      <a:pt x="292" y="1220"/>
                    </a:moveTo>
                    <a:lnTo>
                      <a:pt x="270" y="1210"/>
                    </a:lnTo>
                    <a:lnTo>
                      <a:pt x="274" y="1202"/>
                    </a:lnTo>
                    <a:lnTo>
                      <a:pt x="296" y="1214"/>
                    </a:lnTo>
                    <a:lnTo>
                      <a:pt x="292" y="1220"/>
                    </a:lnTo>
                    <a:close/>
                    <a:moveTo>
                      <a:pt x="4244" y="1136"/>
                    </a:moveTo>
                    <a:lnTo>
                      <a:pt x="4240" y="1128"/>
                    </a:lnTo>
                    <a:lnTo>
                      <a:pt x="4260" y="1116"/>
                    </a:lnTo>
                    <a:lnTo>
                      <a:pt x="4264" y="1122"/>
                    </a:lnTo>
                    <a:lnTo>
                      <a:pt x="4244" y="1136"/>
                    </a:lnTo>
                    <a:close/>
                    <a:moveTo>
                      <a:pt x="348" y="1124"/>
                    </a:moveTo>
                    <a:lnTo>
                      <a:pt x="326" y="1112"/>
                    </a:lnTo>
                    <a:lnTo>
                      <a:pt x="330" y="1104"/>
                    </a:lnTo>
                    <a:lnTo>
                      <a:pt x="352" y="1116"/>
                    </a:lnTo>
                    <a:lnTo>
                      <a:pt x="348" y="1124"/>
                    </a:lnTo>
                    <a:close/>
                    <a:moveTo>
                      <a:pt x="4184" y="1040"/>
                    </a:moveTo>
                    <a:lnTo>
                      <a:pt x="4180" y="1034"/>
                    </a:lnTo>
                    <a:lnTo>
                      <a:pt x="4200" y="1020"/>
                    </a:lnTo>
                    <a:lnTo>
                      <a:pt x="4204" y="1028"/>
                    </a:lnTo>
                    <a:lnTo>
                      <a:pt x="4184" y="1040"/>
                    </a:lnTo>
                    <a:close/>
                    <a:moveTo>
                      <a:pt x="406" y="1030"/>
                    </a:moveTo>
                    <a:lnTo>
                      <a:pt x="386" y="1016"/>
                    </a:lnTo>
                    <a:lnTo>
                      <a:pt x="392" y="1010"/>
                    </a:lnTo>
                    <a:lnTo>
                      <a:pt x="412" y="1022"/>
                    </a:lnTo>
                    <a:lnTo>
                      <a:pt x="406" y="1030"/>
                    </a:lnTo>
                    <a:close/>
                    <a:moveTo>
                      <a:pt x="4120" y="950"/>
                    </a:moveTo>
                    <a:lnTo>
                      <a:pt x="4116" y="944"/>
                    </a:lnTo>
                    <a:lnTo>
                      <a:pt x="4136" y="928"/>
                    </a:lnTo>
                    <a:lnTo>
                      <a:pt x="4140" y="936"/>
                    </a:lnTo>
                    <a:lnTo>
                      <a:pt x="4120" y="950"/>
                    </a:lnTo>
                    <a:close/>
                    <a:moveTo>
                      <a:pt x="472" y="938"/>
                    </a:moveTo>
                    <a:lnTo>
                      <a:pt x="452" y="924"/>
                    </a:lnTo>
                    <a:lnTo>
                      <a:pt x="456" y="918"/>
                    </a:lnTo>
                    <a:lnTo>
                      <a:pt x="476" y="932"/>
                    </a:lnTo>
                    <a:lnTo>
                      <a:pt x="472" y="938"/>
                    </a:lnTo>
                    <a:close/>
                    <a:moveTo>
                      <a:pt x="4052" y="862"/>
                    </a:moveTo>
                    <a:lnTo>
                      <a:pt x="4048" y="856"/>
                    </a:lnTo>
                    <a:lnTo>
                      <a:pt x="4066" y="840"/>
                    </a:lnTo>
                    <a:lnTo>
                      <a:pt x="4072" y="846"/>
                    </a:lnTo>
                    <a:lnTo>
                      <a:pt x="4052" y="862"/>
                    </a:lnTo>
                    <a:close/>
                    <a:moveTo>
                      <a:pt x="540" y="850"/>
                    </a:moveTo>
                    <a:lnTo>
                      <a:pt x="522" y="836"/>
                    </a:lnTo>
                    <a:lnTo>
                      <a:pt x="526" y="830"/>
                    </a:lnTo>
                    <a:lnTo>
                      <a:pt x="546" y="844"/>
                    </a:lnTo>
                    <a:lnTo>
                      <a:pt x="540" y="850"/>
                    </a:lnTo>
                    <a:close/>
                    <a:moveTo>
                      <a:pt x="3980" y="776"/>
                    </a:moveTo>
                    <a:lnTo>
                      <a:pt x="3976" y="770"/>
                    </a:lnTo>
                    <a:lnTo>
                      <a:pt x="3992" y="754"/>
                    </a:lnTo>
                    <a:lnTo>
                      <a:pt x="3998" y="760"/>
                    </a:lnTo>
                    <a:lnTo>
                      <a:pt x="3980" y="776"/>
                    </a:lnTo>
                    <a:close/>
                    <a:moveTo>
                      <a:pt x="612" y="766"/>
                    </a:moveTo>
                    <a:lnTo>
                      <a:pt x="596" y="750"/>
                    </a:lnTo>
                    <a:lnTo>
                      <a:pt x="600" y="744"/>
                    </a:lnTo>
                    <a:lnTo>
                      <a:pt x="618" y="760"/>
                    </a:lnTo>
                    <a:lnTo>
                      <a:pt x="612" y="766"/>
                    </a:lnTo>
                    <a:close/>
                    <a:moveTo>
                      <a:pt x="3904" y="696"/>
                    </a:moveTo>
                    <a:lnTo>
                      <a:pt x="3898" y="690"/>
                    </a:lnTo>
                    <a:lnTo>
                      <a:pt x="3916" y="674"/>
                    </a:lnTo>
                    <a:lnTo>
                      <a:pt x="3922" y="678"/>
                    </a:lnTo>
                    <a:lnTo>
                      <a:pt x="3904" y="696"/>
                    </a:lnTo>
                    <a:close/>
                    <a:moveTo>
                      <a:pt x="690" y="686"/>
                    </a:moveTo>
                    <a:lnTo>
                      <a:pt x="672" y="668"/>
                    </a:lnTo>
                    <a:lnTo>
                      <a:pt x="678" y="664"/>
                    </a:lnTo>
                    <a:lnTo>
                      <a:pt x="696" y="680"/>
                    </a:lnTo>
                    <a:lnTo>
                      <a:pt x="690" y="686"/>
                    </a:lnTo>
                    <a:close/>
                    <a:moveTo>
                      <a:pt x="3824" y="618"/>
                    </a:moveTo>
                    <a:lnTo>
                      <a:pt x="3818" y="614"/>
                    </a:lnTo>
                    <a:lnTo>
                      <a:pt x="3834" y="596"/>
                    </a:lnTo>
                    <a:lnTo>
                      <a:pt x="3840" y="600"/>
                    </a:lnTo>
                    <a:lnTo>
                      <a:pt x="3824" y="618"/>
                    </a:lnTo>
                    <a:close/>
                    <a:moveTo>
                      <a:pt x="770" y="610"/>
                    </a:moveTo>
                    <a:lnTo>
                      <a:pt x="754" y="592"/>
                    </a:lnTo>
                    <a:lnTo>
                      <a:pt x="760" y="586"/>
                    </a:lnTo>
                    <a:lnTo>
                      <a:pt x="776" y="604"/>
                    </a:lnTo>
                    <a:lnTo>
                      <a:pt x="770" y="610"/>
                    </a:lnTo>
                    <a:close/>
                    <a:moveTo>
                      <a:pt x="3740" y="546"/>
                    </a:moveTo>
                    <a:lnTo>
                      <a:pt x="3734" y="540"/>
                    </a:lnTo>
                    <a:lnTo>
                      <a:pt x="3748" y="522"/>
                    </a:lnTo>
                    <a:lnTo>
                      <a:pt x="3756" y="526"/>
                    </a:lnTo>
                    <a:lnTo>
                      <a:pt x="3740" y="546"/>
                    </a:lnTo>
                    <a:close/>
                    <a:moveTo>
                      <a:pt x="854" y="536"/>
                    </a:moveTo>
                    <a:lnTo>
                      <a:pt x="840" y="518"/>
                    </a:lnTo>
                    <a:lnTo>
                      <a:pt x="846" y="512"/>
                    </a:lnTo>
                    <a:lnTo>
                      <a:pt x="862" y="532"/>
                    </a:lnTo>
                    <a:lnTo>
                      <a:pt x="854" y="536"/>
                    </a:lnTo>
                    <a:close/>
                    <a:moveTo>
                      <a:pt x="3652" y="476"/>
                    </a:moveTo>
                    <a:lnTo>
                      <a:pt x="3646" y="472"/>
                    </a:lnTo>
                    <a:lnTo>
                      <a:pt x="3660" y="452"/>
                    </a:lnTo>
                    <a:lnTo>
                      <a:pt x="3666" y="458"/>
                    </a:lnTo>
                    <a:lnTo>
                      <a:pt x="3652" y="476"/>
                    </a:lnTo>
                    <a:close/>
                    <a:moveTo>
                      <a:pt x="942" y="468"/>
                    </a:moveTo>
                    <a:lnTo>
                      <a:pt x="928" y="448"/>
                    </a:lnTo>
                    <a:lnTo>
                      <a:pt x="934" y="444"/>
                    </a:lnTo>
                    <a:lnTo>
                      <a:pt x="950" y="464"/>
                    </a:lnTo>
                    <a:lnTo>
                      <a:pt x="942" y="468"/>
                    </a:lnTo>
                    <a:close/>
                    <a:moveTo>
                      <a:pt x="3562" y="412"/>
                    </a:moveTo>
                    <a:lnTo>
                      <a:pt x="3556" y="408"/>
                    </a:lnTo>
                    <a:lnTo>
                      <a:pt x="3568" y="388"/>
                    </a:lnTo>
                    <a:lnTo>
                      <a:pt x="3576" y="392"/>
                    </a:lnTo>
                    <a:lnTo>
                      <a:pt x="3562" y="412"/>
                    </a:lnTo>
                    <a:close/>
                    <a:moveTo>
                      <a:pt x="1034" y="404"/>
                    </a:moveTo>
                    <a:lnTo>
                      <a:pt x="1020" y="384"/>
                    </a:lnTo>
                    <a:lnTo>
                      <a:pt x="1026" y="380"/>
                    </a:lnTo>
                    <a:lnTo>
                      <a:pt x="1040" y="400"/>
                    </a:lnTo>
                    <a:lnTo>
                      <a:pt x="1034" y="404"/>
                    </a:lnTo>
                    <a:close/>
                    <a:moveTo>
                      <a:pt x="3468" y="352"/>
                    </a:moveTo>
                    <a:lnTo>
                      <a:pt x="3460" y="348"/>
                    </a:lnTo>
                    <a:lnTo>
                      <a:pt x="3474" y="326"/>
                    </a:lnTo>
                    <a:lnTo>
                      <a:pt x="3480" y="330"/>
                    </a:lnTo>
                    <a:lnTo>
                      <a:pt x="3468" y="352"/>
                    </a:lnTo>
                    <a:close/>
                    <a:moveTo>
                      <a:pt x="1128" y="344"/>
                    </a:moveTo>
                    <a:lnTo>
                      <a:pt x="1116" y="324"/>
                    </a:lnTo>
                    <a:lnTo>
                      <a:pt x="1122" y="320"/>
                    </a:lnTo>
                    <a:lnTo>
                      <a:pt x="1134" y="340"/>
                    </a:lnTo>
                    <a:lnTo>
                      <a:pt x="1128" y="344"/>
                    </a:lnTo>
                    <a:close/>
                    <a:moveTo>
                      <a:pt x="3372" y="296"/>
                    </a:moveTo>
                    <a:lnTo>
                      <a:pt x="3364" y="292"/>
                    </a:lnTo>
                    <a:lnTo>
                      <a:pt x="3376" y="272"/>
                    </a:lnTo>
                    <a:lnTo>
                      <a:pt x="3382" y="274"/>
                    </a:lnTo>
                    <a:lnTo>
                      <a:pt x="3372" y="296"/>
                    </a:lnTo>
                    <a:close/>
                    <a:moveTo>
                      <a:pt x="1224" y="290"/>
                    </a:moveTo>
                    <a:lnTo>
                      <a:pt x="1214" y="268"/>
                    </a:lnTo>
                    <a:lnTo>
                      <a:pt x="1220" y="264"/>
                    </a:lnTo>
                    <a:lnTo>
                      <a:pt x="1232" y="286"/>
                    </a:lnTo>
                    <a:lnTo>
                      <a:pt x="1224" y="290"/>
                    </a:lnTo>
                    <a:close/>
                    <a:moveTo>
                      <a:pt x="3272" y="246"/>
                    </a:moveTo>
                    <a:lnTo>
                      <a:pt x="3264" y="242"/>
                    </a:lnTo>
                    <a:lnTo>
                      <a:pt x="3274" y="220"/>
                    </a:lnTo>
                    <a:lnTo>
                      <a:pt x="3282" y="224"/>
                    </a:lnTo>
                    <a:lnTo>
                      <a:pt x="3272" y="246"/>
                    </a:lnTo>
                    <a:close/>
                    <a:moveTo>
                      <a:pt x="1324" y="240"/>
                    </a:moveTo>
                    <a:lnTo>
                      <a:pt x="1314" y="218"/>
                    </a:lnTo>
                    <a:lnTo>
                      <a:pt x="1320" y="214"/>
                    </a:lnTo>
                    <a:lnTo>
                      <a:pt x="1330" y="236"/>
                    </a:lnTo>
                    <a:lnTo>
                      <a:pt x="1324" y="240"/>
                    </a:lnTo>
                    <a:close/>
                    <a:moveTo>
                      <a:pt x="3170" y="200"/>
                    </a:moveTo>
                    <a:lnTo>
                      <a:pt x="3162" y="196"/>
                    </a:lnTo>
                    <a:lnTo>
                      <a:pt x="3172" y="174"/>
                    </a:lnTo>
                    <a:lnTo>
                      <a:pt x="3180" y="178"/>
                    </a:lnTo>
                    <a:lnTo>
                      <a:pt x="3170" y="200"/>
                    </a:lnTo>
                    <a:close/>
                    <a:moveTo>
                      <a:pt x="1426" y="194"/>
                    </a:moveTo>
                    <a:lnTo>
                      <a:pt x="1416" y="172"/>
                    </a:lnTo>
                    <a:lnTo>
                      <a:pt x="1424" y="170"/>
                    </a:lnTo>
                    <a:lnTo>
                      <a:pt x="1432" y="192"/>
                    </a:lnTo>
                    <a:lnTo>
                      <a:pt x="1426" y="194"/>
                    </a:lnTo>
                    <a:close/>
                    <a:moveTo>
                      <a:pt x="3066" y="158"/>
                    </a:moveTo>
                    <a:lnTo>
                      <a:pt x="3058" y="156"/>
                    </a:lnTo>
                    <a:lnTo>
                      <a:pt x="3066" y="134"/>
                    </a:lnTo>
                    <a:lnTo>
                      <a:pt x="3074" y="136"/>
                    </a:lnTo>
                    <a:lnTo>
                      <a:pt x="3066" y="158"/>
                    </a:lnTo>
                    <a:close/>
                    <a:moveTo>
                      <a:pt x="1530" y="154"/>
                    </a:moveTo>
                    <a:lnTo>
                      <a:pt x="1522" y="132"/>
                    </a:lnTo>
                    <a:lnTo>
                      <a:pt x="1528" y="130"/>
                    </a:lnTo>
                    <a:lnTo>
                      <a:pt x="1536" y="152"/>
                    </a:lnTo>
                    <a:lnTo>
                      <a:pt x="1530" y="154"/>
                    </a:lnTo>
                    <a:close/>
                    <a:moveTo>
                      <a:pt x="2960" y="124"/>
                    </a:moveTo>
                    <a:lnTo>
                      <a:pt x="2952" y="122"/>
                    </a:lnTo>
                    <a:lnTo>
                      <a:pt x="2960" y="98"/>
                    </a:lnTo>
                    <a:lnTo>
                      <a:pt x="2968" y="100"/>
                    </a:lnTo>
                    <a:lnTo>
                      <a:pt x="2960" y="124"/>
                    </a:lnTo>
                    <a:close/>
                    <a:moveTo>
                      <a:pt x="1634" y="120"/>
                    </a:moveTo>
                    <a:lnTo>
                      <a:pt x="1628" y="98"/>
                    </a:lnTo>
                    <a:lnTo>
                      <a:pt x="1636" y="94"/>
                    </a:lnTo>
                    <a:lnTo>
                      <a:pt x="1642" y="118"/>
                    </a:lnTo>
                    <a:lnTo>
                      <a:pt x="1634" y="120"/>
                    </a:lnTo>
                    <a:close/>
                    <a:moveTo>
                      <a:pt x="2852" y="94"/>
                    </a:moveTo>
                    <a:lnTo>
                      <a:pt x="2846" y="92"/>
                    </a:lnTo>
                    <a:lnTo>
                      <a:pt x="2850" y="68"/>
                    </a:lnTo>
                    <a:lnTo>
                      <a:pt x="2858" y="70"/>
                    </a:lnTo>
                    <a:lnTo>
                      <a:pt x="2852" y="94"/>
                    </a:lnTo>
                    <a:close/>
                    <a:moveTo>
                      <a:pt x="1742" y="90"/>
                    </a:moveTo>
                    <a:lnTo>
                      <a:pt x="1736" y="68"/>
                    </a:lnTo>
                    <a:lnTo>
                      <a:pt x="1744" y="66"/>
                    </a:lnTo>
                    <a:lnTo>
                      <a:pt x="1750" y="88"/>
                    </a:lnTo>
                    <a:lnTo>
                      <a:pt x="1742" y="90"/>
                    </a:lnTo>
                    <a:close/>
                    <a:moveTo>
                      <a:pt x="2744" y="68"/>
                    </a:moveTo>
                    <a:lnTo>
                      <a:pt x="2736" y="66"/>
                    </a:lnTo>
                    <a:lnTo>
                      <a:pt x="2742" y="44"/>
                    </a:lnTo>
                    <a:lnTo>
                      <a:pt x="2750" y="44"/>
                    </a:lnTo>
                    <a:lnTo>
                      <a:pt x="2744" y="68"/>
                    </a:lnTo>
                    <a:close/>
                    <a:moveTo>
                      <a:pt x="1852" y="66"/>
                    </a:moveTo>
                    <a:lnTo>
                      <a:pt x="1846" y="42"/>
                    </a:lnTo>
                    <a:lnTo>
                      <a:pt x="1854" y="42"/>
                    </a:lnTo>
                    <a:lnTo>
                      <a:pt x="1858" y="64"/>
                    </a:lnTo>
                    <a:lnTo>
                      <a:pt x="1852" y="66"/>
                    </a:lnTo>
                    <a:close/>
                    <a:moveTo>
                      <a:pt x="2634" y="50"/>
                    </a:moveTo>
                    <a:lnTo>
                      <a:pt x="2626" y="48"/>
                    </a:lnTo>
                    <a:lnTo>
                      <a:pt x="2630" y="24"/>
                    </a:lnTo>
                    <a:lnTo>
                      <a:pt x="2638" y="26"/>
                    </a:lnTo>
                    <a:lnTo>
                      <a:pt x="2634" y="50"/>
                    </a:lnTo>
                    <a:close/>
                    <a:moveTo>
                      <a:pt x="1960" y="48"/>
                    </a:moveTo>
                    <a:lnTo>
                      <a:pt x="1958" y="24"/>
                    </a:lnTo>
                    <a:lnTo>
                      <a:pt x="1966" y="22"/>
                    </a:lnTo>
                    <a:lnTo>
                      <a:pt x="1968" y="46"/>
                    </a:lnTo>
                    <a:lnTo>
                      <a:pt x="1960" y="48"/>
                    </a:lnTo>
                    <a:close/>
                    <a:moveTo>
                      <a:pt x="2524" y="36"/>
                    </a:moveTo>
                    <a:lnTo>
                      <a:pt x="2516" y="34"/>
                    </a:lnTo>
                    <a:lnTo>
                      <a:pt x="2518" y="10"/>
                    </a:lnTo>
                    <a:lnTo>
                      <a:pt x="2526" y="12"/>
                    </a:lnTo>
                    <a:lnTo>
                      <a:pt x="2524" y="36"/>
                    </a:lnTo>
                    <a:close/>
                    <a:moveTo>
                      <a:pt x="2072" y="34"/>
                    </a:moveTo>
                    <a:lnTo>
                      <a:pt x="2070" y="10"/>
                    </a:lnTo>
                    <a:lnTo>
                      <a:pt x="2078" y="10"/>
                    </a:lnTo>
                    <a:lnTo>
                      <a:pt x="2080" y="34"/>
                    </a:lnTo>
                    <a:lnTo>
                      <a:pt x="2072" y="34"/>
                    </a:lnTo>
                    <a:close/>
                    <a:moveTo>
                      <a:pt x="2414" y="26"/>
                    </a:moveTo>
                    <a:lnTo>
                      <a:pt x="2406" y="26"/>
                    </a:lnTo>
                    <a:lnTo>
                      <a:pt x="2406" y="2"/>
                    </a:lnTo>
                    <a:lnTo>
                      <a:pt x="2414" y="2"/>
                    </a:lnTo>
                    <a:lnTo>
                      <a:pt x="2414" y="26"/>
                    </a:lnTo>
                    <a:close/>
                    <a:moveTo>
                      <a:pt x="2182" y="26"/>
                    </a:moveTo>
                    <a:lnTo>
                      <a:pt x="2182" y="2"/>
                    </a:lnTo>
                    <a:lnTo>
                      <a:pt x="2190" y="2"/>
                    </a:lnTo>
                    <a:lnTo>
                      <a:pt x="2190" y="26"/>
                    </a:lnTo>
                    <a:lnTo>
                      <a:pt x="2182" y="26"/>
                    </a:lnTo>
                    <a:close/>
                    <a:moveTo>
                      <a:pt x="2302" y="24"/>
                    </a:moveTo>
                    <a:lnTo>
                      <a:pt x="2294" y="24"/>
                    </a:lnTo>
                    <a:lnTo>
                      <a:pt x="2294" y="0"/>
                    </a:lnTo>
                    <a:lnTo>
                      <a:pt x="2302" y="0"/>
                    </a:lnTo>
                    <a:lnTo>
                      <a:pt x="2302" y="24"/>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8" name="Freeform 42">
                <a:extLst>
                  <a:ext uri="{FF2B5EF4-FFF2-40B4-BE49-F238E27FC236}">
                    <a16:creationId xmlns:a16="http://schemas.microsoft.com/office/drawing/2014/main" id="{EF26C950-DA09-4C2C-A5D3-E0A476356F27}"/>
                  </a:ext>
                </a:extLst>
              </p:cNvPr>
              <p:cNvSpPr>
                <a:spLocks noEditPoints="1"/>
              </p:cNvSpPr>
              <p:nvPr/>
            </p:nvSpPr>
            <p:spPr bwMode="auto">
              <a:xfrm>
                <a:off x="12707258" y="1836319"/>
                <a:ext cx="1438532" cy="1422883"/>
              </a:xfrm>
              <a:custGeom>
                <a:avLst/>
                <a:gdLst/>
                <a:ahLst/>
                <a:cxnLst>
                  <a:cxn ang="0">
                    <a:pos x="2248" y="4236"/>
                  </a:cxn>
                  <a:cxn ang="0">
                    <a:pos x="1856" y="4224"/>
                  </a:cxn>
                  <a:cxn ang="0">
                    <a:pos x="2468" y="4196"/>
                  </a:cxn>
                  <a:cxn ang="0">
                    <a:pos x="1634" y="4184"/>
                  </a:cxn>
                  <a:cxn ang="0">
                    <a:pos x="2686" y="4148"/>
                  </a:cxn>
                  <a:cxn ang="0">
                    <a:pos x="1366" y="4102"/>
                  </a:cxn>
                  <a:cxn ang="0">
                    <a:pos x="2950" y="4056"/>
                  </a:cxn>
                  <a:cxn ang="0">
                    <a:pos x="1168" y="3998"/>
                  </a:cxn>
                  <a:cxn ang="0">
                    <a:pos x="3156" y="3970"/>
                  </a:cxn>
                  <a:cxn ang="0">
                    <a:pos x="974" y="3886"/>
                  </a:cxn>
                  <a:cxn ang="0">
                    <a:pos x="3346" y="3850"/>
                  </a:cxn>
                  <a:cxn ang="0">
                    <a:pos x="838" y="3788"/>
                  </a:cxn>
                  <a:cxn ang="0">
                    <a:pos x="3480" y="3748"/>
                  </a:cxn>
                  <a:cxn ang="0">
                    <a:pos x="658" y="3656"/>
                  </a:cxn>
                  <a:cxn ang="0">
                    <a:pos x="3644" y="3594"/>
                  </a:cxn>
                  <a:cxn ang="0">
                    <a:pos x="3792" y="3424"/>
                  </a:cxn>
                  <a:cxn ang="0">
                    <a:pos x="366" y="3314"/>
                  </a:cxn>
                  <a:cxn ang="0">
                    <a:pos x="3908" y="3232"/>
                  </a:cxn>
                  <a:cxn ang="0">
                    <a:pos x="250" y="3122"/>
                  </a:cxn>
                  <a:cxn ang="0">
                    <a:pos x="4014" y="3036"/>
                  </a:cxn>
                  <a:cxn ang="0">
                    <a:pos x="134" y="2866"/>
                  </a:cxn>
                  <a:cxn ang="0">
                    <a:pos x="4120" y="2778"/>
                  </a:cxn>
                  <a:cxn ang="0">
                    <a:pos x="82" y="2648"/>
                  </a:cxn>
                  <a:cxn ang="0">
                    <a:pos x="4194" y="2566"/>
                  </a:cxn>
                  <a:cxn ang="0">
                    <a:pos x="38" y="2430"/>
                  </a:cxn>
                  <a:cxn ang="0">
                    <a:pos x="4228" y="2344"/>
                  </a:cxn>
                  <a:cxn ang="0">
                    <a:pos x="20" y="2262"/>
                  </a:cxn>
                  <a:cxn ang="0">
                    <a:pos x="4240" y="2176"/>
                  </a:cxn>
                  <a:cxn ang="0">
                    <a:pos x="4224" y="2114"/>
                  </a:cxn>
                  <a:cxn ang="0">
                    <a:pos x="16" y="2040"/>
                  </a:cxn>
                  <a:cxn ang="0">
                    <a:pos x="36" y="1818"/>
                  </a:cxn>
                  <a:cxn ang="0">
                    <a:pos x="4176" y="1670"/>
                  </a:cxn>
                  <a:cxn ang="0">
                    <a:pos x="64" y="1596"/>
                  </a:cxn>
                  <a:cxn ang="0">
                    <a:pos x="4118" y="1456"/>
                  </a:cxn>
                  <a:cxn ang="0">
                    <a:pos x="132" y="1380"/>
                  </a:cxn>
                  <a:cxn ang="0">
                    <a:pos x="4012" y="1198"/>
                  </a:cxn>
                  <a:cxn ang="0">
                    <a:pos x="248" y="1124"/>
                  </a:cxn>
                  <a:cxn ang="0">
                    <a:pos x="3918" y="994"/>
                  </a:cxn>
                  <a:cxn ang="0">
                    <a:pos x="376" y="940"/>
                  </a:cxn>
                  <a:cxn ang="0">
                    <a:pos x="3788" y="810"/>
                  </a:cxn>
                  <a:cxn ang="0">
                    <a:pos x="512" y="762"/>
                  </a:cxn>
                  <a:cxn ang="0">
                    <a:pos x="3680" y="682"/>
                  </a:cxn>
                  <a:cxn ang="0">
                    <a:pos x="624" y="640"/>
                  </a:cxn>
                  <a:cxn ang="0">
                    <a:pos x="3508" y="538"/>
                  </a:cxn>
                  <a:cxn ang="0">
                    <a:pos x="790" y="490"/>
                  </a:cxn>
                  <a:cxn ang="0">
                    <a:pos x="970" y="358"/>
                  </a:cxn>
                  <a:cxn ang="0">
                    <a:pos x="3144" y="280"/>
                  </a:cxn>
                  <a:cxn ang="0">
                    <a:pos x="1154" y="232"/>
                  </a:cxn>
                  <a:cxn ang="0">
                    <a:pos x="2944" y="182"/>
                  </a:cxn>
                  <a:cxn ang="0">
                    <a:pos x="1360" y="140"/>
                  </a:cxn>
                  <a:cxn ang="0">
                    <a:pos x="2680" y="90"/>
                  </a:cxn>
                  <a:cxn ang="0">
                    <a:pos x="1628" y="56"/>
                  </a:cxn>
                  <a:cxn ang="0">
                    <a:pos x="2464" y="28"/>
                  </a:cxn>
                  <a:cxn ang="0">
                    <a:pos x="1850" y="32"/>
                  </a:cxn>
                  <a:cxn ang="0">
                    <a:pos x="2242" y="2"/>
                  </a:cxn>
                  <a:cxn ang="0">
                    <a:pos x="2074" y="16"/>
                  </a:cxn>
                </a:cxnLst>
                <a:rect l="0" t="0" r="r" b="b"/>
                <a:pathLst>
                  <a:path w="4240" h="4240">
                    <a:moveTo>
                      <a:pt x="2080" y="4240"/>
                    </a:moveTo>
                    <a:lnTo>
                      <a:pt x="2080" y="4240"/>
                    </a:lnTo>
                    <a:lnTo>
                      <a:pt x="2024" y="4238"/>
                    </a:lnTo>
                    <a:lnTo>
                      <a:pt x="2024" y="4222"/>
                    </a:lnTo>
                    <a:lnTo>
                      <a:pt x="2024" y="4222"/>
                    </a:lnTo>
                    <a:lnTo>
                      <a:pt x="2080" y="4224"/>
                    </a:lnTo>
                    <a:lnTo>
                      <a:pt x="2080" y="4240"/>
                    </a:lnTo>
                    <a:close/>
                    <a:moveTo>
                      <a:pt x="2248" y="4236"/>
                    </a:moveTo>
                    <a:lnTo>
                      <a:pt x="2248" y="4220"/>
                    </a:lnTo>
                    <a:lnTo>
                      <a:pt x="2248" y="4220"/>
                    </a:lnTo>
                    <a:lnTo>
                      <a:pt x="2302" y="4216"/>
                    </a:lnTo>
                    <a:lnTo>
                      <a:pt x="2304" y="4232"/>
                    </a:lnTo>
                    <a:lnTo>
                      <a:pt x="2304" y="4232"/>
                    </a:lnTo>
                    <a:lnTo>
                      <a:pt x="2248" y="4236"/>
                    </a:lnTo>
                    <a:lnTo>
                      <a:pt x="2248" y="4236"/>
                    </a:lnTo>
                    <a:close/>
                    <a:moveTo>
                      <a:pt x="1856" y="4224"/>
                    </a:moveTo>
                    <a:lnTo>
                      <a:pt x="1856" y="4224"/>
                    </a:lnTo>
                    <a:lnTo>
                      <a:pt x="1800" y="4216"/>
                    </a:lnTo>
                    <a:lnTo>
                      <a:pt x="1802" y="4200"/>
                    </a:lnTo>
                    <a:lnTo>
                      <a:pt x="1802" y="4200"/>
                    </a:lnTo>
                    <a:lnTo>
                      <a:pt x="1858" y="4208"/>
                    </a:lnTo>
                    <a:lnTo>
                      <a:pt x="1856" y="4224"/>
                    </a:lnTo>
                    <a:close/>
                    <a:moveTo>
                      <a:pt x="2472" y="4212"/>
                    </a:moveTo>
                    <a:lnTo>
                      <a:pt x="2468" y="4196"/>
                    </a:lnTo>
                    <a:lnTo>
                      <a:pt x="2468" y="4196"/>
                    </a:lnTo>
                    <a:lnTo>
                      <a:pt x="2524" y="4186"/>
                    </a:lnTo>
                    <a:lnTo>
                      <a:pt x="2526" y="4202"/>
                    </a:lnTo>
                    <a:lnTo>
                      <a:pt x="2526" y="4202"/>
                    </a:lnTo>
                    <a:lnTo>
                      <a:pt x="2472" y="4212"/>
                    </a:lnTo>
                    <a:lnTo>
                      <a:pt x="2472" y="4212"/>
                    </a:lnTo>
                    <a:close/>
                    <a:moveTo>
                      <a:pt x="1634" y="4184"/>
                    </a:moveTo>
                    <a:lnTo>
                      <a:pt x="1634" y="4184"/>
                    </a:lnTo>
                    <a:lnTo>
                      <a:pt x="1580" y="4172"/>
                    </a:lnTo>
                    <a:lnTo>
                      <a:pt x="1584" y="4156"/>
                    </a:lnTo>
                    <a:lnTo>
                      <a:pt x="1584" y="4156"/>
                    </a:lnTo>
                    <a:lnTo>
                      <a:pt x="1638" y="4170"/>
                    </a:lnTo>
                    <a:lnTo>
                      <a:pt x="1634" y="4184"/>
                    </a:lnTo>
                    <a:close/>
                    <a:moveTo>
                      <a:pt x="2690" y="4162"/>
                    </a:moveTo>
                    <a:lnTo>
                      <a:pt x="2686" y="4148"/>
                    </a:lnTo>
                    <a:lnTo>
                      <a:pt x="2686" y="4148"/>
                    </a:lnTo>
                    <a:lnTo>
                      <a:pt x="2740" y="4132"/>
                    </a:lnTo>
                    <a:lnTo>
                      <a:pt x="2744" y="4148"/>
                    </a:lnTo>
                    <a:lnTo>
                      <a:pt x="2744" y="4148"/>
                    </a:lnTo>
                    <a:lnTo>
                      <a:pt x="2690" y="4162"/>
                    </a:lnTo>
                    <a:lnTo>
                      <a:pt x="2690" y="4162"/>
                    </a:lnTo>
                    <a:close/>
                    <a:moveTo>
                      <a:pt x="1418" y="4122"/>
                    </a:moveTo>
                    <a:lnTo>
                      <a:pt x="1418" y="4122"/>
                    </a:lnTo>
                    <a:lnTo>
                      <a:pt x="1366" y="4102"/>
                    </a:lnTo>
                    <a:lnTo>
                      <a:pt x="1372" y="4088"/>
                    </a:lnTo>
                    <a:lnTo>
                      <a:pt x="1372" y="4088"/>
                    </a:lnTo>
                    <a:lnTo>
                      <a:pt x="1424" y="4106"/>
                    </a:lnTo>
                    <a:lnTo>
                      <a:pt x="1418" y="4122"/>
                    </a:lnTo>
                    <a:close/>
                    <a:moveTo>
                      <a:pt x="2904" y="4092"/>
                    </a:moveTo>
                    <a:lnTo>
                      <a:pt x="2898" y="4076"/>
                    </a:lnTo>
                    <a:lnTo>
                      <a:pt x="2898" y="4076"/>
                    </a:lnTo>
                    <a:lnTo>
                      <a:pt x="2950" y="4056"/>
                    </a:lnTo>
                    <a:lnTo>
                      <a:pt x="2956" y="4070"/>
                    </a:lnTo>
                    <a:lnTo>
                      <a:pt x="2956" y="4070"/>
                    </a:lnTo>
                    <a:lnTo>
                      <a:pt x="2904" y="4092"/>
                    </a:lnTo>
                    <a:lnTo>
                      <a:pt x="2904" y="4092"/>
                    </a:lnTo>
                    <a:close/>
                    <a:moveTo>
                      <a:pt x="1210" y="4036"/>
                    </a:moveTo>
                    <a:lnTo>
                      <a:pt x="1210" y="4036"/>
                    </a:lnTo>
                    <a:lnTo>
                      <a:pt x="1160" y="4012"/>
                    </a:lnTo>
                    <a:lnTo>
                      <a:pt x="1168" y="3998"/>
                    </a:lnTo>
                    <a:lnTo>
                      <a:pt x="1168" y="3998"/>
                    </a:lnTo>
                    <a:lnTo>
                      <a:pt x="1218" y="4022"/>
                    </a:lnTo>
                    <a:lnTo>
                      <a:pt x="1210" y="4036"/>
                    </a:lnTo>
                    <a:close/>
                    <a:moveTo>
                      <a:pt x="3108" y="3998"/>
                    </a:moveTo>
                    <a:lnTo>
                      <a:pt x="3100" y="3984"/>
                    </a:lnTo>
                    <a:lnTo>
                      <a:pt x="3100" y="3984"/>
                    </a:lnTo>
                    <a:lnTo>
                      <a:pt x="3148" y="3956"/>
                    </a:lnTo>
                    <a:lnTo>
                      <a:pt x="3156" y="3970"/>
                    </a:lnTo>
                    <a:lnTo>
                      <a:pt x="3156" y="3970"/>
                    </a:lnTo>
                    <a:lnTo>
                      <a:pt x="3108" y="3998"/>
                    </a:lnTo>
                    <a:lnTo>
                      <a:pt x="3108" y="3998"/>
                    </a:lnTo>
                    <a:close/>
                    <a:moveTo>
                      <a:pt x="1012" y="3930"/>
                    </a:moveTo>
                    <a:lnTo>
                      <a:pt x="1012" y="3930"/>
                    </a:lnTo>
                    <a:lnTo>
                      <a:pt x="966" y="3898"/>
                    </a:lnTo>
                    <a:lnTo>
                      <a:pt x="974" y="3886"/>
                    </a:lnTo>
                    <a:lnTo>
                      <a:pt x="974" y="3886"/>
                    </a:lnTo>
                    <a:lnTo>
                      <a:pt x="1022" y="3916"/>
                    </a:lnTo>
                    <a:lnTo>
                      <a:pt x="1012" y="3930"/>
                    </a:lnTo>
                    <a:close/>
                    <a:moveTo>
                      <a:pt x="3300" y="3882"/>
                    </a:moveTo>
                    <a:lnTo>
                      <a:pt x="3292" y="3868"/>
                    </a:lnTo>
                    <a:lnTo>
                      <a:pt x="3292" y="3868"/>
                    </a:lnTo>
                    <a:lnTo>
                      <a:pt x="3338" y="3838"/>
                    </a:lnTo>
                    <a:lnTo>
                      <a:pt x="3346" y="3850"/>
                    </a:lnTo>
                    <a:lnTo>
                      <a:pt x="3346" y="3850"/>
                    </a:lnTo>
                    <a:lnTo>
                      <a:pt x="3300" y="3882"/>
                    </a:lnTo>
                    <a:lnTo>
                      <a:pt x="3300" y="3882"/>
                    </a:lnTo>
                    <a:close/>
                    <a:moveTo>
                      <a:pt x="828" y="3802"/>
                    </a:moveTo>
                    <a:lnTo>
                      <a:pt x="828" y="3802"/>
                    </a:lnTo>
                    <a:lnTo>
                      <a:pt x="784" y="3766"/>
                    </a:lnTo>
                    <a:lnTo>
                      <a:pt x="794" y="3754"/>
                    </a:lnTo>
                    <a:lnTo>
                      <a:pt x="794" y="3754"/>
                    </a:lnTo>
                    <a:lnTo>
                      <a:pt x="838" y="3788"/>
                    </a:lnTo>
                    <a:lnTo>
                      <a:pt x="828" y="3802"/>
                    </a:lnTo>
                    <a:close/>
                    <a:moveTo>
                      <a:pt x="3480" y="3748"/>
                    </a:moveTo>
                    <a:lnTo>
                      <a:pt x="3470" y="3736"/>
                    </a:lnTo>
                    <a:lnTo>
                      <a:pt x="3470" y="3736"/>
                    </a:lnTo>
                    <a:lnTo>
                      <a:pt x="3512" y="3698"/>
                    </a:lnTo>
                    <a:lnTo>
                      <a:pt x="3522" y="3710"/>
                    </a:lnTo>
                    <a:lnTo>
                      <a:pt x="3522" y="3710"/>
                    </a:lnTo>
                    <a:lnTo>
                      <a:pt x="3480" y="3748"/>
                    </a:lnTo>
                    <a:lnTo>
                      <a:pt x="3480" y="3748"/>
                    </a:lnTo>
                    <a:close/>
                    <a:moveTo>
                      <a:pt x="658" y="3656"/>
                    </a:moveTo>
                    <a:lnTo>
                      <a:pt x="658" y="3656"/>
                    </a:lnTo>
                    <a:lnTo>
                      <a:pt x="616" y="3616"/>
                    </a:lnTo>
                    <a:lnTo>
                      <a:pt x="628" y="3604"/>
                    </a:lnTo>
                    <a:lnTo>
                      <a:pt x="628" y="3604"/>
                    </a:lnTo>
                    <a:lnTo>
                      <a:pt x="668" y="3644"/>
                    </a:lnTo>
                    <a:lnTo>
                      <a:pt x="658" y="3656"/>
                    </a:lnTo>
                    <a:close/>
                    <a:moveTo>
                      <a:pt x="3644" y="3594"/>
                    </a:moveTo>
                    <a:lnTo>
                      <a:pt x="3632" y="3584"/>
                    </a:lnTo>
                    <a:lnTo>
                      <a:pt x="3632" y="3584"/>
                    </a:lnTo>
                    <a:lnTo>
                      <a:pt x="3672" y="3542"/>
                    </a:lnTo>
                    <a:lnTo>
                      <a:pt x="3682" y="3554"/>
                    </a:lnTo>
                    <a:lnTo>
                      <a:pt x="3682" y="3554"/>
                    </a:lnTo>
                    <a:lnTo>
                      <a:pt x="3644" y="3594"/>
                    </a:lnTo>
                    <a:lnTo>
                      <a:pt x="3644" y="3594"/>
                    </a:lnTo>
                    <a:close/>
                    <a:moveTo>
                      <a:pt x="502" y="3492"/>
                    </a:moveTo>
                    <a:lnTo>
                      <a:pt x="502" y="3492"/>
                    </a:lnTo>
                    <a:lnTo>
                      <a:pt x="468" y="3448"/>
                    </a:lnTo>
                    <a:lnTo>
                      <a:pt x="480" y="3438"/>
                    </a:lnTo>
                    <a:lnTo>
                      <a:pt x="480" y="3438"/>
                    </a:lnTo>
                    <a:lnTo>
                      <a:pt x="516" y="3482"/>
                    </a:lnTo>
                    <a:lnTo>
                      <a:pt x="502" y="3492"/>
                    </a:lnTo>
                    <a:close/>
                    <a:moveTo>
                      <a:pt x="3792" y="3424"/>
                    </a:moveTo>
                    <a:lnTo>
                      <a:pt x="3780" y="3414"/>
                    </a:lnTo>
                    <a:lnTo>
                      <a:pt x="3780" y="3414"/>
                    </a:lnTo>
                    <a:lnTo>
                      <a:pt x="3812" y="3370"/>
                    </a:lnTo>
                    <a:lnTo>
                      <a:pt x="3826" y="3380"/>
                    </a:lnTo>
                    <a:lnTo>
                      <a:pt x="3826" y="3380"/>
                    </a:lnTo>
                    <a:lnTo>
                      <a:pt x="3792" y="3424"/>
                    </a:lnTo>
                    <a:lnTo>
                      <a:pt x="3792" y="3424"/>
                    </a:lnTo>
                    <a:close/>
                    <a:moveTo>
                      <a:pt x="366" y="3314"/>
                    </a:moveTo>
                    <a:lnTo>
                      <a:pt x="366" y="3314"/>
                    </a:lnTo>
                    <a:lnTo>
                      <a:pt x="336" y="3266"/>
                    </a:lnTo>
                    <a:lnTo>
                      <a:pt x="350" y="3258"/>
                    </a:lnTo>
                    <a:lnTo>
                      <a:pt x="350" y="3258"/>
                    </a:lnTo>
                    <a:lnTo>
                      <a:pt x="380" y="3304"/>
                    </a:lnTo>
                    <a:lnTo>
                      <a:pt x="366" y="3314"/>
                    </a:lnTo>
                    <a:close/>
                    <a:moveTo>
                      <a:pt x="3920" y="3240"/>
                    </a:moveTo>
                    <a:lnTo>
                      <a:pt x="3908" y="3232"/>
                    </a:lnTo>
                    <a:lnTo>
                      <a:pt x="3908" y="3232"/>
                    </a:lnTo>
                    <a:lnTo>
                      <a:pt x="3936" y="3184"/>
                    </a:lnTo>
                    <a:lnTo>
                      <a:pt x="3950" y="3192"/>
                    </a:lnTo>
                    <a:lnTo>
                      <a:pt x="3950" y="3192"/>
                    </a:lnTo>
                    <a:lnTo>
                      <a:pt x="3920" y="3240"/>
                    </a:lnTo>
                    <a:lnTo>
                      <a:pt x="3920" y="3240"/>
                    </a:lnTo>
                    <a:close/>
                    <a:moveTo>
                      <a:pt x="250" y="3122"/>
                    </a:moveTo>
                    <a:lnTo>
                      <a:pt x="250" y="3122"/>
                    </a:lnTo>
                    <a:lnTo>
                      <a:pt x="224" y="3072"/>
                    </a:lnTo>
                    <a:lnTo>
                      <a:pt x="238" y="3064"/>
                    </a:lnTo>
                    <a:lnTo>
                      <a:pt x="238" y="3064"/>
                    </a:lnTo>
                    <a:lnTo>
                      <a:pt x="264" y="3114"/>
                    </a:lnTo>
                    <a:lnTo>
                      <a:pt x="250" y="3122"/>
                    </a:lnTo>
                    <a:close/>
                    <a:moveTo>
                      <a:pt x="4030" y="3044"/>
                    </a:moveTo>
                    <a:lnTo>
                      <a:pt x="4014" y="3036"/>
                    </a:lnTo>
                    <a:lnTo>
                      <a:pt x="4014" y="3036"/>
                    </a:lnTo>
                    <a:lnTo>
                      <a:pt x="4038" y="2986"/>
                    </a:lnTo>
                    <a:lnTo>
                      <a:pt x="4054" y="2992"/>
                    </a:lnTo>
                    <a:lnTo>
                      <a:pt x="4054" y="2992"/>
                    </a:lnTo>
                    <a:lnTo>
                      <a:pt x="4030" y="3044"/>
                    </a:lnTo>
                    <a:lnTo>
                      <a:pt x="4030" y="3044"/>
                    </a:lnTo>
                    <a:close/>
                    <a:moveTo>
                      <a:pt x="154" y="2918"/>
                    </a:moveTo>
                    <a:lnTo>
                      <a:pt x="154" y="2918"/>
                    </a:lnTo>
                    <a:lnTo>
                      <a:pt x="134" y="2866"/>
                    </a:lnTo>
                    <a:lnTo>
                      <a:pt x="150" y="2860"/>
                    </a:lnTo>
                    <a:lnTo>
                      <a:pt x="150" y="2860"/>
                    </a:lnTo>
                    <a:lnTo>
                      <a:pt x="170" y="2912"/>
                    </a:lnTo>
                    <a:lnTo>
                      <a:pt x="154" y="2918"/>
                    </a:lnTo>
                    <a:close/>
                    <a:moveTo>
                      <a:pt x="4116" y="2836"/>
                    </a:moveTo>
                    <a:lnTo>
                      <a:pt x="4102" y="2832"/>
                    </a:lnTo>
                    <a:lnTo>
                      <a:pt x="4102" y="2832"/>
                    </a:lnTo>
                    <a:lnTo>
                      <a:pt x="4120" y="2778"/>
                    </a:lnTo>
                    <a:lnTo>
                      <a:pt x="4134" y="2784"/>
                    </a:lnTo>
                    <a:lnTo>
                      <a:pt x="4134" y="2784"/>
                    </a:lnTo>
                    <a:lnTo>
                      <a:pt x="4116" y="2836"/>
                    </a:lnTo>
                    <a:lnTo>
                      <a:pt x="4116" y="2836"/>
                    </a:lnTo>
                    <a:close/>
                    <a:moveTo>
                      <a:pt x="82" y="2706"/>
                    </a:moveTo>
                    <a:lnTo>
                      <a:pt x="82" y="2706"/>
                    </a:lnTo>
                    <a:lnTo>
                      <a:pt x="66" y="2652"/>
                    </a:lnTo>
                    <a:lnTo>
                      <a:pt x="82" y="2648"/>
                    </a:lnTo>
                    <a:lnTo>
                      <a:pt x="82" y="2648"/>
                    </a:lnTo>
                    <a:lnTo>
                      <a:pt x="96" y="2702"/>
                    </a:lnTo>
                    <a:lnTo>
                      <a:pt x="82" y="2706"/>
                    </a:lnTo>
                    <a:close/>
                    <a:moveTo>
                      <a:pt x="4182" y="2622"/>
                    </a:moveTo>
                    <a:lnTo>
                      <a:pt x="4166" y="2618"/>
                    </a:lnTo>
                    <a:lnTo>
                      <a:pt x="4166" y="2618"/>
                    </a:lnTo>
                    <a:lnTo>
                      <a:pt x="4178" y="2562"/>
                    </a:lnTo>
                    <a:lnTo>
                      <a:pt x="4194" y="2566"/>
                    </a:lnTo>
                    <a:lnTo>
                      <a:pt x="4194" y="2566"/>
                    </a:lnTo>
                    <a:lnTo>
                      <a:pt x="4182" y="2622"/>
                    </a:lnTo>
                    <a:lnTo>
                      <a:pt x="4182" y="2622"/>
                    </a:lnTo>
                    <a:close/>
                    <a:moveTo>
                      <a:pt x="30" y="2486"/>
                    </a:moveTo>
                    <a:lnTo>
                      <a:pt x="30" y="2486"/>
                    </a:lnTo>
                    <a:lnTo>
                      <a:pt x="22" y="2432"/>
                    </a:lnTo>
                    <a:lnTo>
                      <a:pt x="38" y="2430"/>
                    </a:lnTo>
                    <a:lnTo>
                      <a:pt x="38" y="2430"/>
                    </a:lnTo>
                    <a:lnTo>
                      <a:pt x="46" y="2484"/>
                    </a:lnTo>
                    <a:lnTo>
                      <a:pt x="30" y="2486"/>
                    </a:lnTo>
                    <a:close/>
                    <a:moveTo>
                      <a:pt x="4222" y="2400"/>
                    </a:moveTo>
                    <a:lnTo>
                      <a:pt x="4206" y="2398"/>
                    </a:lnTo>
                    <a:lnTo>
                      <a:pt x="4206" y="2398"/>
                    </a:lnTo>
                    <a:lnTo>
                      <a:pt x="4212" y="2342"/>
                    </a:lnTo>
                    <a:lnTo>
                      <a:pt x="4228" y="2344"/>
                    </a:lnTo>
                    <a:lnTo>
                      <a:pt x="4228" y="2344"/>
                    </a:lnTo>
                    <a:lnTo>
                      <a:pt x="4222" y="2400"/>
                    </a:lnTo>
                    <a:lnTo>
                      <a:pt x="4222" y="2400"/>
                    </a:lnTo>
                    <a:close/>
                    <a:moveTo>
                      <a:pt x="4" y="2264"/>
                    </a:moveTo>
                    <a:lnTo>
                      <a:pt x="4" y="2264"/>
                    </a:lnTo>
                    <a:lnTo>
                      <a:pt x="2" y="2208"/>
                    </a:lnTo>
                    <a:lnTo>
                      <a:pt x="18" y="2208"/>
                    </a:lnTo>
                    <a:lnTo>
                      <a:pt x="18" y="2208"/>
                    </a:lnTo>
                    <a:lnTo>
                      <a:pt x="20" y="2262"/>
                    </a:lnTo>
                    <a:lnTo>
                      <a:pt x="4" y="2264"/>
                    </a:lnTo>
                    <a:close/>
                    <a:moveTo>
                      <a:pt x="4240" y="2176"/>
                    </a:moveTo>
                    <a:lnTo>
                      <a:pt x="4224" y="2176"/>
                    </a:lnTo>
                    <a:lnTo>
                      <a:pt x="4224" y="2176"/>
                    </a:lnTo>
                    <a:lnTo>
                      <a:pt x="4224" y="2120"/>
                    </a:lnTo>
                    <a:lnTo>
                      <a:pt x="4240" y="2120"/>
                    </a:lnTo>
                    <a:lnTo>
                      <a:pt x="4240" y="2120"/>
                    </a:lnTo>
                    <a:lnTo>
                      <a:pt x="4240" y="2176"/>
                    </a:lnTo>
                    <a:lnTo>
                      <a:pt x="4240" y="2176"/>
                    </a:lnTo>
                    <a:close/>
                    <a:moveTo>
                      <a:pt x="4224" y="2114"/>
                    </a:moveTo>
                    <a:lnTo>
                      <a:pt x="4224" y="2114"/>
                    </a:lnTo>
                    <a:lnTo>
                      <a:pt x="4224" y="2058"/>
                    </a:lnTo>
                    <a:lnTo>
                      <a:pt x="4240" y="2056"/>
                    </a:lnTo>
                    <a:lnTo>
                      <a:pt x="4240" y="2056"/>
                    </a:lnTo>
                    <a:lnTo>
                      <a:pt x="4240" y="2114"/>
                    </a:lnTo>
                    <a:lnTo>
                      <a:pt x="4224" y="2114"/>
                    </a:lnTo>
                    <a:close/>
                    <a:moveTo>
                      <a:pt x="16" y="2040"/>
                    </a:moveTo>
                    <a:lnTo>
                      <a:pt x="0" y="2040"/>
                    </a:lnTo>
                    <a:lnTo>
                      <a:pt x="0" y="2040"/>
                    </a:lnTo>
                    <a:lnTo>
                      <a:pt x="4" y="1984"/>
                    </a:lnTo>
                    <a:lnTo>
                      <a:pt x="20" y="1984"/>
                    </a:lnTo>
                    <a:lnTo>
                      <a:pt x="20" y="1984"/>
                    </a:lnTo>
                    <a:lnTo>
                      <a:pt x="16" y="2040"/>
                    </a:lnTo>
                    <a:lnTo>
                      <a:pt x="16" y="2040"/>
                    </a:lnTo>
                    <a:close/>
                    <a:moveTo>
                      <a:pt x="4212" y="1890"/>
                    </a:moveTo>
                    <a:lnTo>
                      <a:pt x="4212" y="1890"/>
                    </a:lnTo>
                    <a:lnTo>
                      <a:pt x="4206" y="1836"/>
                    </a:lnTo>
                    <a:lnTo>
                      <a:pt x="4222" y="1832"/>
                    </a:lnTo>
                    <a:lnTo>
                      <a:pt x="4222" y="1832"/>
                    </a:lnTo>
                    <a:lnTo>
                      <a:pt x="4228" y="1888"/>
                    </a:lnTo>
                    <a:lnTo>
                      <a:pt x="4212" y="1890"/>
                    </a:lnTo>
                    <a:close/>
                    <a:moveTo>
                      <a:pt x="36" y="1818"/>
                    </a:moveTo>
                    <a:lnTo>
                      <a:pt x="22" y="1816"/>
                    </a:lnTo>
                    <a:lnTo>
                      <a:pt x="22" y="1816"/>
                    </a:lnTo>
                    <a:lnTo>
                      <a:pt x="30" y="1760"/>
                    </a:lnTo>
                    <a:lnTo>
                      <a:pt x="46" y="1762"/>
                    </a:lnTo>
                    <a:lnTo>
                      <a:pt x="46" y="1762"/>
                    </a:lnTo>
                    <a:lnTo>
                      <a:pt x="36" y="1818"/>
                    </a:lnTo>
                    <a:lnTo>
                      <a:pt x="36" y="1818"/>
                    </a:lnTo>
                    <a:close/>
                    <a:moveTo>
                      <a:pt x="4176" y="1670"/>
                    </a:moveTo>
                    <a:lnTo>
                      <a:pt x="4176" y="1670"/>
                    </a:lnTo>
                    <a:lnTo>
                      <a:pt x="4164" y="1616"/>
                    </a:lnTo>
                    <a:lnTo>
                      <a:pt x="4180" y="1612"/>
                    </a:lnTo>
                    <a:lnTo>
                      <a:pt x="4180" y="1612"/>
                    </a:lnTo>
                    <a:lnTo>
                      <a:pt x="4192" y="1666"/>
                    </a:lnTo>
                    <a:lnTo>
                      <a:pt x="4176" y="1670"/>
                    </a:lnTo>
                    <a:close/>
                    <a:moveTo>
                      <a:pt x="80" y="1598"/>
                    </a:moveTo>
                    <a:lnTo>
                      <a:pt x="64" y="1596"/>
                    </a:lnTo>
                    <a:lnTo>
                      <a:pt x="64" y="1596"/>
                    </a:lnTo>
                    <a:lnTo>
                      <a:pt x="80" y="1540"/>
                    </a:lnTo>
                    <a:lnTo>
                      <a:pt x="94" y="1546"/>
                    </a:lnTo>
                    <a:lnTo>
                      <a:pt x="94" y="1546"/>
                    </a:lnTo>
                    <a:lnTo>
                      <a:pt x="80" y="1598"/>
                    </a:lnTo>
                    <a:lnTo>
                      <a:pt x="80" y="1598"/>
                    </a:lnTo>
                    <a:close/>
                    <a:moveTo>
                      <a:pt x="4118" y="1456"/>
                    </a:moveTo>
                    <a:lnTo>
                      <a:pt x="4118" y="1456"/>
                    </a:lnTo>
                    <a:lnTo>
                      <a:pt x="4100" y="1402"/>
                    </a:lnTo>
                    <a:lnTo>
                      <a:pt x="4114" y="1398"/>
                    </a:lnTo>
                    <a:lnTo>
                      <a:pt x="4114" y="1398"/>
                    </a:lnTo>
                    <a:lnTo>
                      <a:pt x="4132" y="1450"/>
                    </a:lnTo>
                    <a:lnTo>
                      <a:pt x="4118" y="1456"/>
                    </a:lnTo>
                    <a:close/>
                    <a:moveTo>
                      <a:pt x="146" y="1386"/>
                    </a:moveTo>
                    <a:lnTo>
                      <a:pt x="132" y="1380"/>
                    </a:lnTo>
                    <a:lnTo>
                      <a:pt x="132" y="1380"/>
                    </a:lnTo>
                    <a:lnTo>
                      <a:pt x="152" y="1328"/>
                    </a:lnTo>
                    <a:lnTo>
                      <a:pt x="168" y="1334"/>
                    </a:lnTo>
                    <a:lnTo>
                      <a:pt x="168" y="1334"/>
                    </a:lnTo>
                    <a:lnTo>
                      <a:pt x="146" y="1386"/>
                    </a:lnTo>
                    <a:lnTo>
                      <a:pt x="146" y="1386"/>
                    </a:lnTo>
                    <a:close/>
                    <a:moveTo>
                      <a:pt x="4036" y="1248"/>
                    </a:moveTo>
                    <a:lnTo>
                      <a:pt x="4036" y="1248"/>
                    </a:lnTo>
                    <a:lnTo>
                      <a:pt x="4012" y="1198"/>
                    </a:lnTo>
                    <a:lnTo>
                      <a:pt x="4026" y="1190"/>
                    </a:lnTo>
                    <a:lnTo>
                      <a:pt x="4026" y="1190"/>
                    </a:lnTo>
                    <a:lnTo>
                      <a:pt x="4050" y="1242"/>
                    </a:lnTo>
                    <a:lnTo>
                      <a:pt x="4036" y="1248"/>
                    </a:lnTo>
                    <a:close/>
                    <a:moveTo>
                      <a:pt x="236" y="1182"/>
                    </a:moveTo>
                    <a:lnTo>
                      <a:pt x="222" y="1174"/>
                    </a:lnTo>
                    <a:lnTo>
                      <a:pt x="222" y="1174"/>
                    </a:lnTo>
                    <a:lnTo>
                      <a:pt x="248" y="1124"/>
                    </a:lnTo>
                    <a:lnTo>
                      <a:pt x="262" y="1132"/>
                    </a:lnTo>
                    <a:lnTo>
                      <a:pt x="262" y="1132"/>
                    </a:lnTo>
                    <a:lnTo>
                      <a:pt x="236" y="1182"/>
                    </a:lnTo>
                    <a:lnTo>
                      <a:pt x="236" y="1182"/>
                    </a:lnTo>
                    <a:close/>
                    <a:moveTo>
                      <a:pt x="3932" y="1050"/>
                    </a:moveTo>
                    <a:lnTo>
                      <a:pt x="3932" y="1050"/>
                    </a:lnTo>
                    <a:lnTo>
                      <a:pt x="3904" y="1002"/>
                    </a:lnTo>
                    <a:lnTo>
                      <a:pt x="3918" y="994"/>
                    </a:lnTo>
                    <a:lnTo>
                      <a:pt x="3918" y="994"/>
                    </a:lnTo>
                    <a:lnTo>
                      <a:pt x="3946" y="1042"/>
                    </a:lnTo>
                    <a:lnTo>
                      <a:pt x="3932" y="1050"/>
                    </a:lnTo>
                    <a:close/>
                    <a:moveTo>
                      <a:pt x="346" y="988"/>
                    </a:moveTo>
                    <a:lnTo>
                      <a:pt x="332" y="978"/>
                    </a:lnTo>
                    <a:lnTo>
                      <a:pt x="332" y="978"/>
                    </a:lnTo>
                    <a:lnTo>
                      <a:pt x="364" y="932"/>
                    </a:lnTo>
                    <a:lnTo>
                      <a:pt x="376" y="940"/>
                    </a:lnTo>
                    <a:lnTo>
                      <a:pt x="376" y="940"/>
                    </a:lnTo>
                    <a:lnTo>
                      <a:pt x="346" y="988"/>
                    </a:lnTo>
                    <a:lnTo>
                      <a:pt x="346" y="988"/>
                    </a:lnTo>
                    <a:close/>
                    <a:moveTo>
                      <a:pt x="3810" y="864"/>
                    </a:moveTo>
                    <a:lnTo>
                      <a:pt x="3810" y="864"/>
                    </a:lnTo>
                    <a:lnTo>
                      <a:pt x="3776" y="820"/>
                    </a:lnTo>
                    <a:lnTo>
                      <a:pt x="3788" y="810"/>
                    </a:lnTo>
                    <a:lnTo>
                      <a:pt x="3788" y="810"/>
                    </a:lnTo>
                    <a:lnTo>
                      <a:pt x="3822" y="856"/>
                    </a:lnTo>
                    <a:lnTo>
                      <a:pt x="3810" y="864"/>
                    </a:lnTo>
                    <a:close/>
                    <a:moveTo>
                      <a:pt x="476" y="806"/>
                    </a:moveTo>
                    <a:lnTo>
                      <a:pt x="464" y="796"/>
                    </a:lnTo>
                    <a:lnTo>
                      <a:pt x="464" y="796"/>
                    </a:lnTo>
                    <a:lnTo>
                      <a:pt x="500" y="752"/>
                    </a:lnTo>
                    <a:lnTo>
                      <a:pt x="512" y="762"/>
                    </a:lnTo>
                    <a:lnTo>
                      <a:pt x="512" y="762"/>
                    </a:lnTo>
                    <a:lnTo>
                      <a:pt x="476" y="806"/>
                    </a:lnTo>
                    <a:lnTo>
                      <a:pt x="476" y="806"/>
                    </a:lnTo>
                    <a:close/>
                    <a:moveTo>
                      <a:pt x="3668" y="694"/>
                    </a:moveTo>
                    <a:lnTo>
                      <a:pt x="3668" y="694"/>
                    </a:lnTo>
                    <a:lnTo>
                      <a:pt x="3628" y="652"/>
                    </a:lnTo>
                    <a:lnTo>
                      <a:pt x="3640" y="642"/>
                    </a:lnTo>
                    <a:lnTo>
                      <a:pt x="3640" y="642"/>
                    </a:lnTo>
                    <a:lnTo>
                      <a:pt x="3680" y="682"/>
                    </a:lnTo>
                    <a:lnTo>
                      <a:pt x="3668" y="694"/>
                    </a:lnTo>
                    <a:close/>
                    <a:moveTo>
                      <a:pt x="624" y="640"/>
                    </a:moveTo>
                    <a:lnTo>
                      <a:pt x="612" y="628"/>
                    </a:lnTo>
                    <a:lnTo>
                      <a:pt x="612" y="628"/>
                    </a:lnTo>
                    <a:lnTo>
                      <a:pt x="652" y="588"/>
                    </a:lnTo>
                    <a:lnTo>
                      <a:pt x="664" y="600"/>
                    </a:lnTo>
                    <a:lnTo>
                      <a:pt x="664" y="600"/>
                    </a:lnTo>
                    <a:lnTo>
                      <a:pt x="624" y="640"/>
                    </a:lnTo>
                    <a:lnTo>
                      <a:pt x="624" y="640"/>
                    </a:lnTo>
                    <a:close/>
                    <a:moveTo>
                      <a:pt x="3508" y="538"/>
                    </a:moveTo>
                    <a:lnTo>
                      <a:pt x="3508" y="538"/>
                    </a:lnTo>
                    <a:lnTo>
                      <a:pt x="3466" y="502"/>
                    </a:lnTo>
                    <a:lnTo>
                      <a:pt x="3476" y="490"/>
                    </a:lnTo>
                    <a:lnTo>
                      <a:pt x="3476" y="490"/>
                    </a:lnTo>
                    <a:lnTo>
                      <a:pt x="3518" y="526"/>
                    </a:lnTo>
                    <a:lnTo>
                      <a:pt x="3508" y="538"/>
                    </a:lnTo>
                    <a:close/>
                    <a:moveTo>
                      <a:pt x="790" y="490"/>
                    </a:moveTo>
                    <a:lnTo>
                      <a:pt x="780" y="476"/>
                    </a:lnTo>
                    <a:lnTo>
                      <a:pt x="780" y="476"/>
                    </a:lnTo>
                    <a:lnTo>
                      <a:pt x="824" y="442"/>
                    </a:lnTo>
                    <a:lnTo>
                      <a:pt x="832" y="454"/>
                    </a:lnTo>
                    <a:lnTo>
                      <a:pt x="832" y="454"/>
                    </a:lnTo>
                    <a:lnTo>
                      <a:pt x="790" y="490"/>
                    </a:lnTo>
                    <a:lnTo>
                      <a:pt x="790" y="490"/>
                    </a:lnTo>
                    <a:close/>
                    <a:moveTo>
                      <a:pt x="3332" y="400"/>
                    </a:moveTo>
                    <a:lnTo>
                      <a:pt x="3332" y="400"/>
                    </a:lnTo>
                    <a:lnTo>
                      <a:pt x="3286" y="368"/>
                    </a:lnTo>
                    <a:lnTo>
                      <a:pt x="3296" y="354"/>
                    </a:lnTo>
                    <a:lnTo>
                      <a:pt x="3296" y="354"/>
                    </a:lnTo>
                    <a:lnTo>
                      <a:pt x="3342" y="386"/>
                    </a:lnTo>
                    <a:lnTo>
                      <a:pt x="3332" y="400"/>
                    </a:lnTo>
                    <a:close/>
                    <a:moveTo>
                      <a:pt x="970" y="358"/>
                    </a:moveTo>
                    <a:lnTo>
                      <a:pt x="960" y="344"/>
                    </a:lnTo>
                    <a:lnTo>
                      <a:pt x="960" y="344"/>
                    </a:lnTo>
                    <a:lnTo>
                      <a:pt x="1008" y="314"/>
                    </a:lnTo>
                    <a:lnTo>
                      <a:pt x="1016" y="328"/>
                    </a:lnTo>
                    <a:lnTo>
                      <a:pt x="1016" y="328"/>
                    </a:lnTo>
                    <a:lnTo>
                      <a:pt x="970" y="358"/>
                    </a:lnTo>
                    <a:lnTo>
                      <a:pt x="970" y="358"/>
                    </a:lnTo>
                    <a:close/>
                    <a:moveTo>
                      <a:pt x="3144" y="280"/>
                    </a:moveTo>
                    <a:lnTo>
                      <a:pt x="3144" y="280"/>
                    </a:lnTo>
                    <a:lnTo>
                      <a:pt x="3094" y="254"/>
                    </a:lnTo>
                    <a:lnTo>
                      <a:pt x="3102" y="240"/>
                    </a:lnTo>
                    <a:lnTo>
                      <a:pt x="3102" y="240"/>
                    </a:lnTo>
                    <a:lnTo>
                      <a:pt x="3152" y="266"/>
                    </a:lnTo>
                    <a:lnTo>
                      <a:pt x="3144" y="280"/>
                    </a:lnTo>
                    <a:close/>
                    <a:moveTo>
                      <a:pt x="1162" y="246"/>
                    </a:moveTo>
                    <a:lnTo>
                      <a:pt x="1154" y="232"/>
                    </a:lnTo>
                    <a:lnTo>
                      <a:pt x="1154" y="232"/>
                    </a:lnTo>
                    <a:lnTo>
                      <a:pt x="1204" y="206"/>
                    </a:lnTo>
                    <a:lnTo>
                      <a:pt x="1212" y="220"/>
                    </a:lnTo>
                    <a:lnTo>
                      <a:pt x="1212" y="220"/>
                    </a:lnTo>
                    <a:lnTo>
                      <a:pt x="1162" y="246"/>
                    </a:lnTo>
                    <a:lnTo>
                      <a:pt x="1162" y="246"/>
                    </a:lnTo>
                    <a:close/>
                    <a:moveTo>
                      <a:pt x="2944" y="182"/>
                    </a:moveTo>
                    <a:lnTo>
                      <a:pt x="2944" y="182"/>
                    </a:lnTo>
                    <a:lnTo>
                      <a:pt x="2892" y="162"/>
                    </a:lnTo>
                    <a:lnTo>
                      <a:pt x="2898" y="146"/>
                    </a:lnTo>
                    <a:lnTo>
                      <a:pt x="2898" y="146"/>
                    </a:lnTo>
                    <a:lnTo>
                      <a:pt x="2950" y="168"/>
                    </a:lnTo>
                    <a:lnTo>
                      <a:pt x="2944" y="182"/>
                    </a:lnTo>
                    <a:close/>
                    <a:moveTo>
                      <a:pt x="1366" y="154"/>
                    </a:moveTo>
                    <a:lnTo>
                      <a:pt x="1360" y="140"/>
                    </a:lnTo>
                    <a:lnTo>
                      <a:pt x="1360" y="140"/>
                    </a:lnTo>
                    <a:lnTo>
                      <a:pt x="1412" y="120"/>
                    </a:lnTo>
                    <a:lnTo>
                      <a:pt x="1418" y="136"/>
                    </a:lnTo>
                    <a:lnTo>
                      <a:pt x="1418" y="136"/>
                    </a:lnTo>
                    <a:lnTo>
                      <a:pt x="1366" y="154"/>
                    </a:lnTo>
                    <a:lnTo>
                      <a:pt x="1366" y="154"/>
                    </a:lnTo>
                    <a:close/>
                    <a:moveTo>
                      <a:pt x="2734" y="106"/>
                    </a:moveTo>
                    <a:lnTo>
                      <a:pt x="2734" y="106"/>
                    </a:lnTo>
                    <a:lnTo>
                      <a:pt x="2680" y="90"/>
                    </a:lnTo>
                    <a:lnTo>
                      <a:pt x="2684" y="76"/>
                    </a:lnTo>
                    <a:lnTo>
                      <a:pt x="2684" y="76"/>
                    </a:lnTo>
                    <a:lnTo>
                      <a:pt x="2738" y="90"/>
                    </a:lnTo>
                    <a:lnTo>
                      <a:pt x="2734" y="106"/>
                    </a:lnTo>
                    <a:close/>
                    <a:moveTo>
                      <a:pt x="1578" y="86"/>
                    </a:moveTo>
                    <a:lnTo>
                      <a:pt x="1574" y="70"/>
                    </a:lnTo>
                    <a:lnTo>
                      <a:pt x="1574" y="70"/>
                    </a:lnTo>
                    <a:lnTo>
                      <a:pt x="1628" y="56"/>
                    </a:lnTo>
                    <a:lnTo>
                      <a:pt x="1632" y="72"/>
                    </a:lnTo>
                    <a:lnTo>
                      <a:pt x="1632" y="72"/>
                    </a:lnTo>
                    <a:lnTo>
                      <a:pt x="1578" y="86"/>
                    </a:lnTo>
                    <a:lnTo>
                      <a:pt x="1578" y="86"/>
                    </a:lnTo>
                    <a:close/>
                    <a:moveTo>
                      <a:pt x="2516" y="52"/>
                    </a:moveTo>
                    <a:lnTo>
                      <a:pt x="2516" y="52"/>
                    </a:lnTo>
                    <a:lnTo>
                      <a:pt x="2462" y="44"/>
                    </a:lnTo>
                    <a:lnTo>
                      <a:pt x="2464" y="28"/>
                    </a:lnTo>
                    <a:lnTo>
                      <a:pt x="2464" y="28"/>
                    </a:lnTo>
                    <a:lnTo>
                      <a:pt x="2520" y="38"/>
                    </a:lnTo>
                    <a:lnTo>
                      <a:pt x="2516" y="52"/>
                    </a:lnTo>
                    <a:close/>
                    <a:moveTo>
                      <a:pt x="1796" y="40"/>
                    </a:moveTo>
                    <a:lnTo>
                      <a:pt x="1792" y="24"/>
                    </a:lnTo>
                    <a:lnTo>
                      <a:pt x="1792" y="24"/>
                    </a:lnTo>
                    <a:lnTo>
                      <a:pt x="1848" y="16"/>
                    </a:lnTo>
                    <a:lnTo>
                      <a:pt x="1850" y="32"/>
                    </a:lnTo>
                    <a:lnTo>
                      <a:pt x="1850" y="32"/>
                    </a:lnTo>
                    <a:lnTo>
                      <a:pt x="1796" y="40"/>
                    </a:lnTo>
                    <a:lnTo>
                      <a:pt x="1796" y="40"/>
                    </a:lnTo>
                    <a:close/>
                    <a:moveTo>
                      <a:pt x="2296" y="22"/>
                    </a:moveTo>
                    <a:lnTo>
                      <a:pt x="2296" y="22"/>
                    </a:lnTo>
                    <a:lnTo>
                      <a:pt x="2240" y="18"/>
                    </a:lnTo>
                    <a:lnTo>
                      <a:pt x="2242" y="2"/>
                    </a:lnTo>
                    <a:lnTo>
                      <a:pt x="2242" y="2"/>
                    </a:lnTo>
                    <a:lnTo>
                      <a:pt x="2298" y="6"/>
                    </a:lnTo>
                    <a:lnTo>
                      <a:pt x="2296" y="22"/>
                    </a:lnTo>
                    <a:close/>
                    <a:moveTo>
                      <a:pt x="2018" y="18"/>
                    </a:moveTo>
                    <a:lnTo>
                      <a:pt x="2016" y="2"/>
                    </a:lnTo>
                    <a:lnTo>
                      <a:pt x="2016" y="2"/>
                    </a:lnTo>
                    <a:lnTo>
                      <a:pt x="2072" y="0"/>
                    </a:lnTo>
                    <a:lnTo>
                      <a:pt x="2074" y="16"/>
                    </a:lnTo>
                    <a:lnTo>
                      <a:pt x="2074" y="16"/>
                    </a:lnTo>
                    <a:lnTo>
                      <a:pt x="2018" y="18"/>
                    </a:lnTo>
                    <a:lnTo>
                      <a:pt x="2018" y="18"/>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nvGrpSpPr>
            <p:cNvPr id="419" name="组合 182">
              <a:extLst>
                <a:ext uri="{FF2B5EF4-FFF2-40B4-BE49-F238E27FC236}">
                  <a16:creationId xmlns:a16="http://schemas.microsoft.com/office/drawing/2014/main" id="{5981F050-28CA-404A-8F6A-E05FE3B18690}"/>
                </a:ext>
              </a:extLst>
            </p:cNvPr>
            <p:cNvGrpSpPr/>
            <p:nvPr/>
          </p:nvGrpSpPr>
          <p:grpSpPr>
            <a:xfrm>
              <a:off x="12803956" y="1932672"/>
              <a:ext cx="1245138" cy="1230179"/>
              <a:chOff x="-1657350" y="2511425"/>
              <a:chExt cx="5524501" cy="5518151"/>
            </a:xfrm>
            <a:solidFill>
              <a:sysClr val="window" lastClr="FFFFFF">
                <a:lumMod val="50000"/>
                <a:alpha val="61000"/>
              </a:sysClr>
            </a:solidFill>
          </p:grpSpPr>
          <p:sp>
            <p:nvSpPr>
              <p:cNvPr id="420" name="Freeform 49">
                <a:extLst>
                  <a:ext uri="{FF2B5EF4-FFF2-40B4-BE49-F238E27FC236}">
                    <a16:creationId xmlns:a16="http://schemas.microsoft.com/office/drawing/2014/main" id="{905E7FE6-C7AC-41BB-94C1-704ACB67F1FA}"/>
                  </a:ext>
                </a:extLst>
              </p:cNvPr>
              <p:cNvSpPr>
                <a:spLocks/>
              </p:cNvSpPr>
              <p:nvPr/>
            </p:nvSpPr>
            <p:spPr bwMode="auto">
              <a:xfrm>
                <a:off x="1184258" y="2511425"/>
                <a:ext cx="2228847" cy="1428751"/>
              </a:xfrm>
              <a:custGeom>
                <a:avLst/>
                <a:gdLst/>
                <a:ahLst/>
                <a:cxnLst>
                  <a:cxn ang="0">
                    <a:pos x="1252" y="900"/>
                  </a:cxn>
                  <a:cxn ang="0">
                    <a:pos x="1290" y="898"/>
                  </a:cxn>
                  <a:cxn ang="0">
                    <a:pos x="1322" y="888"/>
                  </a:cxn>
                  <a:cxn ang="0">
                    <a:pos x="1340" y="874"/>
                  </a:cxn>
                  <a:cxn ang="0">
                    <a:pos x="1362" y="846"/>
                  </a:cxn>
                  <a:cxn ang="0">
                    <a:pos x="1368" y="820"/>
                  </a:cxn>
                  <a:cxn ang="0">
                    <a:pos x="1368" y="802"/>
                  </a:cxn>
                  <a:cxn ang="0">
                    <a:pos x="1404" y="782"/>
                  </a:cxn>
                  <a:cxn ang="0">
                    <a:pos x="1300" y="640"/>
                  </a:cxn>
                  <a:cxn ang="0">
                    <a:pos x="1180" y="508"/>
                  </a:cxn>
                  <a:cxn ang="0">
                    <a:pos x="1122" y="452"/>
                  </a:cxn>
                  <a:cxn ang="0">
                    <a:pos x="1000" y="350"/>
                  </a:cxn>
                  <a:cxn ang="0">
                    <a:pos x="870" y="260"/>
                  </a:cxn>
                  <a:cxn ang="0">
                    <a:pos x="732" y="182"/>
                  </a:cxn>
                  <a:cxn ang="0">
                    <a:pos x="590" y="118"/>
                  </a:cxn>
                  <a:cxn ang="0">
                    <a:pos x="440" y="68"/>
                  </a:cxn>
                  <a:cxn ang="0">
                    <a:pos x="288" y="30"/>
                  </a:cxn>
                  <a:cxn ang="0">
                    <a:pos x="130" y="6"/>
                  </a:cxn>
                  <a:cxn ang="0">
                    <a:pos x="50" y="42"/>
                  </a:cxn>
                  <a:cxn ang="0">
                    <a:pos x="42" y="46"/>
                  </a:cxn>
                  <a:cxn ang="0">
                    <a:pos x="26" y="58"/>
                  </a:cxn>
                  <a:cxn ang="0">
                    <a:pos x="8" y="84"/>
                  </a:cxn>
                  <a:cxn ang="0">
                    <a:pos x="0" y="124"/>
                  </a:cxn>
                  <a:cxn ang="0">
                    <a:pos x="2" y="140"/>
                  </a:cxn>
                  <a:cxn ang="0">
                    <a:pos x="16" y="174"/>
                  </a:cxn>
                  <a:cxn ang="0">
                    <a:pos x="26" y="192"/>
                  </a:cxn>
                  <a:cxn ang="0">
                    <a:pos x="120" y="198"/>
                  </a:cxn>
                  <a:cxn ang="0">
                    <a:pos x="214" y="212"/>
                  </a:cxn>
                  <a:cxn ang="0">
                    <a:pos x="306" y="230"/>
                  </a:cxn>
                  <a:cxn ang="0">
                    <a:pos x="396" y="256"/>
                  </a:cxn>
                  <a:cxn ang="0">
                    <a:pos x="484" y="284"/>
                  </a:cxn>
                  <a:cxn ang="0">
                    <a:pos x="570" y="318"/>
                  </a:cxn>
                  <a:cxn ang="0">
                    <a:pos x="652" y="358"/>
                  </a:cxn>
                  <a:cxn ang="0">
                    <a:pos x="732" y="402"/>
                  </a:cxn>
                  <a:cxn ang="0">
                    <a:pos x="810" y="450"/>
                  </a:cxn>
                  <a:cxn ang="0">
                    <a:pos x="884" y="502"/>
                  </a:cxn>
                  <a:cxn ang="0">
                    <a:pos x="954" y="560"/>
                  </a:cxn>
                  <a:cxn ang="0">
                    <a:pos x="1020" y="620"/>
                  </a:cxn>
                  <a:cxn ang="0">
                    <a:pos x="1084" y="684"/>
                  </a:cxn>
                  <a:cxn ang="0">
                    <a:pos x="1144" y="754"/>
                  </a:cxn>
                  <a:cxn ang="0">
                    <a:pos x="1200" y="824"/>
                  </a:cxn>
                  <a:cxn ang="0">
                    <a:pos x="1252" y="900"/>
                  </a:cxn>
                </a:cxnLst>
                <a:rect l="0" t="0" r="r" b="b"/>
                <a:pathLst>
                  <a:path w="1404" h="900">
                    <a:moveTo>
                      <a:pt x="1252" y="900"/>
                    </a:moveTo>
                    <a:lnTo>
                      <a:pt x="1252" y="900"/>
                    </a:lnTo>
                    <a:lnTo>
                      <a:pt x="1270" y="900"/>
                    </a:lnTo>
                    <a:lnTo>
                      <a:pt x="1290" y="898"/>
                    </a:lnTo>
                    <a:lnTo>
                      <a:pt x="1306" y="894"/>
                    </a:lnTo>
                    <a:lnTo>
                      <a:pt x="1322" y="888"/>
                    </a:lnTo>
                    <a:lnTo>
                      <a:pt x="1322" y="888"/>
                    </a:lnTo>
                    <a:lnTo>
                      <a:pt x="1340" y="874"/>
                    </a:lnTo>
                    <a:lnTo>
                      <a:pt x="1354" y="860"/>
                    </a:lnTo>
                    <a:lnTo>
                      <a:pt x="1362" y="846"/>
                    </a:lnTo>
                    <a:lnTo>
                      <a:pt x="1366" y="832"/>
                    </a:lnTo>
                    <a:lnTo>
                      <a:pt x="1368" y="820"/>
                    </a:lnTo>
                    <a:lnTo>
                      <a:pt x="1370" y="812"/>
                    </a:lnTo>
                    <a:lnTo>
                      <a:pt x="1368" y="802"/>
                    </a:lnTo>
                    <a:lnTo>
                      <a:pt x="1404" y="782"/>
                    </a:lnTo>
                    <a:lnTo>
                      <a:pt x="1404" y="782"/>
                    </a:lnTo>
                    <a:lnTo>
                      <a:pt x="1354" y="710"/>
                    </a:lnTo>
                    <a:lnTo>
                      <a:pt x="1300" y="640"/>
                    </a:lnTo>
                    <a:lnTo>
                      <a:pt x="1242" y="572"/>
                    </a:lnTo>
                    <a:lnTo>
                      <a:pt x="1180" y="508"/>
                    </a:lnTo>
                    <a:lnTo>
                      <a:pt x="1180" y="508"/>
                    </a:lnTo>
                    <a:lnTo>
                      <a:pt x="1122" y="452"/>
                    </a:lnTo>
                    <a:lnTo>
                      <a:pt x="1062" y="398"/>
                    </a:lnTo>
                    <a:lnTo>
                      <a:pt x="1000" y="350"/>
                    </a:lnTo>
                    <a:lnTo>
                      <a:pt x="936" y="302"/>
                    </a:lnTo>
                    <a:lnTo>
                      <a:pt x="870" y="260"/>
                    </a:lnTo>
                    <a:lnTo>
                      <a:pt x="802" y="220"/>
                    </a:lnTo>
                    <a:lnTo>
                      <a:pt x="732" y="182"/>
                    </a:lnTo>
                    <a:lnTo>
                      <a:pt x="662" y="148"/>
                    </a:lnTo>
                    <a:lnTo>
                      <a:pt x="590" y="118"/>
                    </a:lnTo>
                    <a:lnTo>
                      <a:pt x="516" y="90"/>
                    </a:lnTo>
                    <a:lnTo>
                      <a:pt x="440" y="68"/>
                    </a:lnTo>
                    <a:lnTo>
                      <a:pt x="364" y="46"/>
                    </a:lnTo>
                    <a:lnTo>
                      <a:pt x="288" y="30"/>
                    </a:lnTo>
                    <a:lnTo>
                      <a:pt x="210" y="16"/>
                    </a:lnTo>
                    <a:lnTo>
                      <a:pt x="130" y="6"/>
                    </a:lnTo>
                    <a:lnTo>
                      <a:pt x="50" y="0"/>
                    </a:lnTo>
                    <a:lnTo>
                      <a:pt x="50" y="42"/>
                    </a:lnTo>
                    <a:lnTo>
                      <a:pt x="50" y="42"/>
                    </a:lnTo>
                    <a:lnTo>
                      <a:pt x="42" y="46"/>
                    </a:lnTo>
                    <a:lnTo>
                      <a:pt x="34" y="50"/>
                    </a:lnTo>
                    <a:lnTo>
                      <a:pt x="26" y="58"/>
                    </a:lnTo>
                    <a:lnTo>
                      <a:pt x="16" y="70"/>
                    </a:lnTo>
                    <a:lnTo>
                      <a:pt x="8" y="84"/>
                    </a:lnTo>
                    <a:lnTo>
                      <a:pt x="2" y="102"/>
                    </a:lnTo>
                    <a:lnTo>
                      <a:pt x="0" y="124"/>
                    </a:lnTo>
                    <a:lnTo>
                      <a:pt x="0" y="124"/>
                    </a:lnTo>
                    <a:lnTo>
                      <a:pt x="2" y="140"/>
                    </a:lnTo>
                    <a:lnTo>
                      <a:pt x="8" y="158"/>
                    </a:lnTo>
                    <a:lnTo>
                      <a:pt x="16" y="174"/>
                    </a:lnTo>
                    <a:lnTo>
                      <a:pt x="26" y="192"/>
                    </a:lnTo>
                    <a:lnTo>
                      <a:pt x="26" y="192"/>
                    </a:lnTo>
                    <a:lnTo>
                      <a:pt x="74" y="194"/>
                    </a:lnTo>
                    <a:lnTo>
                      <a:pt x="120" y="198"/>
                    </a:lnTo>
                    <a:lnTo>
                      <a:pt x="168" y="204"/>
                    </a:lnTo>
                    <a:lnTo>
                      <a:pt x="214" y="212"/>
                    </a:lnTo>
                    <a:lnTo>
                      <a:pt x="260" y="220"/>
                    </a:lnTo>
                    <a:lnTo>
                      <a:pt x="306" y="230"/>
                    </a:lnTo>
                    <a:lnTo>
                      <a:pt x="352" y="242"/>
                    </a:lnTo>
                    <a:lnTo>
                      <a:pt x="396" y="256"/>
                    </a:lnTo>
                    <a:lnTo>
                      <a:pt x="440" y="270"/>
                    </a:lnTo>
                    <a:lnTo>
                      <a:pt x="484" y="284"/>
                    </a:lnTo>
                    <a:lnTo>
                      <a:pt x="528" y="300"/>
                    </a:lnTo>
                    <a:lnTo>
                      <a:pt x="570" y="318"/>
                    </a:lnTo>
                    <a:lnTo>
                      <a:pt x="612" y="338"/>
                    </a:lnTo>
                    <a:lnTo>
                      <a:pt x="652" y="358"/>
                    </a:lnTo>
                    <a:lnTo>
                      <a:pt x="692" y="380"/>
                    </a:lnTo>
                    <a:lnTo>
                      <a:pt x="732" y="402"/>
                    </a:lnTo>
                    <a:lnTo>
                      <a:pt x="772" y="426"/>
                    </a:lnTo>
                    <a:lnTo>
                      <a:pt x="810" y="450"/>
                    </a:lnTo>
                    <a:lnTo>
                      <a:pt x="846" y="476"/>
                    </a:lnTo>
                    <a:lnTo>
                      <a:pt x="884" y="502"/>
                    </a:lnTo>
                    <a:lnTo>
                      <a:pt x="918" y="530"/>
                    </a:lnTo>
                    <a:lnTo>
                      <a:pt x="954" y="560"/>
                    </a:lnTo>
                    <a:lnTo>
                      <a:pt x="988" y="590"/>
                    </a:lnTo>
                    <a:lnTo>
                      <a:pt x="1020" y="620"/>
                    </a:lnTo>
                    <a:lnTo>
                      <a:pt x="1054" y="652"/>
                    </a:lnTo>
                    <a:lnTo>
                      <a:pt x="1084" y="684"/>
                    </a:lnTo>
                    <a:lnTo>
                      <a:pt x="1114" y="718"/>
                    </a:lnTo>
                    <a:lnTo>
                      <a:pt x="1144" y="754"/>
                    </a:lnTo>
                    <a:lnTo>
                      <a:pt x="1172" y="788"/>
                    </a:lnTo>
                    <a:lnTo>
                      <a:pt x="1200" y="824"/>
                    </a:lnTo>
                    <a:lnTo>
                      <a:pt x="1226" y="862"/>
                    </a:lnTo>
                    <a:lnTo>
                      <a:pt x="1252" y="900"/>
                    </a:lnTo>
                    <a:lnTo>
                      <a:pt x="1252" y="90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1" name="Freeform 50">
                <a:extLst>
                  <a:ext uri="{FF2B5EF4-FFF2-40B4-BE49-F238E27FC236}">
                    <a16:creationId xmlns:a16="http://schemas.microsoft.com/office/drawing/2014/main" id="{528292F8-CD75-4CE8-9AB0-F55F7B367635}"/>
                  </a:ext>
                </a:extLst>
              </p:cNvPr>
              <p:cNvSpPr>
                <a:spLocks/>
              </p:cNvSpPr>
              <p:nvPr/>
            </p:nvSpPr>
            <p:spPr bwMode="auto">
              <a:xfrm>
                <a:off x="-1203326" y="2511425"/>
                <a:ext cx="2228851" cy="1428751"/>
              </a:xfrm>
              <a:custGeom>
                <a:avLst/>
                <a:gdLst/>
                <a:ahLst/>
                <a:cxnLst>
                  <a:cxn ang="0">
                    <a:pos x="1354" y="0"/>
                  </a:cxn>
                  <a:cxn ang="0">
                    <a:pos x="1274" y="6"/>
                  </a:cxn>
                  <a:cxn ang="0">
                    <a:pos x="1116" y="30"/>
                  </a:cxn>
                  <a:cxn ang="0">
                    <a:pos x="964" y="68"/>
                  </a:cxn>
                  <a:cxn ang="0">
                    <a:pos x="814" y="118"/>
                  </a:cxn>
                  <a:cxn ang="0">
                    <a:pos x="672" y="182"/>
                  </a:cxn>
                  <a:cxn ang="0">
                    <a:pos x="534" y="260"/>
                  </a:cxn>
                  <a:cxn ang="0">
                    <a:pos x="404" y="350"/>
                  </a:cxn>
                  <a:cxn ang="0">
                    <a:pos x="282" y="452"/>
                  </a:cxn>
                  <a:cxn ang="0">
                    <a:pos x="224" y="508"/>
                  </a:cxn>
                  <a:cxn ang="0">
                    <a:pos x="104" y="640"/>
                  </a:cxn>
                  <a:cxn ang="0">
                    <a:pos x="0" y="782"/>
                  </a:cxn>
                  <a:cxn ang="0">
                    <a:pos x="36" y="802"/>
                  </a:cxn>
                  <a:cxn ang="0">
                    <a:pos x="36" y="820"/>
                  </a:cxn>
                  <a:cxn ang="0">
                    <a:pos x="42" y="846"/>
                  </a:cxn>
                  <a:cxn ang="0">
                    <a:pos x="64" y="874"/>
                  </a:cxn>
                  <a:cxn ang="0">
                    <a:pos x="82" y="888"/>
                  </a:cxn>
                  <a:cxn ang="0">
                    <a:pos x="114" y="898"/>
                  </a:cxn>
                  <a:cxn ang="0">
                    <a:pos x="152" y="900"/>
                  </a:cxn>
                  <a:cxn ang="0">
                    <a:pos x="178" y="862"/>
                  </a:cxn>
                  <a:cxn ang="0">
                    <a:pos x="232" y="788"/>
                  </a:cxn>
                  <a:cxn ang="0">
                    <a:pos x="290" y="718"/>
                  </a:cxn>
                  <a:cxn ang="0">
                    <a:pos x="350" y="652"/>
                  </a:cxn>
                  <a:cxn ang="0">
                    <a:pos x="416" y="590"/>
                  </a:cxn>
                  <a:cxn ang="0">
                    <a:pos x="486" y="530"/>
                  </a:cxn>
                  <a:cxn ang="0">
                    <a:pos x="558" y="476"/>
                  </a:cxn>
                  <a:cxn ang="0">
                    <a:pos x="632" y="426"/>
                  </a:cxn>
                  <a:cxn ang="0">
                    <a:pos x="712" y="380"/>
                  </a:cxn>
                  <a:cxn ang="0">
                    <a:pos x="792" y="338"/>
                  </a:cxn>
                  <a:cxn ang="0">
                    <a:pos x="876" y="300"/>
                  </a:cxn>
                  <a:cxn ang="0">
                    <a:pos x="964" y="270"/>
                  </a:cxn>
                  <a:cxn ang="0">
                    <a:pos x="1052" y="242"/>
                  </a:cxn>
                  <a:cxn ang="0">
                    <a:pos x="1144" y="220"/>
                  </a:cxn>
                  <a:cxn ang="0">
                    <a:pos x="1236" y="204"/>
                  </a:cxn>
                  <a:cxn ang="0">
                    <a:pos x="1330" y="194"/>
                  </a:cxn>
                  <a:cxn ang="0">
                    <a:pos x="1378" y="192"/>
                  </a:cxn>
                  <a:cxn ang="0">
                    <a:pos x="1396" y="158"/>
                  </a:cxn>
                  <a:cxn ang="0">
                    <a:pos x="1404" y="124"/>
                  </a:cxn>
                  <a:cxn ang="0">
                    <a:pos x="1402" y="102"/>
                  </a:cxn>
                  <a:cxn ang="0">
                    <a:pos x="1388" y="70"/>
                  </a:cxn>
                  <a:cxn ang="0">
                    <a:pos x="1370" y="50"/>
                  </a:cxn>
                  <a:cxn ang="0">
                    <a:pos x="1354" y="42"/>
                  </a:cxn>
                </a:cxnLst>
                <a:rect l="0" t="0" r="r" b="b"/>
                <a:pathLst>
                  <a:path w="1404" h="900">
                    <a:moveTo>
                      <a:pt x="1354" y="42"/>
                    </a:moveTo>
                    <a:lnTo>
                      <a:pt x="1354" y="0"/>
                    </a:lnTo>
                    <a:lnTo>
                      <a:pt x="1354" y="0"/>
                    </a:lnTo>
                    <a:lnTo>
                      <a:pt x="1274" y="6"/>
                    </a:lnTo>
                    <a:lnTo>
                      <a:pt x="1194" y="16"/>
                    </a:lnTo>
                    <a:lnTo>
                      <a:pt x="1116" y="30"/>
                    </a:lnTo>
                    <a:lnTo>
                      <a:pt x="1040" y="46"/>
                    </a:lnTo>
                    <a:lnTo>
                      <a:pt x="964" y="68"/>
                    </a:lnTo>
                    <a:lnTo>
                      <a:pt x="888" y="90"/>
                    </a:lnTo>
                    <a:lnTo>
                      <a:pt x="814" y="118"/>
                    </a:lnTo>
                    <a:lnTo>
                      <a:pt x="742" y="148"/>
                    </a:lnTo>
                    <a:lnTo>
                      <a:pt x="672" y="182"/>
                    </a:lnTo>
                    <a:lnTo>
                      <a:pt x="602" y="220"/>
                    </a:lnTo>
                    <a:lnTo>
                      <a:pt x="534" y="260"/>
                    </a:lnTo>
                    <a:lnTo>
                      <a:pt x="468" y="302"/>
                    </a:lnTo>
                    <a:lnTo>
                      <a:pt x="404" y="350"/>
                    </a:lnTo>
                    <a:lnTo>
                      <a:pt x="342" y="398"/>
                    </a:lnTo>
                    <a:lnTo>
                      <a:pt x="282" y="452"/>
                    </a:lnTo>
                    <a:lnTo>
                      <a:pt x="224" y="508"/>
                    </a:lnTo>
                    <a:lnTo>
                      <a:pt x="224" y="508"/>
                    </a:lnTo>
                    <a:lnTo>
                      <a:pt x="162" y="572"/>
                    </a:lnTo>
                    <a:lnTo>
                      <a:pt x="104" y="640"/>
                    </a:lnTo>
                    <a:lnTo>
                      <a:pt x="50" y="710"/>
                    </a:lnTo>
                    <a:lnTo>
                      <a:pt x="0" y="782"/>
                    </a:lnTo>
                    <a:lnTo>
                      <a:pt x="36" y="802"/>
                    </a:lnTo>
                    <a:lnTo>
                      <a:pt x="36" y="802"/>
                    </a:lnTo>
                    <a:lnTo>
                      <a:pt x="34" y="812"/>
                    </a:lnTo>
                    <a:lnTo>
                      <a:pt x="36" y="820"/>
                    </a:lnTo>
                    <a:lnTo>
                      <a:pt x="38" y="832"/>
                    </a:lnTo>
                    <a:lnTo>
                      <a:pt x="42" y="846"/>
                    </a:lnTo>
                    <a:lnTo>
                      <a:pt x="50" y="860"/>
                    </a:lnTo>
                    <a:lnTo>
                      <a:pt x="64" y="874"/>
                    </a:lnTo>
                    <a:lnTo>
                      <a:pt x="82" y="888"/>
                    </a:lnTo>
                    <a:lnTo>
                      <a:pt x="82" y="888"/>
                    </a:lnTo>
                    <a:lnTo>
                      <a:pt x="98" y="894"/>
                    </a:lnTo>
                    <a:lnTo>
                      <a:pt x="114" y="898"/>
                    </a:lnTo>
                    <a:lnTo>
                      <a:pt x="134" y="900"/>
                    </a:lnTo>
                    <a:lnTo>
                      <a:pt x="152" y="900"/>
                    </a:lnTo>
                    <a:lnTo>
                      <a:pt x="152" y="900"/>
                    </a:lnTo>
                    <a:lnTo>
                      <a:pt x="178" y="862"/>
                    </a:lnTo>
                    <a:lnTo>
                      <a:pt x="204" y="824"/>
                    </a:lnTo>
                    <a:lnTo>
                      <a:pt x="232" y="788"/>
                    </a:lnTo>
                    <a:lnTo>
                      <a:pt x="260" y="754"/>
                    </a:lnTo>
                    <a:lnTo>
                      <a:pt x="290" y="718"/>
                    </a:lnTo>
                    <a:lnTo>
                      <a:pt x="320" y="684"/>
                    </a:lnTo>
                    <a:lnTo>
                      <a:pt x="350" y="652"/>
                    </a:lnTo>
                    <a:lnTo>
                      <a:pt x="384" y="620"/>
                    </a:lnTo>
                    <a:lnTo>
                      <a:pt x="416" y="590"/>
                    </a:lnTo>
                    <a:lnTo>
                      <a:pt x="450" y="560"/>
                    </a:lnTo>
                    <a:lnTo>
                      <a:pt x="486" y="530"/>
                    </a:lnTo>
                    <a:lnTo>
                      <a:pt x="520" y="502"/>
                    </a:lnTo>
                    <a:lnTo>
                      <a:pt x="558" y="476"/>
                    </a:lnTo>
                    <a:lnTo>
                      <a:pt x="594" y="450"/>
                    </a:lnTo>
                    <a:lnTo>
                      <a:pt x="632" y="426"/>
                    </a:lnTo>
                    <a:lnTo>
                      <a:pt x="672" y="402"/>
                    </a:lnTo>
                    <a:lnTo>
                      <a:pt x="712" y="380"/>
                    </a:lnTo>
                    <a:lnTo>
                      <a:pt x="752" y="358"/>
                    </a:lnTo>
                    <a:lnTo>
                      <a:pt x="792" y="338"/>
                    </a:lnTo>
                    <a:lnTo>
                      <a:pt x="834" y="318"/>
                    </a:lnTo>
                    <a:lnTo>
                      <a:pt x="876" y="300"/>
                    </a:lnTo>
                    <a:lnTo>
                      <a:pt x="920" y="284"/>
                    </a:lnTo>
                    <a:lnTo>
                      <a:pt x="964" y="270"/>
                    </a:lnTo>
                    <a:lnTo>
                      <a:pt x="1008" y="256"/>
                    </a:lnTo>
                    <a:lnTo>
                      <a:pt x="1052" y="242"/>
                    </a:lnTo>
                    <a:lnTo>
                      <a:pt x="1098" y="230"/>
                    </a:lnTo>
                    <a:lnTo>
                      <a:pt x="1144" y="220"/>
                    </a:lnTo>
                    <a:lnTo>
                      <a:pt x="1190" y="212"/>
                    </a:lnTo>
                    <a:lnTo>
                      <a:pt x="1236" y="204"/>
                    </a:lnTo>
                    <a:lnTo>
                      <a:pt x="1284" y="198"/>
                    </a:lnTo>
                    <a:lnTo>
                      <a:pt x="1330" y="194"/>
                    </a:lnTo>
                    <a:lnTo>
                      <a:pt x="1378" y="192"/>
                    </a:lnTo>
                    <a:lnTo>
                      <a:pt x="1378" y="192"/>
                    </a:lnTo>
                    <a:lnTo>
                      <a:pt x="1388" y="174"/>
                    </a:lnTo>
                    <a:lnTo>
                      <a:pt x="1396" y="158"/>
                    </a:lnTo>
                    <a:lnTo>
                      <a:pt x="1402" y="140"/>
                    </a:lnTo>
                    <a:lnTo>
                      <a:pt x="1404" y="124"/>
                    </a:lnTo>
                    <a:lnTo>
                      <a:pt x="1404" y="124"/>
                    </a:lnTo>
                    <a:lnTo>
                      <a:pt x="1402" y="102"/>
                    </a:lnTo>
                    <a:lnTo>
                      <a:pt x="1396" y="84"/>
                    </a:lnTo>
                    <a:lnTo>
                      <a:pt x="1388" y="70"/>
                    </a:lnTo>
                    <a:lnTo>
                      <a:pt x="1378" y="58"/>
                    </a:lnTo>
                    <a:lnTo>
                      <a:pt x="1370" y="50"/>
                    </a:lnTo>
                    <a:lnTo>
                      <a:pt x="1362" y="46"/>
                    </a:lnTo>
                    <a:lnTo>
                      <a:pt x="1354" y="42"/>
                    </a:lnTo>
                    <a:lnTo>
                      <a:pt x="1354" y="4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2" name="Freeform 51">
                <a:extLst>
                  <a:ext uri="{FF2B5EF4-FFF2-40B4-BE49-F238E27FC236}">
                    <a16:creationId xmlns:a16="http://schemas.microsoft.com/office/drawing/2014/main" id="{271410C4-3F62-4C2C-AFB9-DE2292B5A9C7}"/>
                  </a:ext>
                </a:extLst>
              </p:cNvPr>
              <p:cNvSpPr>
                <a:spLocks/>
              </p:cNvSpPr>
              <p:nvPr/>
            </p:nvSpPr>
            <p:spPr bwMode="auto">
              <a:xfrm>
                <a:off x="3292476" y="4029077"/>
                <a:ext cx="574675" cy="2482851"/>
              </a:xfrm>
              <a:custGeom>
                <a:avLst/>
                <a:gdLst/>
                <a:ahLst/>
                <a:cxnLst>
                  <a:cxn ang="0">
                    <a:pos x="142" y="22"/>
                  </a:cxn>
                  <a:cxn ang="0">
                    <a:pos x="134" y="16"/>
                  </a:cxn>
                  <a:cxn ang="0">
                    <a:pos x="114" y="8"/>
                  </a:cxn>
                  <a:cxn ang="0">
                    <a:pos x="84" y="6"/>
                  </a:cxn>
                  <a:cxn ang="0">
                    <a:pos x="44" y="18"/>
                  </a:cxn>
                  <a:cxn ang="0">
                    <a:pos x="32" y="28"/>
                  </a:cxn>
                  <a:cxn ang="0">
                    <a:pos x="8" y="58"/>
                  </a:cxn>
                  <a:cxn ang="0">
                    <a:pos x="0" y="74"/>
                  </a:cxn>
                  <a:cxn ang="0">
                    <a:pos x="38" y="154"/>
                  </a:cxn>
                  <a:cxn ang="0">
                    <a:pos x="72" y="238"/>
                  </a:cxn>
                  <a:cxn ang="0">
                    <a:pos x="102" y="324"/>
                  </a:cxn>
                  <a:cxn ang="0">
                    <a:pos x="126" y="412"/>
                  </a:cxn>
                  <a:cxn ang="0">
                    <a:pos x="146" y="502"/>
                  </a:cxn>
                  <a:cxn ang="0">
                    <a:pos x="160" y="594"/>
                  </a:cxn>
                  <a:cxn ang="0">
                    <a:pos x="168" y="688"/>
                  </a:cxn>
                  <a:cxn ang="0">
                    <a:pos x="170" y="782"/>
                  </a:cxn>
                  <a:cxn ang="0">
                    <a:pos x="170" y="830"/>
                  </a:cxn>
                  <a:cxn ang="0">
                    <a:pos x="164" y="924"/>
                  </a:cxn>
                  <a:cxn ang="0">
                    <a:pos x="152" y="1016"/>
                  </a:cxn>
                  <a:cxn ang="0">
                    <a:pos x="136" y="1108"/>
                  </a:cxn>
                  <a:cxn ang="0">
                    <a:pos x="114" y="1196"/>
                  </a:cxn>
                  <a:cxn ang="0">
                    <a:pos x="88" y="1284"/>
                  </a:cxn>
                  <a:cxn ang="0">
                    <a:pos x="56" y="1368"/>
                  </a:cxn>
                  <a:cxn ang="0">
                    <a:pos x="20" y="1450"/>
                  </a:cxn>
                  <a:cxn ang="0">
                    <a:pos x="0" y="1490"/>
                  </a:cxn>
                  <a:cxn ang="0">
                    <a:pos x="20" y="1522"/>
                  </a:cxn>
                  <a:cxn ang="0">
                    <a:pos x="44" y="1546"/>
                  </a:cxn>
                  <a:cxn ang="0">
                    <a:pos x="66" y="1554"/>
                  </a:cxn>
                  <a:cxn ang="0">
                    <a:pos x="100" y="1558"/>
                  </a:cxn>
                  <a:cxn ang="0">
                    <a:pos x="126" y="1552"/>
                  </a:cxn>
                  <a:cxn ang="0">
                    <a:pos x="142" y="1542"/>
                  </a:cxn>
                  <a:cxn ang="0">
                    <a:pos x="178" y="1564"/>
                  </a:cxn>
                  <a:cxn ang="0">
                    <a:pos x="220" y="1472"/>
                  </a:cxn>
                  <a:cxn ang="0">
                    <a:pos x="258" y="1380"/>
                  </a:cxn>
                  <a:cxn ang="0">
                    <a:pos x="290" y="1284"/>
                  </a:cxn>
                  <a:cxn ang="0">
                    <a:pos x="316" y="1186"/>
                  </a:cxn>
                  <a:cxn ang="0">
                    <a:pos x="336" y="1088"/>
                  </a:cxn>
                  <a:cxn ang="0">
                    <a:pos x="350" y="986"/>
                  </a:cxn>
                  <a:cxn ang="0">
                    <a:pos x="360" y="886"/>
                  </a:cxn>
                  <a:cxn ang="0">
                    <a:pos x="362" y="782"/>
                  </a:cxn>
                  <a:cxn ang="0">
                    <a:pos x="362" y="730"/>
                  </a:cxn>
                  <a:cxn ang="0">
                    <a:pos x="356" y="628"/>
                  </a:cxn>
                  <a:cxn ang="0">
                    <a:pos x="344" y="526"/>
                  </a:cxn>
                  <a:cxn ang="0">
                    <a:pos x="326" y="426"/>
                  </a:cxn>
                  <a:cxn ang="0">
                    <a:pos x="304" y="328"/>
                  </a:cxn>
                  <a:cxn ang="0">
                    <a:pos x="274" y="232"/>
                  </a:cxn>
                  <a:cxn ang="0">
                    <a:pos x="240" y="138"/>
                  </a:cxn>
                  <a:cxn ang="0">
                    <a:pos x="200" y="46"/>
                  </a:cxn>
                  <a:cxn ang="0">
                    <a:pos x="178" y="0"/>
                  </a:cxn>
                </a:cxnLst>
                <a:rect l="0" t="0" r="r" b="b"/>
                <a:pathLst>
                  <a:path w="362" h="1564">
                    <a:moveTo>
                      <a:pt x="178" y="0"/>
                    </a:moveTo>
                    <a:lnTo>
                      <a:pt x="142" y="22"/>
                    </a:lnTo>
                    <a:lnTo>
                      <a:pt x="142" y="22"/>
                    </a:lnTo>
                    <a:lnTo>
                      <a:pt x="134" y="16"/>
                    </a:lnTo>
                    <a:lnTo>
                      <a:pt x="126" y="12"/>
                    </a:lnTo>
                    <a:lnTo>
                      <a:pt x="114" y="8"/>
                    </a:lnTo>
                    <a:lnTo>
                      <a:pt x="100" y="6"/>
                    </a:lnTo>
                    <a:lnTo>
                      <a:pt x="84" y="6"/>
                    </a:lnTo>
                    <a:lnTo>
                      <a:pt x="66" y="10"/>
                    </a:lnTo>
                    <a:lnTo>
                      <a:pt x="44" y="18"/>
                    </a:lnTo>
                    <a:lnTo>
                      <a:pt x="44" y="18"/>
                    </a:lnTo>
                    <a:lnTo>
                      <a:pt x="32" y="28"/>
                    </a:lnTo>
                    <a:lnTo>
                      <a:pt x="20" y="42"/>
                    </a:lnTo>
                    <a:lnTo>
                      <a:pt x="8" y="58"/>
                    </a:lnTo>
                    <a:lnTo>
                      <a:pt x="0" y="74"/>
                    </a:lnTo>
                    <a:lnTo>
                      <a:pt x="0" y="74"/>
                    </a:lnTo>
                    <a:lnTo>
                      <a:pt x="20" y="114"/>
                    </a:lnTo>
                    <a:lnTo>
                      <a:pt x="38" y="154"/>
                    </a:lnTo>
                    <a:lnTo>
                      <a:pt x="56" y="196"/>
                    </a:lnTo>
                    <a:lnTo>
                      <a:pt x="72" y="238"/>
                    </a:lnTo>
                    <a:lnTo>
                      <a:pt x="88" y="280"/>
                    </a:lnTo>
                    <a:lnTo>
                      <a:pt x="102" y="324"/>
                    </a:lnTo>
                    <a:lnTo>
                      <a:pt x="114" y="368"/>
                    </a:lnTo>
                    <a:lnTo>
                      <a:pt x="126" y="412"/>
                    </a:lnTo>
                    <a:lnTo>
                      <a:pt x="136" y="456"/>
                    </a:lnTo>
                    <a:lnTo>
                      <a:pt x="146" y="502"/>
                    </a:lnTo>
                    <a:lnTo>
                      <a:pt x="152" y="548"/>
                    </a:lnTo>
                    <a:lnTo>
                      <a:pt x="160" y="594"/>
                    </a:lnTo>
                    <a:lnTo>
                      <a:pt x="164" y="640"/>
                    </a:lnTo>
                    <a:lnTo>
                      <a:pt x="168" y="688"/>
                    </a:lnTo>
                    <a:lnTo>
                      <a:pt x="170" y="734"/>
                    </a:lnTo>
                    <a:lnTo>
                      <a:pt x="170" y="782"/>
                    </a:lnTo>
                    <a:lnTo>
                      <a:pt x="170" y="782"/>
                    </a:lnTo>
                    <a:lnTo>
                      <a:pt x="170" y="830"/>
                    </a:lnTo>
                    <a:lnTo>
                      <a:pt x="168" y="876"/>
                    </a:lnTo>
                    <a:lnTo>
                      <a:pt x="164" y="924"/>
                    </a:lnTo>
                    <a:lnTo>
                      <a:pt x="160" y="970"/>
                    </a:lnTo>
                    <a:lnTo>
                      <a:pt x="152" y="1016"/>
                    </a:lnTo>
                    <a:lnTo>
                      <a:pt x="146" y="1062"/>
                    </a:lnTo>
                    <a:lnTo>
                      <a:pt x="136" y="1108"/>
                    </a:lnTo>
                    <a:lnTo>
                      <a:pt x="126" y="1152"/>
                    </a:lnTo>
                    <a:lnTo>
                      <a:pt x="114" y="1196"/>
                    </a:lnTo>
                    <a:lnTo>
                      <a:pt x="102" y="1240"/>
                    </a:lnTo>
                    <a:lnTo>
                      <a:pt x="88" y="1284"/>
                    </a:lnTo>
                    <a:lnTo>
                      <a:pt x="72" y="1326"/>
                    </a:lnTo>
                    <a:lnTo>
                      <a:pt x="56" y="1368"/>
                    </a:lnTo>
                    <a:lnTo>
                      <a:pt x="38" y="1410"/>
                    </a:lnTo>
                    <a:lnTo>
                      <a:pt x="20" y="1450"/>
                    </a:lnTo>
                    <a:lnTo>
                      <a:pt x="0" y="1490"/>
                    </a:lnTo>
                    <a:lnTo>
                      <a:pt x="0" y="1490"/>
                    </a:lnTo>
                    <a:lnTo>
                      <a:pt x="8" y="1506"/>
                    </a:lnTo>
                    <a:lnTo>
                      <a:pt x="20" y="1522"/>
                    </a:lnTo>
                    <a:lnTo>
                      <a:pt x="32" y="1536"/>
                    </a:lnTo>
                    <a:lnTo>
                      <a:pt x="44" y="1546"/>
                    </a:lnTo>
                    <a:lnTo>
                      <a:pt x="44" y="1546"/>
                    </a:lnTo>
                    <a:lnTo>
                      <a:pt x="66" y="1554"/>
                    </a:lnTo>
                    <a:lnTo>
                      <a:pt x="84" y="1558"/>
                    </a:lnTo>
                    <a:lnTo>
                      <a:pt x="100" y="1558"/>
                    </a:lnTo>
                    <a:lnTo>
                      <a:pt x="114" y="1556"/>
                    </a:lnTo>
                    <a:lnTo>
                      <a:pt x="126" y="1552"/>
                    </a:lnTo>
                    <a:lnTo>
                      <a:pt x="134" y="1548"/>
                    </a:lnTo>
                    <a:lnTo>
                      <a:pt x="142" y="1542"/>
                    </a:lnTo>
                    <a:lnTo>
                      <a:pt x="178" y="1564"/>
                    </a:lnTo>
                    <a:lnTo>
                      <a:pt x="178" y="1564"/>
                    </a:lnTo>
                    <a:lnTo>
                      <a:pt x="200" y="1518"/>
                    </a:lnTo>
                    <a:lnTo>
                      <a:pt x="220" y="1472"/>
                    </a:lnTo>
                    <a:lnTo>
                      <a:pt x="240" y="1426"/>
                    </a:lnTo>
                    <a:lnTo>
                      <a:pt x="258" y="1380"/>
                    </a:lnTo>
                    <a:lnTo>
                      <a:pt x="274" y="1332"/>
                    </a:lnTo>
                    <a:lnTo>
                      <a:pt x="290" y="1284"/>
                    </a:lnTo>
                    <a:lnTo>
                      <a:pt x="304" y="1236"/>
                    </a:lnTo>
                    <a:lnTo>
                      <a:pt x="316" y="1186"/>
                    </a:lnTo>
                    <a:lnTo>
                      <a:pt x="326" y="1138"/>
                    </a:lnTo>
                    <a:lnTo>
                      <a:pt x="336" y="1088"/>
                    </a:lnTo>
                    <a:lnTo>
                      <a:pt x="344" y="1038"/>
                    </a:lnTo>
                    <a:lnTo>
                      <a:pt x="350" y="986"/>
                    </a:lnTo>
                    <a:lnTo>
                      <a:pt x="356" y="936"/>
                    </a:lnTo>
                    <a:lnTo>
                      <a:pt x="360" y="886"/>
                    </a:lnTo>
                    <a:lnTo>
                      <a:pt x="362" y="834"/>
                    </a:lnTo>
                    <a:lnTo>
                      <a:pt x="362" y="782"/>
                    </a:lnTo>
                    <a:lnTo>
                      <a:pt x="362" y="782"/>
                    </a:lnTo>
                    <a:lnTo>
                      <a:pt x="362" y="730"/>
                    </a:lnTo>
                    <a:lnTo>
                      <a:pt x="360" y="678"/>
                    </a:lnTo>
                    <a:lnTo>
                      <a:pt x="356" y="628"/>
                    </a:lnTo>
                    <a:lnTo>
                      <a:pt x="350" y="578"/>
                    </a:lnTo>
                    <a:lnTo>
                      <a:pt x="344" y="526"/>
                    </a:lnTo>
                    <a:lnTo>
                      <a:pt x="336" y="476"/>
                    </a:lnTo>
                    <a:lnTo>
                      <a:pt x="326" y="426"/>
                    </a:lnTo>
                    <a:lnTo>
                      <a:pt x="316" y="378"/>
                    </a:lnTo>
                    <a:lnTo>
                      <a:pt x="304" y="328"/>
                    </a:lnTo>
                    <a:lnTo>
                      <a:pt x="290" y="280"/>
                    </a:lnTo>
                    <a:lnTo>
                      <a:pt x="274" y="232"/>
                    </a:lnTo>
                    <a:lnTo>
                      <a:pt x="258" y="184"/>
                    </a:lnTo>
                    <a:lnTo>
                      <a:pt x="240" y="138"/>
                    </a:lnTo>
                    <a:lnTo>
                      <a:pt x="220" y="92"/>
                    </a:lnTo>
                    <a:lnTo>
                      <a:pt x="200" y="46"/>
                    </a:lnTo>
                    <a:lnTo>
                      <a:pt x="178" y="0"/>
                    </a:lnTo>
                    <a:lnTo>
                      <a:pt x="178"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3" name="Freeform 52">
                <a:extLst>
                  <a:ext uri="{FF2B5EF4-FFF2-40B4-BE49-F238E27FC236}">
                    <a16:creationId xmlns:a16="http://schemas.microsoft.com/office/drawing/2014/main" id="{6D746C3F-45F8-40BF-8251-2D0FF0B4B4BC}"/>
                  </a:ext>
                </a:extLst>
              </p:cNvPr>
              <p:cNvSpPr>
                <a:spLocks/>
              </p:cNvSpPr>
              <p:nvPr/>
            </p:nvSpPr>
            <p:spPr bwMode="auto">
              <a:xfrm>
                <a:off x="1184276" y="6600825"/>
                <a:ext cx="2228851" cy="1428751"/>
              </a:xfrm>
              <a:custGeom>
                <a:avLst/>
                <a:gdLst/>
                <a:ahLst/>
                <a:cxnLst>
                  <a:cxn ang="0">
                    <a:pos x="1322" y="12"/>
                  </a:cxn>
                  <a:cxn ang="0">
                    <a:pos x="1290" y="2"/>
                  </a:cxn>
                  <a:cxn ang="0">
                    <a:pos x="1252" y="0"/>
                  </a:cxn>
                  <a:cxn ang="0">
                    <a:pos x="1226" y="38"/>
                  </a:cxn>
                  <a:cxn ang="0">
                    <a:pos x="1172" y="112"/>
                  </a:cxn>
                  <a:cxn ang="0">
                    <a:pos x="1114" y="182"/>
                  </a:cxn>
                  <a:cxn ang="0">
                    <a:pos x="1054" y="248"/>
                  </a:cxn>
                  <a:cxn ang="0">
                    <a:pos x="988" y="310"/>
                  </a:cxn>
                  <a:cxn ang="0">
                    <a:pos x="918" y="370"/>
                  </a:cxn>
                  <a:cxn ang="0">
                    <a:pos x="846" y="424"/>
                  </a:cxn>
                  <a:cxn ang="0">
                    <a:pos x="772" y="474"/>
                  </a:cxn>
                  <a:cxn ang="0">
                    <a:pos x="692" y="520"/>
                  </a:cxn>
                  <a:cxn ang="0">
                    <a:pos x="612" y="562"/>
                  </a:cxn>
                  <a:cxn ang="0">
                    <a:pos x="528" y="600"/>
                  </a:cxn>
                  <a:cxn ang="0">
                    <a:pos x="440" y="630"/>
                  </a:cxn>
                  <a:cxn ang="0">
                    <a:pos x="352" y="658"/>
                  </a:cxn>
                  <a:cxn ang="0">
                    <a:pos x="260" y="680"/>
                  </a:cxn>
                  <a:cxn ang="0">
                    <a:pos x="168" y="696"/>
                  </a:cxn>
                  <a:cxn ang="0">
                    <a:pos x="74" y="706"/>
                  </a:cxn>
                  <a:cxn ang="0">
                    <a:pos x="26" y="708"/>
                  </a:cxn>
                  <a:cxn ang="0">
                    <a:pos x="8" y="742"/>
                  </a:cxn>
                  <a:cxn ang="0">
                    <a:pos x="0" y="776"/>
                  </a:cxn>
                  <a:cxn ang="0">
                    <a:pos x="2" y="798"/>
                  </a:cxn>
                  <a:cxn ang="0">
                    <a:pos x="16" y="830"/>
                  </a:cxn>
                  <a:cxn ang="0">
                    <a:pos x="34" y="850"/>
                  </a:cxn>
                  <a:cxn ang="0">
                    <a:pos x="50" y="858"/>
                  </a:cxn>
                  <a:cxn ang="0">
                    <a:pos x="50" y="900"/>
                  </a:cxn>
                  <a:cxn ang="0">
                    <a:pos x="210" y="884"/>
                  </a:cxn>
                  <a:cxn ang="0">
                    <a:pos x="364" y="854"/>
                  </a:cxn>
                  <a:cxn ang="0">
                    <a:pos x="516" y="810"/>
                  </a:cxn>
                  <a:cxn ang="0">
                    <a:pos x="662" y="752"/>
                  </a:cxn>
                  <a:cxn ang="0">
                    <a:pos x="802" y="680"/>
                  </a:cxn>
                  <a:cxn ang="0">
                    <a:pos x="936" y="598"/>
                  </a:cxn>
                  <a:cxn ang="0">
                    <a:pos x="1062" y="502"/>
                  </a:cxn>
                  <a:cxn ang="0">
                    <a:pos x="1180" y="392"/>
                  </a:cxn>
                  <a:cxn ang="0">
                    <a:pos x="1242" y="328"/>
                  </a:cxn>
                  <a:cxn ang="0">
                    <a:pos x="1354" y="190"/>
                  </a:cxn>
                  <a:cxn ang="0">
                    <a:pos x="1368" y="98"/>
                  </a:cxn>
                  <a:cxn ang="0">
                    <a:pos x="1370" y="88"/>
                  </a:cxn>
                  <a:cxn ang="0">
                    <a:pos x="1366" y="68"/>
                  </a:cxn>
                  <a:cxn ang="0">
                    <a:pos x="1354" y="40"/>
                  </a:cxn>
                  <a:cxn ang="0">
                    <a:pos x="1322" y="12"/>
                  </a:cxn>
                </a:cxnLst>
                <a:rect l="0" t="0" r="r" b="b"/>
                <a:pathLst>
                  <a:path w="1404" h="900">
                    <a:moveTo>
                      <a:pt x="1322" y="12"/>
                    </a:moveTo>
                    <a:lnTo>
                      <a:pt x="1322" y="12"/>
                    </a:lnTo>
                    <a:lnTo>
                      <a:pt x="1306" y="6"/>
                    </a:lnTo>
                    <a:lnTo>
                      <a:pt x="1290" y="2"/>
                    </a:lnTo>
                    <a:lnTo>
                      <a:pt x="1270" y="0"/>
                    </a:lnTo>
                    <a:lnTo>
                      <a:pt x="1252" y="0"/>
                    </a:lnTo>
                    <a:lnTo>
                      <a:pt x="1252" y="0"/>
                    </a:lnTo>
                    <a:lnTo>
                      <a:pt x="1226" y="38"/>
                    </a:lnTo>
                    <a:lnTo>
                      <a:pt x="1200" y="76"/>
                    </a:lnTo>
                    <a:lnTo>
                      <a:pt x="1172" y="112"/>
                    </a:lnTo>
                    <a:lnTo>
                      <a:pt x="1144" y="146"/>
                    </a:lnTo>
                    <a:lnTo>
                      <a:pt x="1114" y="182"/>
                    </a:lnTo>
                    <a:lnTo>
                      <a:pt x="1084" y="216"/>
                    </a:lnTo>
                    <a:lnTo>
                      <a:pt x="1054" y="248"/>
                    </a:lnTo>
                    <a:lnTo>
                      <a:pt x="1020" y="280"/>
                    </a:lnTo>
                    <a:lnTo>
                      <a:pt x="988" y="310"/>
                    </a:lnTo>
                    <a:lnTo>
                      <a:pt x="954" y="340"/>
                    </a:lnTo>
                    <a:lnTo>
                      <a:pt x="918" y="370"/>
                    </a:lnTo>
                    <a:lnTo>
                      <a:pt x="884" y="398"/>
                    </a:lnTo>
                    <a:lnTo>
                      <a:pt x="846" y="424"/>
                    </a:lnTo>
                    <a:lnTo>
                      <a:pt x="810" y="450"/>
                    </a:lnTo>
                    <a:lnTo>
                      <a:pt x="772" y="474"/>
                    </a:lnTo>
                    <a:lnTo>
                      <a:pt x="732" y="498"/>
                    </a:lnTo>
                    <a:lnTo>
                      <a:pt x="692" y="520"/>
                    </a:lnTo>
                    <a:lnTo>
                      <a:pt x="652" y="542"/>
                    </a:lnTo>
                    <a:lnTo>
                      <a:pt x="612" y="562"/>
                    </a:lnTo>
                    <a:lnTo>
                      <a:pt x="570" y="582"/>
                    </a:lnTo>
                    <a:lnTo>
                      <a:pt x="528" y="600"/>
                    </a:lnTo>
                    <a:lnTo>
                      <a:pt x="484" y="616"/>
                    </a:lnTo>
                    <a:lnTo>
                      <a:pt x="440" y="630"/>
                    </a:lnTo>
                    <a:lnTo>
                      <a:pt x="396" y="644"/>
                    </a:lnTo>
                    <a:lnTo>
                      <a:pt x="352" y="658"/>
                    </a:lnTo>
                    <a:lnTo>
                      <a:pt x="306" y="670"/>
                    </a:lnTo>
                    <a:lnTo>
                      <a:pt x="260" y="680"/>
                    </a:lnTo>
                    <a:lnTo>
                      <a:pt x="214" y="688"/>
                    </a:lnTo>
                    <a:lnTo>
                      <a:pt x="168" y="696"/>
                    </a:lnTo>
                    <a:lnTo>
                      <a:pt x="120" y="702"/>
                    </a:lnTo>
                    <a:lnTo>
                      <a:pt x="74" y="706"/>
                    </a:lnTo>
                    <a:lnTo>
                      <a:pt x="26" y="708"/>
                    </a:lnTo>
                    <a:lnTo>
                      <a:pt x="26" y="708"/>
                    </a:lnTo>
                    <a:lnTo>
                      <a:pt x="16" y="726"/>
                    </a:lnTo>
                    <a:lnTo>
                      <a:pt x="8" y="742"/>
                    </a:lnTo>
                    <a:lnTo>
                      <a:pt x="2" y="760"/>
                    </a:lnTo>
                    <a:lnTo>
                      <a:pt x="0" y="776"/>
                    </a:lnTo>
                    <a:lnTo>
                      <a:pt x="0" y="776"/>
                    </a:lnTo>
                    <a:lnTo>
                      <a:pt x="2" y="798"/>
                    </a:lnTo>
                    <a:lnTo>
                      <a:pt x="8" y="816"/>
                    </a:lnTo>
                    <a:lnTo>
                      <a:pt x="16" y="830"/>
                    </a:lnTo>
                    <a:lnTo>
                      <a:pt x="26" y="842"/>
                    </a:lnTo>
                    <a:lnTo>
                      <a:pt x="34" y="850"/>
                    </a:lnTo>
                    <a:lnTo>
                      <a:pt x="42" y="854"/>
                    </a:lnTo>
                    <a:lnTo>
                      <a:pt x="50" y="858"/>
                    </a:lnTo>
                    <a:lnTo>
                      <a:pt x="50" y="900"/>
                    </a:lnTo>
                    <a:lnTo>
                      <a:pt x="50" y="900"/>
                    </a:lnTo>
                    <a:lnTo>
                      <a:pt x="130" y="894"/>
                    </a:lnTo>
                    <a:lnTo>
                      <a:pt x="210" y="884"/>
                    </a:lnTo>
                    <a:lnTo>
                      <a:pt x="288" y="870"/>
                    </a:lnTo>
                    <a:lnTo>
                      <a:pt x="364" y="854"/>
                    </a:lnTo>
                    <a:lnTo>
                      <a:pt x="440" y="832"/>
                    </a:lnTo>
                    <a:lnTo>
                      <a:pt x="516" y="810"/>
                    </a:lnTo>
                    <a:lnTo>
                      <a:pt x="590" y="782"/>
                    </a:lnTo>
                    <a:lnTo>
                      <a:pt x="662" y="752"/>
                    </a:lnTo>
                    <a:lnTo>
                      <a:pt x="732" y="718"/>
                    </a:lnTo>
                    <a:lnTo>
                      <a:pt x="802" y="680"/>
                    </a:lnTo>
                    <a:lnTo>
                      <a:pt x="870" y="640"/>
                    </a:lnTo>
                    <a:lnTo>
                      <a:pt x="936" y="598"/>
                    </a:lnTo>
                    <a:lnTo>
                      <a:pt x="1000" y="550"/>
                    </a:lnTo>
                    <a:lnTo>
                      <a:pt x="1062" y="502"/>
                    </a:lnTo>
                    <a:lnTo>
                      <a:pt x="1122" y="448"/>
                    </a:lnTo>
                    <a:lnTo>
                      <a:pt x="1180" y="392"/>
                    </a:lnTo>
                    <a:lnTo>
                      <a:pt x="1180" y="392"/>
                    </a:lnTo>
                    <a:lnTo>
                      <a:pt x="1242" y="328"/>
                    </a:lnTo>
                    <a:lnTo>
                      <a:pt x="1300" y="260"/>
                    </a:lnTo>
                    <a:lnTo>
                      <a:pt x="1354" y="190"/>
                    </a:lnTo>
                    <a:lnTo>
                      <a:pt x="1404" y="118"/>
                    </a:lnTo>
                    <a:lnTo>
                      <a:pt x="1368" y="98"/>
                    </a:lnTo>
                    <a:lnTo>
                      <a:pt x="1368" y="98"/>
                    </a:lnTo>
                    <a:lnTo>
                      <a:pt x="1370" y="88"/>
                    </a:lnTo>
                    <a:lnTo>
                      <a:pt x="1368" y="80"/>
                    </a:lnTo>
                    <a:lnTo>
                      <a:pt x="1366" y="68"/>
                    </a:lnTo>
                    <a:lnTo>
                      <a:pt x="1362" y="54"/>
                    </a:lnTo>
                    <a:lnTo>
                      <a:pt x="1354" y="40"/>
                    </a:lnTo>
                    <a:lnTo>
                      <a:pt x="1340" y="26"/>
                    </a:lnTo>
                    <a:lnTo>
                      <a:pt x="1322" y="12"/>
                    </a:lnTo>
                    <a:lnTo>
                      <a:pt x="1322" y="1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4" name="Freeform 53">
                <a:extLst>
                  <a:ext uri="{FF2B5EF4-FFF2-40B4-BE49-F238E27FC236}">
                    <a16:creationId xmlns:a16="http://schemas.microsoft.com/office/drawing/2014/main" id="{FB8ED858-5631-4479-8D5E-9AB705C47E4F}"/>
                  </a:ext>
                </a:extLst>
              </p:cNvPr>
              <p:cNvSpPr>
                <a:spLocks/>
              </p:cNvSpPr>
              <p:nvPr/>
            </p:nvSpPr>
            <p:spPr bwMode="auto">
              <a:xfrm>
                <a:off x="-1203326" y="6600825"/>
                <a:ext cx="2228851" cy="1428751"/>
              </a:xfrm>
              <a:custGeom>
                <a:avLst/>
                <a:gdLst/>
                <a:ahLst/>
                <a:cxnLst>
                  <a:cxn ang="0">
                    <a:pos x="152" y="0"/>
                  </a:cxn>
                  <a:cxn ang="0">
                    <a:pos x="114" y="2"/>
                  </a:cxn>
                  <a:cxn ang="0">
                    <a:pos x="82" y="12"/>
                  </a:cxn>
                  <a:cxn ang="0">
                    <a:pos x="64" y="26"/>
                  </a:cxn>
                  <a:cxn ang="0">
                    <a:pos x="42" y="54"/>
                  </a:cxn>
                  <a:cxn ang="0">
                    <a:pos x="36" y="80"/>
                  </a:cxn>
                  <a:cxn ang="0">
                    <a:pos x="36" y="98"/>
                  </a:cxn>
                  <a:cxn ang="0">
                    <a:pos x="0" y="118"/>
                  </a:cxn>
                  <a:cxn ang="0">
                    <a:pos x="104" y="260"/>
                  </a:cxn>
                  <a:cxn ang="0">
                    <a:pos x="224" y="392"/>
                  </a:cxn>
                  <a:cxn ang="0">
                    <a:pos x="282" y="448"/>
                  </a:cxn>
                  <a:cxn ang="0">
                    <a:pos x="404" y="550"/>
                  </a:cxn>
                  <a:cxn ang="0">
                    <a:pos x="534" y="640"/>
                  </a:cxn>
                  <a:cxn ang="0">
                    <a:pos x="672" y="718"/>
                  </a:cxn>
                  <a:cxn ang="0">
                    <a:pos x="814" y="782"/>
                  </a:cxn>
                  <a:cxn ang="0">
                    <a:pos x="964" y="832"/>
                  </a:cxn>
                  <a:cxn ang="0">
                    <a:pos x="1116" y="870"/>
                  </a:cxn>
                  <a:cxn ang="0">
                    <a:pos x="1274" y="894"/>
                  </a:cxn>
                  <a:cxn ang="0">
                    <a:pos x="1354" y="858"/>
                  </a:cxn>
                  <a:cxn ang="0">
                    <a:pos x="1362" y="854"/>
                  </a:cxn>
                  <a:cxn ang="0">
                    <a:pos x="1378" y="842"/>
                  </a:cxn>
                  <a:cxn ang="0">
                    <a:pos x="1396" y="816"/>
                  </a:cxn>
                  <a:cxn ang="0">
                    <a:pos x="1404" y="776"/>
                  </a:cxn>
                  <a:cxn ang="0">
                    <a:pos x="1402" y="760"/>
                  </a:cxn>
                  <a:cxn ang="0">
                    <a:pos x="1388" y="726"/>
                  </a:cxn>
                  <a:cxn ang="0">
                    <a:pos x="1378" y="708"/>
                  </a:cxn>
                  <a:cxn ang="0">
                    <a:pos x="1284" y="702"/>
                  </a:cxn>
                  <a:cxn ang="0">
                    <a:pos x="1190" y="688"/>
                  </a:cxn>
                  <a:cxn ang="0">
                    <a:pos x="1098" y="670"/>
                  </a:cxn>
                  <a:cxn ang="0">
                    <a:pos x="1008" y="644"/>
                  </a:cxn>
                  <a:cxn ang="0">
                    <a:pos x="920" y="616"/>
                  </a:cxn>
                  <a:cxn ang="0">
                    <a:pos x="834" y="582"/>
                  </a:cxn>
                  <a:cxn ang="0">
                    <a:pos x="752" y="542"/>
                  </a:cxn>
                  <a:cxn ang="0">
                    <a:pos x="672" y="498"/>
                  </a:cxn>
                  <a:cxn ang="0">
                    <a:pos x="594" y="450"/>
                  </a:cxn>
                  <a:cxn ang="0">
                    <a:pos x="520" y="398"/>
                  </a:cxn>
                  <a:cxn ang="0">
                    <a:pos x="450" y="340"/>
                  </a:cxn>
                  <a:cxn ang="0">
                    <a:pos x="384" y="280"/>
                  </a:cxn>
                  <a:cxn ang="0">
                    <a:pos x="320" y="216"/>
                  </a:cxn>
                  <a:cxn ang="0">
                    <a:pos x="260" y="146"/>
                  </a:cxn>
                  <a:cxn ang="0">
                    <a:pos x="204" y="76"/>
                  </a:cxn>
                  <a:cxn ang="0">
                    <a:pos x="152" y="0"/>
                  </a:cxn>
                </a:cxnLst>
                <a:rect l="0" t="0" r="r" b="b"/>
                <a:pathLst>
                  <a:path w="1404" h="900">
                    <a:moveTo>
                      <a:pt x="152" y="0"/>
                    </a:moveTo>
                    <a:lnTo>
                      <a:pt x="152" y="0"/>
                    </a:lnTo>
                    <a:lnTo>
                      <a:pt x="134" y="0"/>
                    </a:lnTo>
                    <a:lnTo>
                      <a:pt x="114" y="2"/>
                    </a:lnTo>
                    <a:lnTo>
                      <a:pt x="98" y="6"/>
                    </a:lnTo>
                    <a:lnTo>
                      <a:pt x="82" y="12"/>
                    </a:lnTo>
                    <a:lnTo>
                      <a:pt x="82" y="12"/>
                    </a:lnTo>
                    <a:lnTo>
                      <a:pt x="64" y="26"/>
                    </a:lnTo>
                    <a:lnTo>
                      <a:pt x="50" y="40"/>
                    </a:lnTo>
                    <a:lnTo>
                      <a:pt x="42" y="54"/>
                    </a:lnTo>
                    <a:lnTo>
                      <a:pt x="38" y="68"/>
                    </a:lnTo>
                    <a:lnTo>
                      <a:pt x="36" y="80"/>
                    </a:lnTo>
                    <a:lnTo>
                      <a:pt x="34" y="88"/>
                    </a:lnTo>
                    <a:lnTo>
                      <a:pt x="36" y="98"/>
                    </a:lnTo>
                    <a:lnTo>
                      <a:pt x="0" y="118"/>
                    </a:lnTo>
                    <a:lnTo>
                      <a:pt x="0" y="118"/>
                    </a:lnTo>
                    <a:lnTo>
                      <a:pt x="50" y="190"/>
                    </a:lnTo>
                    <a:lnTo>
                      <a:pt x="104" y="260"/>
                    </a:lnTo>
                    <a:lnTo>
                      <a:pt x="162" y="328"/>
                    </a:lnTo>
                    <a:lnTo>
                      <a:pt x="224" y="392"/>
                    </a:lnTo>
                    <a:lnTo>
                      <a:pt x="224" y="392"/>
                    </a:lnTo>
                    <a:lnTo>
                      <a:pt x="282" y="448"/>
                    </a:lnTo>
                    <a:lnTo>
                      <a:pt x="342" y="502"/>
                    </a:lnTo>
                    <a:lnTo>
                      <a:pt x="404" y="550"/>
                    </a:lnTo>
                    <a:lnTo>
                      <a:pt x="468" y="598"/>
                    </a:lnTo>
                    <a:lnTo>
                      <a:pt x="534" y="640"/>
                    </a:lnTo>
                    <a:lnTo>
                      <a:pt x="602" y="680"/>
                    </a:lnTo>
                    <a:lnTo>
                      <a:pt x="672" y="718"/>
                    </a:lnTo>
                    <a:lnTo>
                      <a:pt x="742" y="752"/>
                    </a:lnTo>
                    <a:lnTo>
                      <a:pt x="814" y="782"/>
                    </a:lnTo>
                    <a:lnTo>
                      <a:pt x="888" y="810"/>
                    </a:lnTo>
                    <a:lnTo>
                      <a:pt x="964" y="832"/>
                    </a:lnTo>
                    <a:lnTo>
                      <a:pt x="1040" y="854"/>
                    </a:lnTo>
                    <a:lnTo>
                      <a:pt x="1116" y="870"/>
                    </a:lnTo>
                    <a:lnTo>
                      <a:pt x="1194" y="884"/>
                    </a:lnTo>
                    <a:lnTo>
                      <a:pt x="1274" y="894"/>
                    </a:lnTo>
                    <a:lnTo>
                      <a:pt x="1354" y="900"/>
                    </a:lnTo>
                    <a:lnTo>
                      <a:pt x="1354" y="858"/>
                    </a:lnTo>
                    <a:lnTo>
                      <a:pt x="1354" y="858"/>
                    </a:lnTo>
                    <a:lnTo>
                      <a:pt x="1362" y="854"/>
                    </a:lnTo>
                    <a:lnTo>
                      <a:pt x="1370" y="850"/>
                    </a:lnTo>
                    <a:lnTo>
                      <a:pt x="1378" y="842"/>
                    </a:lnTo>
                    <a:lnTo>
                      <a:pt x="1388" y="830"/>
                    </a:lnTo>
                    <a:lnTo>
                      <a:pt x="1396" y="816"/>
                    </a:lnTo>
                    <a:lnTo>
                      <a:pt x="1402" y="798"/>
                    </a:lnTo>
                    <a:lnTo>
                      <a:pt x="1404" y="776"/>
                    </a:lnTo>
                    <a:lnTo>
                      <a:pt x="1404" y="776"/>
                    </a:lnTo>
                    <a:lnTo>
                      <a:pt x="1402" y="760"/>
                    </a:lnTo>
                    <a:lnTo>
                      <a:pt x="1396" y="742"/>
                    </a:lnTo>
                    <a:lnTo>
                      <a:pt x="1388" y="726"/>
                    </a:lnTo>
                    <a:lnTo>
                      <a:pt x="1378" y="708"/>
                    </a:lnTo>
                    <a:lnTo>
                      <a:pt x="1378" y="708"/>
                    </a:lnTo>
                    <a:lnTo>
                      <a:pt x="1330" y="706"/>
                    </a:lnTo>
                    <a:lnTo>
                      <a:pt x="1284" y="702"/>
                    </a:lnTo>
                    <a:lnTo>
                      <a:pt x="1236" y="696"/>
                    </a:lnTo>
                    <a:lnTo>
                      <a:pt x="1190" y="688"/>
                    </a:lnTo>
                    <a:lnTo>
                      <a:pt x="1144" y="680"/>
                    </a:lnTo>
                    <a:lnTo>
                      <a:pt x="1098" y="670"/>
                    </a:lnTo>
                    <a:lnTo>
                      <a:pt x="1052" y="658"/>
                    </a:lnTo>
                    <a:lnTo>
                      <a:pt x="1008" y="644"/>
                    </a:lnTo>
                    <a:lnTo>
                      <a:pt x="964" y="630"/>
                    </a:lnTo>
                    <a:lnTo>
                      <a:pt x="920" y="616"/>
                    </a:lnTo>
                    <a:lnTo>
                      <a:pt x="876" y="600"/>
                    </a:lnTo>
                    <a:lnTo>
                      <a:pt x="834" y="582"/>
                    </a:lnTo>
                    <a:lnTo>
                      <a:pt x="792" y="562"/>
                    </a:lnTo>
                    <a:lnTo>
                      <a:pt x="752" y="542"/>
                    </a:lnTo>
                    <a:lnTo>
                      <a:pt x="712" y="520"/>
                    </a:lnTo>
                    <a:lnTo>
                      <a:pt x="672" y="498"/>
                    </a:lnTo>
                    <a:lnTo>
                      <a:pt x="632" y="474"/>
                    </a:lnTo>
                    <a:lnTo>
                      <a:pt x="594" y="450"/>
                    </a:lnTo>
                    <a:lnTo>
                      <a:pt x="558" y="424"/>
                    </a:lnTo>
                    <a:lnTo>
                      <a:pt x="520" y="398"/>
                    </a:lnTo>
                    <a:lnTo>
                      <a:pt x="486" y="370"/>
                    </a:lnTo>
                    <a:lnTo>
                      <a:pt x="450" y="340"/>
                    </a:lnTo>
                    <a:lnTo>
                      <a:pt x="416" y="310"/>
                    </a:lnTo>
                    <a:lnTo>
                      <a:pt x="384" y="280"/>
                    </a:lnTo>
                    <a:lnTo>
                      <a:pt x="350" y="248"/>
                    </a:lnTo>
                    <a:lnTo>
                      <a:pt x="320" y="216"/>
                    </a:lnTo>
                    <a:lnTo>
                      <a:pt x="290" y="182"/>
                    </a:lnTo>
                    <a:lnTo>
                      <a:pt x="260" y="146"/>
                    </a:lnTo>
                    <a:lnTo>
                      <a:pt x="232" y="112"/>
                    </a:lnTo>
                    <a:lnTo>
                      <a:pt x="204" y="76"/>
                    </a:lnTo>
                    <a:lnTo>
                      <a:pt x="178" y="38"/>
                    </a:lnTo>
                    <a:lnTo>
                      <a:pt x="152" y="0"/>
                    </a:lnTo>
                    <a:lnTo>
                      <a:pt x="152"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5" name="Freeform 54">
                <a:extLst>
                  <a:ext uri="{FF2B5EF4-FFF2-40B4-BE49-F238E27FC236}">
                    <a16:creationId xmlns:a16="http://schemas.microsoft.com/office/drawing/2014/main" id="{C2F13150-661B-477D-A08D-6A367CAEE61C}"/>
                  </a:ext>
                </a:extLst>
              </p:cNvPr>
              <p:cNvSpPr>
                <a:spLocks/>
              </p:cNvSpPr>
              <p:nvPr/>
            </p:nvSpPr>
            <p:spPr bwMode="auto">
              <a:xfrm>
                <a:off x="-1657350" y="4029077"/>
                <a:ext cx="574675" cy="2482851"/>
              </a:xfrm>
              <a:custGeom>
                <a:avLst/>
                <a:gdLst/>
                <a:ahLst/>
                <a:cxnLst>
                  <a:cxn ang="0">
                    <a:pos x="362" y="1490"/>
                  </a:cxn>
                  <a:cxn ang="0">
                    <a:pos x="324" y="1410"/>
                  </a:cxn>
                  <a:cxn ang="0">
                    <a:pos x="290" y="1326"/>
                  </a:cxn>
                  <a:cxn ang="0">
                    <a:pos x="260" y="1240"/>
                  </a:cxn>
                  <a:cxn ang="0">
                    <a:pos x="236" y="1152"/>
                  </a:cxn>
                  <a:cxn ang="0">
                    <a:pos x="216" y="1062"/>
                  </a:cxn>
                  <a:cxn ang="0">
                    <a:pos x="202" y="970"/>
                  </a:cxn>
                  <a:cxn ang="0">
                    <a:pos x="194" y="876"/>
                  </a:cxn>
                  <a:cxn ang="0">
                    <a:pos x="192" y="782"/>
                  </a:cxn>
                  <a:cxn ang="0">
                    <a:pos x="192" y="734"/>
                  </a:cxn>
                  <a:cxn ang="0">
                    <a:pos x="198" y="640"/>
                  </a:cxn>
                  <a:cxn ang="0">
                    <a:pos x="210" y="548"/>
                  </a:cxn>
                  <a:cxn ang="0">
                    <a:pos x="226" y="456"/>
                  </a:cxn>
                  <a:cxn ang="0">
                    <a:pos x="248" y="368"/>
                  </a:cxn>
                  <a:cxn ang="0">
                    <a:pos x="274" y="280"/>
                  </a:cxn>
                  <a:cxn ang="0">
                    <a:pos x="306" y="196"/>
                  </a:cxn>
                  <a:cxn ang="0">
                    <a:pos x="342" y="114"/>
                  </a:cxn>
                  <a:cxn ang="0">
                    <a:pos x="362" y="74"/>
                  </a:cxn>
                  <a:cxn ang="0">
                    <a:pos x="342" y="42"/>
                  </a:cxn>
                  <a:cxn ang="0">
                    <a:pos x="318" y="18"/>
                  </a:cxn>
                  <a:cxn ang="0">
                    <a:pos x="296" y="10"/>
                  </a:cxn>
                  <a:cxn ang="0">
                    <a:pos x="262" y="6"/>
                  </a:cxn>
                  <a:cxn ang="0">
                    <a:pos x="236" y="12"/>
                  </a:cxn>
                  <a:cxn ang="0">
                    <a:pos x="220" y="22"/>
                  </a:cxn>
                  <a:cxn ang="0">
                    <a:pos x="184" y="0"/>
                  </a:cxn>
                  <a:cxn ang="0">
                    <a:pos x="142" y="92"/>
                  </a:cxn>
                  <a:cxn ang="0">
                    <a:pos x="104" y="184"/>
                  </a:cxn>
                  <a:cxn ang="0">
                    <a:pos x="72" y="280"/>
                  </a:cxn>
                  <a:cxn ang="0">
                    <a:pos x="46" y="378"/>
                  </a:cxn>
                  <a:cxn ang="0">
                    <a:pos x="26" y="476"/>
                  </a:cxn>
                  <a:cxn ang="0">
                    <a:pos x="12" y="578"/>
                  </a:cxn>
                  <a:cxn ang="0">
                    <a:pos x="2" y="678"/>
                  </a:cxn>
                  <a:cxn ang="0">
                    <a:pos x="0" y="782"/>
                  </a:cxn>
                  <a:cxn ang="0">
                    <a:pos x="0" y="834"/>
                  </a:cxn>
                  <a:cxn ang="0">
                    <a:pos x="6" y="936"/>
                  </a:cxn>
                  <a:cxn ang="0">
                    <a:pos x="18" y="1038"/>
                  </a:cxn>
                  <a:cxn ang="0">
                    <a:pos x="36" y="1138"/>
                  </a:cxn>
                  <a:cxn ang="0">
                    <a:pos x="58" y="1236"/>
                  </a:cxn>
                  <a:cxn ang="0">
                    <a:pos x="88" y="1332"/>
                  </a:cxn>
                  <a:cxn ang="0">
                    <a:pos x="122" y="1426"/>
                  </a:cxn>
                  <a:cxn ang="0">
                    <a:pos x="162" y="1518"/>
                  </a:cxn>
                  <a:cxn ang="0">
                    <a:pos x="220" y="1542"/>
                  </a:cxn>
                  <a:cxn ang="0">
                    <a:pos x="228" y="1548"/>
                  </a:cxn>
                  <a:cxn ang="0">
                    <a:pos x="248" y="1556"/>
                  </a:cxn>
                  <a:cxn ang="0">
                    <a:pos x="278" y="1558"/>
                  </a:cxn>
                  <a:cxn ang="0">
                    <a:pos x="318" y="1546"/>
                  </a:cxn>
                  <a:cxn ang="0">
                    <a:pos x="330" y="1536"/>
                  </a:cxn>
                  <a:cxn ang="0">
                    <a:pos x="354" y="1506"/>
                  </a:cxn>
                  <a:cxn ang="0">
                    <a:pos x="362" y="1490"/>
                  </a:cxn>
                </a:cxnLst>
                <a:rect l="0" t="0" r="r" b="b"/>
                <a:pathLst>
                  <a:path w="362" h="1564">
                    <a:moveTo>
                      <a:pt x="362" y="1490"/>
                    </a:moveTo>
                    <a:lnTo>
                      <a:pt x="362" y="1490"/>
                    </a:lnTo>
                    <a:lnTo>
                      <a:pt x="342" y="1450"/>
                    </a:lnTo>
                    <a:lnTo>
                      <a:pt x="324" y="1410"/>
                    </a:lnTo>
                    <a:lnTo>
                      <a:pt x="306" y="1368"/>
                    </a:lnTo>
                    <a:lnTo>
                      <a:pt x="290" y="1326"/>
                    </a:lnTo>
                    <a:lnTo>
                      <a:pt x="274" y="1284"/>
                    </a:lnTo>
                    <a:lnTo>
                      <a:pt x="260" y="1240"/>
                    </a:lnTo>
                    <a:lnTo>
                      <a:pt x="248" y="1196"/>
                    </a:lnTo>
                    <a:lnTo>
                      <a:pt x="236" y="1152"/>
                    </a:lnTo>
                    <a:lnTo>
                      <a:pt x="226" y="1108"/>
                    </a:lnTo>
                    <a:lnTo>
                      <a:pt x="216" y="1062"/>
                    </a:lnTo>
                    <a:lnTo>
                      <a:pt x="210" y="1016"/>
                    </a:lnTo>
                    <a:lnTo>
                      <a:pt x="202" y="970"/>
                    </a:lnTo>
                    <a:lnTo>
                      <a:pt x="198" y="924"/>
                    </a:lnTo>
                    <a:lnTo>
                      <a:pt x="194" y="876"/>
                    </a:lnTo>
                    <a:lnTo>
                      <a:pt x="192" y="830"/>
                    </a:lnTo>
                    <a:lnTo>
                      <a:pt x="192" y="782"/>
                    </a:lnTo>
                    <a:lnTo>
                      <a:pt x="192" y="782"/>
                    </a:lnTo>
                    <a:lnTo>
                      <a:pt x="192" y="734"/>
                    </a:lnTo>
                    <a:lnTo>
                      <a:pt x="194" y="688"/>
                    </a:lnTo>
                    <a:lnTo>
                      <a:pt x="198" y="640"/>
                    </a:lnTo>
                    <a:lnTo>
                      <a:pt x="202" y="594"/>
                    </a:lnTo>
                    <a:lnTo>
                      <a:pt x="210" y="548"/>
                    </a:lnTo>
                    <a:lnTo>
                      <a:pt x="216" y="502"/>
                    </a:lnTo>
                    <a:lnTo>
                      <a:pt x="226" y="456"/>
                    </a:lnTo>
                    <a:lnTo>
                      <a:pt x="236" y="412"/>
                    </a:lnTo>
                    <a:lnTo>
                      <a:pt x="248" y="368"/>
                    </a:lnTo>
                    <a:lnTo>
                      <a:pt x="260" y="324"/>
                    </a:lnTo>
                    <a:lnTo>
                      <a:pt x="274" y="280"/>
                    </a:lnTo>
                    <a:lnTo>
                      <a:pt x="290" y="238"/>
                    </a:lnTo>
                    <a:lnTo>
                      <a:pt x="306" y="196"/>
                    </a:lnTo>
                    <a:lnTo>
                      <a:pt x="324" y="154"/>
                    </a:lnTo>
                    <a:lnTo>
                      <a:pt x="342" y="114"/>
                    </a:lnTo>
                    <a:lnTo>
                      <a:pt x="362" y="74"/>
                    </a:lnTo>
                    <a:lnTo>
                      <a:pt x="362" y="74"/>
                    </a:lnTo>
                    <a:lnTo>
                      <a:pt x="354" y="58"/>
                    </a:lnTo>
                    <a:lnTo>
                      <a:pt x="342" y="42"/>
                    </a:lnTo>
                    <a:lnTo>
                      <a:pt x="330" y="28"/>
                    </a:lnTo>
                    <a:lnTo>
                      <a:pt x="318" y="18"/>
                    </a:lnTo>
                    <a:lnTo>
                      <a:pt x="318" y="18"/>
                    </a:lnTo>
                    <a:lnTo>
                      <a:pt x="296" y="10"/>
                    </a:lnTo>
                    <a:lnTo>
                      <a:pt x="278" y="6"/>
                    </a:lnTo>
                    <a:lnTo>
                      <a:pt x="262" y="6"/>
                    </a:lnTo>
                    <a:lnTo>
                      <a:pt x="248" y="8"/>
                    </a:lnTo>
                    <a:lnTo>
                      <a:pt x="236" y="12"/>
                    </a:lnTo>
                    <a:lnTo>
                      <a:pt x="228" y="16"/>
                    </a:lnTo>
                    <a:lnTo>
                      <a:pt x="220" y="22"/>
                    </a:lnTo>
                    <a:lnTo>
                      <a:pt x="184" y="0"/>
                    </a:lnTo>
                    <a:lnTo>
                      <a:pt x="184" y="0"/>
                    </a:lnTo>
                    <a:lnTo>
                      <a:pt x="162" y="46"/>
                    </a:lnTo>
                    <a:lnTo>
                      <a:pt x="142" y="92"/>
                    </a:lnTo>
                    <a:lnTo>
                      <a:pt x="122" y="138"/>
                    </a:lnTo>
                    <a:lnTo>
                      <a:pt x="104" y="184"/>
                    </a:lnTo>
                    <a:lnTo>
                      <a:pt x="88" y="232"/>
                    </a:lnTo>
                    <a:lnTo>
                      <a:pt x="72" y="280"/>
                    </a:lnTo>
                    <a:lnTo>
                      <a:pt x="58" y="328"/>
                    </a:lnTo>
                    <a:lnTo>
                      <a:pt x="46" y="378"/>
                    </a:lnTo>
                    <a:lnTo>
                      <a:pt x="36" y="426"/>
                    </a:lnTo>
                    <a:lnTo>
                      <a:pt x="26" y="476"/>
                    </a:lnTo>
                    <a:lnTo>
                      <a:pt x="18" y="526"/>
                    </a:lnTo>
                    <a:lnTo>
                      <a:pt x="12" y="578"/>
                    </a:lnTo>
                    <a:lnTo>
                      <a:pt x="6" y="628"/>
                    </a:lnTo>
                    <a:lnTo>
                      <a:pt x="2" y="678"/>
                    </a:lnTo>
                    <a:lnTo>
                      <a:pt x="0" y="730"/>
                    </a:lnTo>
                    <a:lnTo>
                      <a:pt x="0" y="782"/>
                    </a:lnTo>
                    <a:lnTo>
                      <a:pt x="0" y="782"/>
                    </a:lnTo>
                    <a:lnTo>
                      <a:pt x="0" y="834"/>
                    </a:lnTo>
                    <a:lnTo>
                      <a:pt x="2" y="886"/>
                    </a:lnTo>
                    <a:lnTo>
                      <a:pt x="6" y="936"/>
                    </a:lnTo>
                    <a:lnTo>
                      <a:pt x="12" y="986"/>
                    </a:lnTo>
                    <a:lnTo>
                      <a:pt x="18" y="1038"/>
                    </a:lnTo>
                    <a:lnTo>
                      <a:pt x="26" y="1088"/>
                    </a:lnTo>
                    <a:lnTo>
                      <a:pt x="36" y="1138"/>
                    </a:lnTo>
                    <a:lnTo>
                      <a:pt x="46" y="1186"/>
                    </a:lnTo>
                    <a:lnTo>
                      <a:pt x="58" y="1236"/>
                    </a:lnTo>
                    <a:lnTo>
                      <a:pt x="72" y="1284"/>
                    </a:lnTo>
                    <a:lnTo>
                      <a:pt x="88" y="1332"/>
                    </a:lnTo>
                    <a:lnTo>
                      <a:pt x="104" y="1380"/>
                    </a:lnTo>
                    <a:lnTo>
                      <a:pt x="122" y="1426"/>
                    </a:lnTo>
                    <a:lnTo>
                      <a:pt x="142" y="1472"/>
                    </a:lnTo>
                    <a:lnTo>
                      <a:pt x="162" y="1518"/>
                    </a:lnTo>
                    <a:lnTo>
                      <a:pt x="184" y="1564"/>
                    </a:lnTo>
                    <a:lnTo>
                      <a:pt x="220" y="1542"/>
                    </a:lnTo>
                    <a:lnTo>
                      <a:pt x="220" y="1542"/>
                    </a:lnTo>
                    <a:lnTo>
                      <a:pt x="228" y="1548"/>
                    </a:lnTo>
                    <a:lnTo>
                      <a:pt x="236" y="1552"/>
                    </a:lnTo>
                    <a:lnTo>
                      <a:pt x="248" y="1556"/>
                    </a:lnTo>
                    <a:lnTo>
                      <a:pt x="262" y="1558"/>
                    </a:lnTo>
                    <a:lnTo>
                      <a:pt x="278" y="1558"/>
                    </a:lnTo>
                    <a:lnTo>
                      <a:pt x="296" y="1554"/>
                    </a:lnTo>
                    <a:lnTo>
                      <a:pt x="318" y="1546"/>
                    </a:lnTo>
                    <a:lnTo>
                      <a:pt x="318" y="1546"/>
                    </a:lnTo>
                    <a:lnTo>
                      <a:pt x="330" y="1536"/>
                    </a:lnTo>
                    <a:lnTo>
                      <a:pt x="342" y="1522"/>
                    </a:lnTo>
                    <a:lnTo>
                      <a:pt x="354" y="1506"/>
                    </a:lnTo>
                    <a:lnTo>
                      <a:pt x="362" y="1490"/>
                    </a:lnTo>
                    <a:lnTo>
                      <a:pt x="362" y="149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sp>
        <p:nvSpPr>
          <p:cNvPr id="429" name="Freeform 6">
            <a:extLst>
              <a:ext uri="{FF2B5EF4-FFF2-40B4-BE49-F238E27FC236}">
                <a16:creationId xmlns:a16="http://schemas.microsoft.com/office/drawing/2014/main" id="{86241887-ED27-4689-B0BC-0AF444CD895B}"/>
              </a:ext>
            </a:extLst>
          </p:cNvPr>
          <p:cNvSpPr>
            <a:spLocks/>
          </p:cNvSpPr>
          <p:nvPr/>
        </p:nvSpPr>
        <p:spPr bwMode="auto">
          <a:xfrm>
            <a:off x="5571456" y="2132703"/>
            <a:ext cx="869421" cy="498239"/>
          </a:xfrm>
          <a:custGeom>
            <a:avLst/>
            <a:gdLst>
              <a:gd name="T0" fmla="*/ 947 w 992"/>
              <a:gd name="T1" fmla="*/ 455 h 569"/>
              <a:gd name="T2" fmla="*/ 909 w 992"/>
              <a:gd name="T3" fmla="*/ 290 h 569"/>
              <a:gd name="T4" fmla="*/ 802 w 992"/>
              <a:gd name="T5" fmla="*/ 136 h 569"/>
              <a:gd name="T6" fmla="*/ 646 w 992"/>
              <a:gd name="T7" fmla="*/ 35 h 569"/>
              <a:gd name="T8" fmla="*/ 464 w 992"/>
              <a:gd name="T9" fmla="*/ 1 h 569"/>
              <a:gd name="T10" fmla="*/ 284 w 992"/>
              <a:gd name="T11" fmla="*/ 40 h 569"/>
              <a:gd name="T12" fmla="*/ 133 w 992"/>
              <a:gd name="T13" fmla="*/ 144 h 569"/>
              <a:gd name="T14" fmla="*/ 34 w 992"/>
              <a:gd name="T15" fmla="*/ 297 h 569"/>
              <a:gd name="T16" fmla="*/ 1 w 992"/>
              <a:gd name="T17" fmla="*/ 475 h 569"/>
              <a:gd name="T18" fmla="*/ 39 w 992"/>
              <a:gd name="T19" fmla="*/ 299 h 569"/>
              <a:gd name="T20" fmla="*/ 141 w 992"/>
              <a:gd name="T21" fmla="*/ 152 h 569"/>
              <a:gd name="T22" fmla="*/ 290 w 992"/>
              <a:gd name="T23" fmla="*/ 55 h 569"/>
              <a:gd name="T24" fmla="*/ 464 w 992"/>
              <a:gd name="T25" fmla="*/ 23 h 569"/>
              <a:gd name="T26" fmla="*/ 635 w 992"/>
              <a:gd name="T27" fmla="*/ 60 h 569"/>
              <a:gd name="T28" fmla="*/ 779 w 992"/>
              <a:gd name="T29" fmla="*/ 159 h 569"/>
              <a:gd name="T30" fmla="*/ 873 w 992"/>
              <a:gd name="T31" fmla="*/ 305 h 569"/>
              <a:gd name="T32" fmla="*/ 904 w 992"/>
              <a:gd name="T33" fmla="*/ 455 h 569"/>
              <a:gd name="T34" fmla="*/ 860 w 992"/>
              <a:gd name="T35" fmla="*/ 455 h 569"/>
              <a:gd name="T36" fmla="*/ 926 w 992"/>
              <a:gd name="T37" fmla="*/ 569 h 569"/>
              <a:gd name="T38" fmla="*/ 992 w 992"/>
              <a:gd name="T39" fmla="*/ 455 h 569"/>
              <a:gd name="T40" fmla="*/ 947 w 992"/>
              <a:gd name="T41" fmla="*/ 455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2" h="569">
                <a:moveTo>
                  <a:pt x="947" y="455"/>
                </a:moveTo>
                <a:cubicBezTo>
                  <a:pt x="944" y="399"/>
                  <a:pt x="931" y="342"/>
                  <a:pt x="909" y="290"/>
                </a:cubicBezTo>
                <a:cubicBezTo>
                  <a:pt x="884" y="232"/>
                  <a:pt x="847" y="180"/>
                  <a:pt x="802" y="136"/>
                </a:cubicBezTo>
                <a:cubicBezTo>
                  <a:pt x="757" y="92"/>
                  <a:pt x="704" y="58"/>
                  <a:pt x="646" y="35"/>
                </a:cubicBezTo>
                <a:cubicBezTo>
                  <a:pt x="588" y="12"/>
                  <a:pt x="526" y="0"/>
                  <a:pt x="464" y="1"/>
                </a:cubicBezTo>
                <a:cubicBezTo>
                  <a:pt x="402" y="2"/>
                  <a:pt x="340" y="15"/>
                  <a:pt x="284" y="40"/>
                </a:cubicBezTo>
                <a:cubicBezTo>
                  <a:pt x="227" y="64"/>
                  <a:pt x="175" y="100"/>
                  <a:pt x="133" y="144"/>
                </a:cubicBezTo>
                <a:cubicBezTo>
                  <a:pt x="90" y="188"/>
                  <a:pt x="56" y="240"/>
                  <a:pt x="34" y="297"/>
                </a:cubicBezTo>
                <a:cubicBezTo>
                  <a:pt x="11" y="353"/>
                  <a:pt x="0" y="414"/>
                  <a:pt x="1" y="475"/>
                </a:cubicBezTo>
                <a:cubicBezTo>
                  <a:pt x="2" y="414"/>
                  <a:pt x="15" y="354"/>
                  <a:pt x="39" y="299"/>
                </a:cubicBezTo>
                <a:cubicBezTo>
                  <a:pt x="63" y="243"/>
                  <a:pt x="98" y="193"/>
                  <a:pt x="141" y="152"/>
                </a:cubicBezTo>
                <a:cubicBezTo>
                  <a:pt x="184" y="110"/>
                  <a:pt x="235" y="77"/>
                  <a:pt x="290" y="55"/>
                </a:cubicBezTo>
                <a:cubicBezTo>
                  <a:pt x="345" y="33"/>
                  <a:pt x="405" y="22"/>
                  <a:pt x="464" y="23"/>
                </a:cubicBezTo>
                <a:cubicBezTo>
                  <a:pt x="523" y="24"/>
                  <a:pt x="581" y="37"/>
                  <a:pt x="635" y="60"/>
                </a:cubicBezTo>
                <a:cubicBezTo>
                  <a:pt x="689" y="83"/>
                  <a:pt x="738" y="117"/>
                  <a:pt x="779" y="159"/>
                </a:cubicBezTo>
                <a:cubicBezTo>
                  <a:pt x="820" y="201"/>
                  <a:pt x="852" y="251"/>
                  <a:pt x="873" y="305"/>
                </a:cubicBezTo>
                <a:cubicBezTo>
                  <a:pt x="892" y="353"/>
                  <a:pt x="902" y="404"/>
                  <a:pt x="904" y="455"/>
                </a:cubicBezTo>
                <a:cubicBezTo>
                  <a:pt x="860" y="455"/>
                  <a:pt x="860" y="455"/>
                  <a:pt x="860" y="455"/>
                </a:cubicBezTo>
                <a:cubicBezTo>
                  <a:pt x="926" y="569"/>
                  <a:pt x="926" y="569"/>
                  <a:pt x="926" y="569"/>
                </a:cubicBezTo>
                <a:cubicBezTo>
                  <a:pt x="992" y="455"/>
                  <a:pt x="992" y="455"/>
                  <a:pt x="992" y="455"/>
                </a:cubicBezTo>
                <a:lnTo>
                  <a:pt x="947" y="455"/>
                </a:ln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0" name="Freeform 7">
            <a:extLst>
              <a:ext uri="{FF2B5EF4-FFF2-40B4-BE49-F238E27FC236}">
                <a16:creationId xmlns:a16="http://schemas.microsoft.com/office/drawing/2014/main" id="{7A986938-35E9-48FB-8DF0-7D920ECF9AA7}"/>
              </a:ext>
            </a:extLst>
          </p:cNvPr>
          <p:cNvSpPr>
            <a:spLocks/>
          </p:cNvSpPr>
          <p:nvPr/>
        </p:nvSpPr>
        <p:spPr bwMode="auto">
          <a:xfrm>
            <a:off x="5934470" y="2813358"/>
            <a:ext cx="79864" cy="65342"/>
          </a:xfrm>
          <a:custGeom>
            <a:avLst/>
            <a:gdLst>
              <a:gd name="T0" fmla="*/ 88 w 88"/>
              <a:gd name="T1" fmla="*/ 72 h 72"/>
              <a:gd name="T2" fmla="*/ 0 w 88"/>
              <a:gd name="T3" fmla="*/ 72 h 72"/>
              <a:gd name="T4" fmla="*/ 43 w 88"/>
              <a:gd name="T5" fmla="*/ 0 h 72"/>
              <a:gd name="T6" fmla="*/ 88 w 88"/>
              <a:gd name="T7" fmla="*/ 72 h 72"/>
            </a:gdLst>
            <a:ahLst/>
            <a:cxnLst>
              <a:cxn ang="0">
                <a:pos x="T0" y="T1"/>
              </a:cxn>
              <a:cxn ang="0">
                <a:pos x="T2" y="T3"/>
              </a:cxn>
              <a:cxn ang="0">
                <a:pos x="T4" y="T5"/>
              </a:cxn>
              <a:cxn ang="0">
                <a:pos x="T6" y="T7"/>
              </a:cxn>
            </a:cxnLst>
            <a:rect l="0" t="0" r="r" b="b"/>
            <a:pathLst>
              <a:path w="88" h="72">
                <a:moveTo>
                  <a:pt x="88" y="72"/>
                </a:moveTo>
                <a:lnTo>
                  <a:pt x="0" y="72"/>
                </a:lnTo>
                <a:lnTo>
                  <a:pt x="43" y="0"/>
                </a:lnTo>
                <a:lnTo>
                  <a:pt x="88" y="72"/>
                </a:lnTo>
                <a:close/>
              </a:path>
            </a:pathLst>
          </a:custGeom>
          <a:solidFill>
            <a:srgbClr val="C7000B"/>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1" name="Freeform 8">
            <a:extLst>
              <a:ext uri="{FF2B5EF4-FFF2-40B4-BE49-F238E27FC236}">
                <a16:creationId xmlns:a16="http://schemas.microsoft.com/office/drawing/2014/main" id="{C0417E4A-5B7E-4438-A256-65F1C8111941}"/>
              </a:ext>
            </a:extLst>
          </p:cNvPr>
          <p:cNvSpPr>
            <a:spLocks/>
          </p:cNvSpPr>
          <p:nvPr/>
        </p:nvSpPr>
        <p:spPr bwMode="auto">
          <a:xfrm>
            <a:off x="5641334" y="2506610"/>
            <a:ext cx="66250" cy="79864"/>
          </a:xfrm>
          <a:custGeom>
            <a:avLst/>
            <a:gdLst>
              <a:gd name="T0" fmla="*/ 0 w 73"/>
              <a:gd name="T1" fmla="*/ 88 h 88"/>
              <a:gd name="T2" fmla="*/ 0 w 73"/>
              <a:gd name="T3" fmla="*/ 0 h 88"/>
              <a:gd name="T4" fmla="*/ 73 w 73"/>
              <a:gd name="T5" fmla="*/ 44 h 88"/>
              <a:gd name="T6" fmla="*/ 0 w 73"/>
              <a:gd name="T7" fmla="*/ 88 h 88"/>
            </a:gdLst>
            <a:ahLst/>
            <a:cxnLst>
              <a:cxn ang="0">
                <a:pos x="T0" y="T1"/>
              </a:cxn>
              <a:cxn ang="0">
                <a:pos x="T2" y="T3"/>
              </a:cxn>
              <a:cxn ang="0">
                <a:pos x="T4" y="T5"/>
              </a:cxn>
              <a:cxn ang="0">
                <a:pos x="T6" y="T7"/>
              </a:cxn>
            </a:cxnLst>
            <a:rect l="0" t="0" r="r" b="b"/>
            <a:pathLst>
              <a:path w="73" h="88">
                <a:moveTo>
                  <a:pt x="0" y="88"/>
                </a:moveTo>
                <a:lnTo>
                  <a:pt x="0" y="0"/>
                </a:lnTo>
                <a:lnTo>
                  <a:pt x="73" y="44"/>
                </a:lnTo>
                <a:lnTo>
                  <a:pt x="0" y="88"/>
                </a:lnTo>
                <a:close/>
              </a:path>
            </a:pathLst>
          </a:custGeom>
          <a:solidFill>
            <a:srgbClr val="C7000B"/>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2" name="Freeform 9">
            <a:extLst>
              <a:ext uri="{FF2B5EF4-FFF2-40B4-BE49-F238E27FC236}">
                <a16:creationId xmlns:a16="http://schemas.microsoft.com/office/drawing/2014/main" id="{9EF75D73-1F7F-456F-BCA5-4BA93AB3DAEE}"/>
              </a:ext>
            </a:extLst>
          </p:cNvPr>
          <p:cNvSpPr>
            <a:spLocks/>
          </p:cNvSpPr>
          <p:nvPr/>
        </p:nvSpPr>
        <p:spPr bwMode="auto">
          <a:xfrm>
            <a:off x="5923580" y="2204399"/>
            <a:ext cx="78956" cy="65342"/>
          </a:xfrm>
          <a:custGeom>
            <a:avLst/>
            <a:gdLst>
              <a:gd name="T0" fmla="*/ 0 w 87"/>
              <a:gd name="T1" fmla="*/ 0 h 72"/>
              <a:gd name="T2" fmla="*/ 87 w 87"/>
              <a:gd name="T3" fmla="*/ 0 h 72"/>
              <a:gd name="T4" fmla="*/ 44 w 87"/>
              <a:gd name="T5" fmla="*/ 72 h 72"/>
              <a:gd name="T6" fmla="*/ 0 w 87"/>
              <a:gd name="T7" fmla="*/ 0 h 72"/>
            </a:gdLst>
            <a:ahLst/>
            <a:cxnLst>
              <a:cxn ang="0">
                <a:pos x="T0" y="T1"/>
              </a:cxn>
              <a:cxn ang="0">
                <a:pos x="T2" y="T3"/>
              </a:cxn>
              <a:cxn ang="0">
                <a:pos x="T4" y="T5"/>
              </a:cxn>
              <a:cxn ang="0">
                <a:pos x="T6" y="T7"/>
              </a:cxn>
            </a:cxnLst>
            <a:rect l="0" t="0" r="r" b="b"/>
            <a:pathLst>
              <a:path w="87" h="72">
                <a:moveTo>
                  <a:pt x="0" y="0"/>
                </a:moveTo>
                <a:lnTo>
                  <a:pt x="87" y="0"/>
                </a:lnTo>
                <a:lnTo>
                  <a:pt x="44" y="72"/>
                </a:lnTo>
                <a:lnTo>
                  <a:pt x="0" y="0"/>
                </a:lnTo>
                <a:close/>
              </a:path>
            </a:pathLst>
          </a:custGeom>
          <a:solidFill>
            <a:srgbClr val="C7000B"/>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3" name="Freeform 10">
            <a:extLst>
              <a:ext uri="{FF2B5EF4-FFF2-40B4-BE49-F238E27FC236}">
                <a16:creationId xmlns:a16="http://schemas.microsoft.com/office/drawing/2014/main" id="{B9478EA6-B25D-4BF0-8328-92AE4ED1132B}"/>
              </a:ext>
            </a:extLst>
          </p:cNvPr>
          <p:cNvSpPr>
            <a:spLocks/>
          </p:cNvSpPr>
          <p:nvPr/>
        </p:nvSpPr>
        <p:spPr bwMode="auto">
          <a:xfrm>
            <a:off x="5795615" y="2797929"/>
            <a:ext cx="36302" cy="36302"/>
          </a:xfrm>
          <a:custGeom>
            <a:avLst/>
            <a:gdLst>
              <a:gd name="T0" fmla="*/ 29 w 40"/>
              <a:gd name="T1" fmla="*/ 40 h 40"/>
              <a:gd name="T2" fmla="*/ 0 w 40"/>
              <a:gd name="T3" fmla="*/ 9 h 40"/>
              <a:gd name="T4" fmla="*/ 40 w 40"/>
              <a:gd name="T5" fmla="*/ 0 h 40"/>
              <a:gd name="T6" fmla="*/ 29 w 40"/>
              <a:gd name="T7" fmla="*/ 40 h 40"/>
            </a:gdLst>
            <a:ahLst/>
            <a:cxnLst>
              <a:cxn ang="0">
                <a:pos x="T0" y="T1"/>
              </a:cxn>
              <a:cxn ang="0">
                <a:pos x="T2" y="T3"/>
              </a:cxn>
              <a:cxn ang="0">
                <a:pos x="T4" y="T5"/>
              </a:cxn>
              <a:cxn ang="0">
                <a:pos x="T6" y="T7"/>
              </a:cxn>
            </a:cxnLst>
            <a:rect l="0" t="0" r="r" b="b"/>
            <a:pathLst>
              <a:path w="40" h="40">
                <a:moveTo>
                  <a:pt x="29" y="40"/>
                </a:moveTo>
                <a:lnTo>
                  <a:pt x="0" y="9"/>
                </a:lnTo>
                <a:lnTo>
                  <a:pt x="40" y="0"/>
                </a:lnTo>
                <a:lnTo>
                  <a:pt x="29" y="40"/>
                </a:ln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4" name="Freeform 11">
            <a:extLst>
              <a:ext uri="{FF2B5EF4-FFF2-40B4-BE49-F238E27FC236}">
                <a16:creationId xmlns:a16="http://schemas.microsoft.com/office/drawing/2014/main" id="{BBCAA1A4-5473-4159-9B0A-4300435037C5}"/>
              </a:ext>
            </a:extLst>
          </p:cNvPr>
          <p:cNvSpPr>
            <a:spLocks/>
          </p:cNvSpPr>
          <p:nvPr/>
        </p:nvSpPr>
        <p:spPr bwMode="auto">
          <a:xfrm>
            <a:off x="5684896" y="2681764"/>
            <a:ext cx="35394" cy="38117"/>
          </a:xfrm>
          <a:custGeom>
            <a:avLst/>
            <a:gdLst>
              <a:gd name="T0" fmla="*/ 8 w 39"/>
              <a:gd name="T1" fmla="*/ 42 h 42"/>
              <a:gd name="T2" fmla="*/ 0 w 39"/>
              <a:gd name="T3" fmla="*/ 0 h 42"/>
              <a:gd name="T4" fmla="*/ 39 w 39"/>
              <a:gd name="T5" fmla="*/ 15 h 42"/>
              <a:gd name="T6" fmla="*/ 8 w 39"/>
              <a:gd name="T7" fmla="*/ 42 h 42"/>
            </a:gdLst>
            <a:ahLst/>
            <a:cxnLst>
              <a:cxn ang="0">
                <a:pos x="T0" y="T1"/>
              </a:cxn>
              <a:cxn ang="0">
                <a:pos x="T2" y="T3"/>
              </a:cxn>
              <a:cxn ang="0">
                <a:pos x="T4" y="T5"/>
              </a:cxn>
              <a:cxn ang="0">
                <a:pos x="T6" y="T7"/>
              </a:cxn>
            </a:cxnLst>
            <a:rect l="0" t="0" r="r" b="b"/>
            <a:pathLst>
              <a:path w="39" h="42">
                <a:moveTo>
                  <a:pt x="8" y="42"/>
                </a:moveTo>
                <a:lnTo>
                  <a:pt x="0" y="0"/>
                </a:lnTo>
                <a:lnTo>
                  <a:pt x="39" y="15"/>
                </a:lnTo>
                <a:lnTo>
                  <a:pt x="8" y="42"/>
                </a:ln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5" name="Freeform 12">
            <a:extLst>
              <a:ext uri="{FF2B5EF4-FFF2-40B4-BE49-F238E27FC236}">
                <a16:creationId xmlns:a16="http://schemas.microsoft.com/office/drawing/2014/main" id="{F1BFF2CA-F5D9-49F8-97EB-1F7077F1032C}"/>
              </a:ext>
            </a:extLst>
          </p:cNvPr>
          <p:cNvSpPr>
            <a:spLocks/>
          </p:cNvSpPr>
          <p:nvPr/>
        </p:nvSpPr>
        <p:spPr bwMode="auto">
          <a:xfrm>
            <a:off x="5682172" y="2360495"/>
            <a:ext cx="34487" cy="36302"/>
          </a:xfrm>
          <a:custGeom>
            <a:avLst/>
            <a:gdLst>
              <a:gd name="T0" fmla="*/ 0 w 38"/>
              <a:gd name="T1" fmla="*/ 27 h 40"/>
              <a:gd name="T2" fmla="*/ 33 w 38"/>
              <a:gd name="T3" fmla="*/ 0 h 40"/>
              <a:gd name="T4" fmla="*/ 38 w 38"/>
              <a:gd name="T5" fmla="*/ 40 h 40"/>
              <a:gd name="T6" fmla="*/ 0 w 38"/>
              <a:gd name="T7" fmla="*/ 27 h 40"/>
            </a:gdLst>
            <a:ahLst/>
            <a:cxnLst>
              <a:cxn ang="0">
                <a:pos x="T0" y="T1"/>
              </a:cxn>
              <a:cxn ang="0">
                <a:pos x="T2" y="T3"/>
              </a:cxn>
              <a:cxn ang="0">
                <a:pos x="T4" y="T5"/>
              </a:cxn>
              <a:cxn ang="0">
                <a:pos x="T6" y="T7"/>
              </a:cxn>
            </a:cxnLst>
            <a:rect l="0" t="0" r="r" b="b"/>
            <a:pathLst>
              <a:path w="38" h="40">
                <a:moveTo>
                  <a:pt x="0" y="27"/>
                </a:moveTo>
                <a:lnTo>
                  <a:pt x="33" y="0"/>
                </a:lnTo>
                <a:lnTo>
                  <a:pt x="38" y="40"/>
                </a:lnTo>
                <a:lnTo>
                  <a:pt x="0" y="27"/>
                </a:ln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6" name="Freeform 13">
            <a:extLst>
              <a:ext uri="{FF2B5EF4-FFF2-40B4-BE49-F238E27FC236}">
                <a16:creationId xmlns:a16="http://schemas.microsoft.com/office/drawing/2014/main" id="{994FCE43-3C41-4023-AA85-E997E82B11D6}"/>
              </a:ext>
            </a:extLst>
          </p:cNvPr>
          <p:cNvSpPr>
            <a:spLocks/>
          </p:cNvSpPr>
          <p:nvPr/>
        </p:nvSpPr>
        <p:spPr bwMode="auto">
          <a:xfrm>
            <a:off x="5796523" y="2252498"/>
            <a:ext cx="35394" cy="38117"/>
          </a:xfrm>
          <a:custGeom>
            <a:avLst/>
            <a:gdLst>
              <a:gd name="T0" fmla="*/ 0 w 39"/>
              <a:gd name="T1" fmla="*/ 20 h 42"/>
              <a:gd name="T2" fmla="*/ 39 w 39"/>
              <a:gd name="T3" fmla="*/ 0 h 42"/>
              <a:gd name="T4" fmla="*/ 36 w 39"/>
              <a:gd name="T5" fmla="*/ 42 h 42"/>
              <a:gd name="T6" fmla="*/ 0 w 39"/>
              <a:gd name="T7" fmla="*/ 20 h 42"/>
            </a:gdLst>
            <a:ahLst/>
            <a:cxnLst>
              <a:cxn ang="0">
                <a:pos x="T0" y="T1"/>
              </a:cxn>
              <a:cxn ang="0">
                <a:pos x="T2" y="T3"/>
              </a:cxn>
              <a:cxn ang="0">
                <a:pos x="T4" y="T5"/>
              </a:cxn>
              <a:cxn ang="0">
                <a:pos x="T6" y="T7"/>
              </a:cxn>
            </a:cxnLst>
            <a:rect l="0" t="0" r="r" b="b"/>
            <a:pathLst>
              <a:path w="39" h="42">
                <a:moveTo>
                  <a:pt x="0" y="20"/>
                </a:moveTo>
                <a:lnTo>
                  <a:pt x="39" y="0"/>
                </a:lnTo>
                <a:lnTo>
                  <a:pt x="36" y="42"/>
                </a:lnTo>
                <a:lnTo>
                  <a:pt x="0" y="20"/>
                </a:ln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7" name="Freeform 14">
            <a:extLst>
              <a:ext uri="{FF2B5EF4-FFF2-40B4-BE49-F238E27FC236}">
                <a16:creationId xmlns:a16="http://schemas.microsoft.com/office/drawing/2014/main" id="{E170D560-9735-4707-B5E1-494EC5DB0159}"/>
              </a:ext>
            </a:extLst>
          </p:cNvPr>
          <p:cNvSpPr>
            <a:spLocks/>
          </p:cNvSpPr>
          <p:nvPr/>
        </p:nvSpPr>
        <p:spPr bwMode="auto">
          <a:xfrm>
            <a:off x="5793802" y="2411317"/>
            <a:ext cx="143391" cy="190584"/>
          </a:xfrm>
          <a:custGeom>
            <a:avLst/>
            <a:gdLst>
              <a:gd name="T0" fmla="*/ 57 w 163"/>
              <a:gd name="T1" fmla="*/ 180 h 218"/>
              <a:gd name="T2" fmla="*/ 159 w 163"/>
              <a:gd name="T3" fmla="*/ 180 h 218"/>
              <a:gd name="T4" fmla="*/ 159 w 163"/>
              <a:gd name="T5" fmla="*/ 218 h 218"/>
              <a:gd name="T6" fmla="*/ 0 w 163"/>
              <a:gd name="T7" fmla="*/ 218 h 218"/>
              <a:gd name="T8" fmla="*/ 0 w 163"/>
              <a:gd name="T9" fmla="*/ 190 h 218"/>
              <a:gd name="T10" fmla="*/ 64 w 163"/>
              <a:gd name="T11" fmla="*/ 122 h 218"/>
              <a:gd name="T12" fmla="*/ 110 w 163"/>
              <a:gd name="T13" fmla="*/ 66 h 218"/>
              <a:gd name="T14" fmla="*/ 81 w 163"/>
              <a:gd name="T15" fmla="*/ 38 h 218"/>
              <a:gd name="T16" fmla="*/ 45 w 163"/>
              <a:gd name="T17" fmla="*/ 75 h 218"/>
              <a:gd name="T18" fmla="*/ 1 w 163"/>
              <a:gd name="T19" fmla="*/ 65 h 218"/>
              <a:gd name="T20" fmla="*/ 88 w 163"/>
              <a:gd name="T21" fmla="*/ 0 h 218"/>
              <a:gd name="T22" fmla="*/ 160 w 163"/>
              <a:gd name="T23" fmla="*/ 61 h 218"/>
              <a:gd name="T24" fmla="*/ 112 w 163"/>
              <a:gd name="T25" fmla="*/ 133 h 218"/>
              <a:gd name="T26" fmla="*/ 57 w 163"/>
              <a:gd name="T27" fmla="*/ 18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218">
                <a:moveTo>
                  <a:pt x="57" y="180"/>
                </a:moveTo>
                <a:cubicBezTo>
                  <a:pt x="159" y="180"/>
                  <a:pt x="159" y="180"/>
                  <a:pt x="159" y="180"/>
                </a:cubicBezTo>
                <a:cubicBezTo>
                  <a:pt x="159" y="218"/>
                  <a:pt x="159" y="218"/>
                  <a:pt x="159" y="218"/>
                </a:cubicBezTo>
                <a:cubicBezTo>
                  <a:pt x="0" y="218"/>
                  <a:pt x="0" y="218"/>
                  <a:pt x="0" y="218"/>
                </a:cubicBezTo>
                <a:cubicBezTo>
                  <a:pt x="0" y="190"/>
                  <a:pt x="0" y="190"/>
                  <a:pt x="0" y="190"/>
                </a:cubicBezTo>
                <a:cubicBezTo>
                  <a:pt x="18" y="162"/>
                  <a:pt x="39" y="140"/>
                  <a:pt x="64" y="122"/>
                </a:cubicBezTo>
                <a:cubicBezTo>
                  <a:pt x="97" y="97"/>
                  <a:pt x="113" y="78"/>
                  <a:pt x="110" y="66"/>
                </a:cubicBezTo>
                <a:cubicBezTo>
                  <a:pt x="110" y="47"/>
                  <a:pt x="100" y="38"/>
                  <a:pt x="81" y="38"/>
                </a:cubicBezTo>
                <a:cubicBezTo>
                  <a:pt x="62" y="37"/>
                  <a:pt x="50" y="49"/>
                  <a:pt x="45" y="75"/>
                </a:cubicBezTo>
                <a:cubicBezTo>
                  <a:pt x="1" y="65"/>
                  <a:pt x="1" y="65"/>
                  <a:pt x="1" y="65"/>
                </a:cubicBezTo>
                <a:cubicBezTo>
                  <a:pt x="9" y="22"/>
                  <a:pt x="38" y="0"/>
                  <a:pt x="88" y="0"/>
                </a:cubicBezTo>
                <a:cubicBezTo>
                  <a:pt x="133" y="2"/>
                  <a:pt x="157" y="22"/>
                  <a:pt x="160" y="61"/>
                </a:cubicBezTo>
                <a:cubicBezTo>
                  <a:pt x="163" y="88"/>
                  <a:pt x="147" y="112"/>
                  <a:pt x="112" y="133"/>
                </a:cubicBezTo>
                <a:cubicBezTo>
                  <a:pt x="91" y="147"/>
                  <a:pt x="72" y="163"/>
                  <a:pt x="57" y="180"/>
                </a:cubicBez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8" name="Freeform 15">
            <a:extLst>
              <a:ext uri="{FF2B5EF4-FFF2-40B4-BE49-F238E27FC236}">
                <a16:creationId xmlns:a16="http://schemas.microsoft.com/office/drawing/2014/main" id="{D9AA6314-F9AC-404E-9105-7BBA9F592DD6}"/>
              </a:ext>
            </a:extLst>
          </p:cNvPr>
          <p:cNvSpPr>
            <a:spLocks noEditPoints="1"/>
          </p:cNvSpPr>
          <p:nvPr/>
        </p:nvSpPr>
        <p:spPr bwMode="auto">
          <a:xfrm>
            <a:off x="5946266" y="2413133"/>
            <a:ext cx="151559" cy="188768"/>
          </a:xfrm>
          <a:custGeom>
            <a:avLst/>
            <a:gdLst>
              <a:gd name="T0" fmla="*/ 173 w 173"/>
              <a:gd name="T1" fmla="*/ 171 h 216"/>
              <a:gd name="T2" fmla="*/ 147 w 173"/>
              <a:gd name="T3" fmla="*/ 171 h 216"/>
              <a:gd name="T4" fmla="*/ 147 w 173"/>
              <a:gd name="T5" fmla="*/ 216 h 216"/>
              <a:gd name="T6" fmla="*/ 105 w 173"/>
              <a:gd name="T7" fmla="*/ 216 h 216"/>
              <a:gd name="T8" fmla="*/ 105 w 173"/>
              <a:gd name="T9" fmla="*/ 171 h 216"/>
              <a:gd name="T10" fmla="*/ 0 w 173"/>
              <a:gd name="T11" fmla="*/ 171 h 216"/>
              <a:gd name="T12" fmla="*/ 0 w 173"/>
              <a:gd name="T13" fmla="*/ 141 h 216"/>
              <a:gd name="T14" fmla="*/ 101 w 173"/>
              <a:gd name="T15" fmla="*/ 0 h 216"/>
              <a:gd name="T16" fmla="*/ 147 w 173"/>
              <a:gd name="T17" fmla="*/ 0 h 216"/>
              <a:gd name="T18" fmla="*/ 147 w 173"/>
              <a:gd name="T19" fmla="*/ 137 h 216"/>
              <a:gd name="T20" fmla="*/ 173 w 173"/>
              <a:gd name="T21" fmla="*/ 137 h 216"/>
              <a:gd name="T22" fmla="*/ 173 w 173"/>
              <a:gd name="T23" fmla="*/ 171 h 216"/>
              <a:gd name="T24" fmla="*/ 106 w 173"/>
              <a:gd name="T25" fmla="*/ 46 h 216"/>
              <a:gd name="T26" fmla="*/ 97 w 173"/>
              <a:gd name="T27" fmla="*/ 62 h 216"/>
              <a:gd name="T28" fmla="*/ 45 w 173"/>
              <a:gd name="T29" fmla="*/ 137 h 216"/>
              <a:gd name="T30" fmla="*/ 105 w 173"/>
              <a:gd name="T31" fmla="*/ 137 h 216"/>
              <a:gd name="T32" fmla="*/ 105 w 173"/>
              <a:gd name="T33" fmla="*/ 69 h 216"/>
              <a:gd name="T34" fmla="*/ 106 w 173"/>
              <a:gd name="T35" fmla="*/ 4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 h="216">
                <a:moveTo>
                  <a:pt x="173" y="171"/>
                </a:moveTo>
                <a:cubicBezTo>
                  <a:pt x="147" y="171"/>
                  <a:pt x="147" y="171"/>
                  <a:pt x="147" y="171"/>
                </a:cubicBezTo>
                <a:cubicBezTo>
                  <a:pt x="147" y="216"/>
                  <a:pt x="147" y="216"/>
                  <a:pt x="147" y="216"/>
                </a:cubicBezTo>
                <a:cubicBezTo>
                  <a:pt x="105" y="216"/>
                  <a:pt x="105" y="216"/>
                  <a:pt x="105" y="216"/>
                </a:cubicBezTo>
                <a:cubicBezTo>
                  <a:pt x="105" y="171"/>
                  <a:pt x="105" y="171"/>
                  <a:pt x="105" y="171"/>
                </a:cubicBezTo>
                <a:cubicBezTo>
                  <a:pt x="0" y="171"/>
                  <a:pt x="0" y="171"/>
                  <a:pt x="0" y="171"/>
                </a:cubicBezTo>
                <a:cubicBezTo>
                  <a:pt x="0" y="141"/>
                  <a:pt x="0" y="141"/>
                  <a:pt x="0" y="141"/>
                </a:cubicBezTo>
                <a:cubicBezTo>
                  <a:pt x="101" y="0"/>
                  <a:pt x="101" y="0"/>
                  <a:pt x="101" y="0"/>
                </a:cubicBezTo>
                <a:cubicBezTo>
                  <a:pt x="147" y="0"/>
                  <a:pt x="147" y="0"/>
                  <a:pt x="147" y="0"/>
                </a:cubicBezTo>
                <a:cubicBezTo>
                  <a:pt x="147" y="137"/>
                  <a:pt x="147" y="137"/>
                  <a:pt x="147" y="137"/>
                </a:cubicBezTo>
                <a:cubicBezTo>
                  <a:pt x="173" y="137"/>
                  <a:pt x="173" y="137"/>
                  <a:pt x="173" y="137"/>
                </a:cubicBezTo>
                <a:lnTo>
                  <a:pt x="173" y="171"/>
                </a:lnTo>
                <a:close/>
                <a:moveTo>
                  <a:pt x="106" y="46"/>
                </a:moveTo>
                <a:cubicBezTo>
                  <a:pt x="104" y="51"/>
                  <a:pt x="101" y="56"/>
                  <a:pt x="97" y="62"/>
                </a:cubicBezTo>
                <a:cubicBezTo>
                  <a:pt x="45" y="137"/>
                  <a:pt x="45" y="137"/>
                  <a:pt x="45" y="137"/>
                </a:cubicBezTo>
                <a:cubicBezTo>
                  <a:pt x="105" y="137"/>
                  <a:pt x="105" y="137"/>
                  <a:pt x="105" y="137"/>
                </a:cubicBezTo>
                <a:cubicBezTo>
                  <a:pt x="105" y="69"/>
                  <a:pt x="105" y="69"/>
                  <a:pt x="105" y="69"/>
                </a:cubicBezTo>
                <a:cubicBezTo>
                  <a:pt x="105" y="59"/>
                  <a:pt x="105" y="51"/>
                  <a:pt x="106" y="46"/>
                </a:cubicBez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9" name="Freeform 16">
            <a:extLst>
              <a:ext uri="{FF2B5EF4-FFF2-40B4-BE49-F238E27FC236}">
                <a16:creationId xmlns:a16="http://schemas.microsoft.com/office/drawing/2014/main" id="{765B73C2-37EE-4F01-A1BE-48DD84594401}"/>
              </a:ext>
            </a:extLst>
          </p:cNvPr>
          <p:cNvSpPr>
            <a:spLocks/>
          </p:cNvSpPr>
          <p:nvPr/>
        </p:nvSpPr>
        <p:spPr bwMode="auto">
          <a:xfrm>
            <a:off x="5794708" y="2642739"/>
            <a:ext cx="71696" cy="105275"/>
          </a:xfrm>
          <a:custGeom>
            <a:avLst/>
            <a:gdLst>
              <a:gd name="T0" fmla="*/ 0 w 82"/>
              <a:gd name="T1" fmla="*/ 89 h 121"/>
              <a:gd name="T2" fmla="*/ 19 w 82"/>
              <a:gd name="T3" fmla="*/ 85 h 121"/>
              <a:gd name="T4" fmla="*/ 40 w 82"/>
              <a:gd name="T5" fmla="*/ 105 h 121"/>
              <a:gd name="T6" fmla="*/ 62 w 82"/>
              <a:gd name="T7" fmla="*/ 84 h 121"/>
              <a:gd name="T8" fmla="*/ 40 w 82"/>
              <a:gd name="T9" fmla="*/ 67 h 121"/>
              <a:gd name="T10" fmla="*/ 26 w 82"/>
              <a:gd name="T11" fmla="*/ 67 h 121"/>
              <a:gd name="T12" fmla="*/ 26 w 82"/>
              <a:gd name="T13" fmla="*/ 50 h 121"/>
              <a:gd name="T14" fmla="*/ 35 w 82"/>
              <a:gd name="T15" fmla="*/ 50 h 121"/>
              <a:gd name="T16" fmla="*/ 58 w 82"/>
              <a:gd name="T17" fmla="*/ 32 h 121"/>
              <a:gd name="T18" fmla="*/ 41 w 82"/>
              <a:gd name="T19" fmla="*/ 17 h 121"/>
              <a:gd name="T20" fmla="*/ 21 w 82"/>
              <a:gd name="T21" fmla="*/ 36 h 121"/>
              <a:gd name="T22" fmla="*/ 2 w 82"/>
              <a:gd name="T23" fmla="*/ 31 h 121"/>
              <a:gd name="T24" fmla="*/ 40 w 82"/>
              <a:gd name="T25" fmla="*/ 0 h 121"/>
              <a:gd name="T26" fmla="*/ 78 w 82"/>
              <a:gd name="T27" fmla="*/ 33 h 121"/>
              <a:gd name="T28" fmla="*/ 59 w 82"/>
              <a:gd name="T29" fmla="*/ 57 h 121"/>
              <a:gd name="T30" fmla="*/ 82 w 82"/>
              <a:gd name="T31" fmla="*/ 85 h 121"/>
              <a:gd name="T32" fmla="*/ 41 w 82"/>
              <a:gd name="T33" fmla="*/ 121 h 121"/>
              <a:gd name="T34" fmla="*/ 0 w 82"/>
              <a:gd name="T35" fmla="*/ 8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21">
                <a:moveTo>
                  <a:pt x="0" y="89"/>
                </a:moveTo>
                <a:cubicBezTo>
                  <a:pt x="19" y="85"/>
                  <a:pt x="19" y="85"/>
                  <a:pt x="19" y="85"/>
                </a:cubicBezTo>
                <a:cubicBezTo>
                  <a:pt x="21" y="98"/>
                  <a:pt x="28" y="105"/>
                  <a:pt x="40" y="105"/>
                </a:cubicBezTo>
                <a:cubicBezTo>
                  <a:pt x="55" y="105"/>
                  <a:pt x="63" y="98"/>
                  <a:pt x="62" y="84"/>
                </a:cubicBezTo>
                <a:cubicBezTo>
                  <a:pt x="61" y="73"/>
                  <a:pt x="54" y="67"/>
                  <a:pt x="40" y="67"/>
                </a:cubicBezTo>
                <a:cubicBezTo>
                  <a:pt x="26" y="67"/>
                  <a:pt x="26" y="67"/>
                  <a:pt x="26" y="67"/>
                </a:cubicBezTo>
                <a:cubicBezTo>
                  <a:pt x="26" y="50"/>
                  <a:pt x="26" y="50"/>
                  <a:pt x="26" y="50"/>
                </a:cubicBezTo>
                <a:cubicBezTo>
                  <a:pt x="35" y="50"/>
                  <a:pt x="35" y="50"/>
                  <a:pt x="35" y="50"/>
                </a:cubicBezTo>
                <a:cubicBezTo>
                  <a:pt x="50" y="50"/>
                  <a:pt x="57" y="44"/>
                  <a:pt x="58" y="32"/>
                </a:cubicBezTo>
                <a:cubicBezTo>
                  <a:pt x="57" y="23"/>
                  <a:pt x="52" y="18"/>
                  <a:pt x="41" y="17"/>
                </a:cubicBezTo>
                <a:cubicBezTo>
                  <a:pt x="30" y="18"/>
                  <a:pt x="24" y="24"/>
                  <a:pt x="21" y="36"/>
                </a:cubicBezTo>
                <a:cubicBezTo>
                  <a:pt x="2" y="31"/>
                  <a:pt x="2" y="31"/>
                  <a:pt x="2" y="31"/>
                </a:cubicBezTo>
                <a:cubicBezTo>
                  <a:pt x="8" y="11"/>
                  <a:pt x="20" y="1"/>
                  <a:pt x="40" y="0"/>
                </a:cubicBezTo>
                <a:cubicBezTo>
                  <a:pt x="64" y="1"/>
                  <a:pt x="77" y="12"/>
                  <a:pt x="78" y="33"/>
                </a:cubicBezTo>
                <a:cubicBezTo>
                  <a:pt x="78" y="44"/>
                  <a:pt x="71" y="52"/>
                  <a:pt x="59" y="57"/>
                </a:cubicBezTo>
                <a:cubicBezTo>
                  <a:pt x="74" y="63"/>
                  <a:pt x="82" y="73"/>
                  <a:pt x="82" y="85"/>
                </a:cubicBezTo>
                <a:cubicBezTo>
                  <a:pt x="81" y="108"/>
                  <a:pt x="67" y="120"/>
                  <a:pt x="41" y="121"/>
                </a:cubicBezTo>
                <a:cubicBezTo>
                  <a:pt x="18" y="120"/>
                  <a:pt x="4" y="110"/>
                  <a:pt x="0" y="89"/>
                </a:cubicBezTo>
                <a:close/>
              </a:path>
            </a:pathLst>
          </a:custGeom>
          <a:solidFill>
            <a:srgbClr val="92D05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40" name="Freeform 17">
            <a:extLst>
              <a:ext uri="{FF2B5EF4-FFF2-40B4-BE49-F238E27FC236}">
                <a16:creationId xmlns:a16="http://schemas.microsoft.com/office/drawing/2014/main" id="{FEC8B56B-223C-4F7A-B0C8-07E35FA961B6}"/>
              </a:ext>
            </a:extLst>
          </p:cNvPr>
          <p:cNvSpPr>
            <a:spLocks noEditPoints="1"/>
          </p:cNvSpPr>
          <p:nvPr/>
        </p:nvSpPr>
        <p:spPr bwMode="auto">
          <a:xfrm>
            <a:off x="5876388" y="2642739"/>
            <a:ext cx="72603" cy="105275"/>
          </a:xfrm>
          <a:custGeom>
            <a:avLst/>
            <a:gdLst>
              <a:gd name="T0" fmla="*/ 81 w 83"/>
              <a:gd name="T1" fmla="*/ 28 h 121"/>
              <a:gd name="T2" fmla="*/ 63 w 83"/>
              <a:gd name="T3" fmla="*/ 33 h 121"/>
              <a:gd name="T4" fmla="*/ 45 w 83"/>
              <a:gd name="T5" fmla="*/ 17 h 121"/>
              <a:gd name="T6" fmla="*/ 20 w 83"/>
              <a:gd name="T7" fmla="*/ 53 h 121"/>
              <a:gd name="T8" fmla="*/ 46 w 83"/>
              <a:gd name="T9" fmla="*/ 41 h 121"/>
              <a:gd name="T10" fmla="*/ 83 w 83"/>
              <a:gd name="T11" fmla="*/ 80 h 121"/>
              <a:gd name="T12" fmla="*/ 44 w 83"/>
              <a:gd name="T13" fmla="*/ 121 h 121"/>
              <a:gd name="T14" fmla="*/ 1 w 83"/>
              <a:gd name="T15" fmla="*/ 64 h 121"/>
              <a:gd name="T16" fmla="*/ 45 w 83"/>
              <a:gd name="T17" fmla="*/ 0 h 121"/>
              <a:gd name="T18" fmla="*/ 81 w 83"/>
              <a:gd name="T19" fmla="*/ 28 h 121"/>
              <a:gd name="T20" fmla="*/ 44 w 83"/>
              <a:gd name="T21" fmla="*/ 105 h 121"/>
              <a:gd name="T22" fmla="*/ 64 w 83"/>
              <a:gd name="T23" fmla="*/ 81 h 121"/>
              <a:gd name="T24" fmla="*/ 44 w 83"/>
              <a:gd name="T25" fmla="*/ 57 h 121"/>
              <a:gd name="T26" fmla="*/ 20 w 83"/>
              <a:gd name="T27" fmla="*/ 79 h 121"/>
              <a:gd name="T28" fmla="*/ 44 w 83"/>
              <a:gd name="T29" fmla="*/ 10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21">
                <a:moveTo>
                  <a:pt x="81" y="28"/>
                </a:moveTo>
                <a:cubicBezTo>
                  <a:pt x="63" y="33"/>
                  <a:pt x="63" y="33"/>
                  <a:pt x="63" y="33"/>
                </a:cubicBezTo>
                <a:cubicBezTo>
                  <a:pt x="60" y="22"/>
                  <a:pt x="54" y="17"/>
                  <a:pt x="45" y="17"/>
                </a:cubicBezTo>
                <a:cubicBezTo>
                  <a:pt x="28" y="17"/>
                  <a:pt x="20" y="29"/>
                  <a:pt x="20" y="53"/>
                </a:cubicBezTo>
                <a:cubicBezTo>
                  <a:pt x="26" y="45"/>
                  <a:pt x="34" y="41"/>
                  <a:pt x="46" y="41"/>
                </a:cubicBezTo>
                <a:cubicBezTo>
                  <a:pt x="69" y="42"/>
                  <a:pt x="82" y="55"/>
                  <a:pt x="83" y="80"/>
                </a:cubicBezTo>
                <a:cubicBezTo>
                  <a:pt x="81" y="106"/>
                  <a:pt x="68" y="119"/>
                  <a:pt x="44" y="121"/>
                </a:cubicBezTo>
                <a:cubicBezTo>
                  <a:pt x="15" y="121"/>
                  <a:pt x="0" y="103"/>
                  <a:pt x="1" y="64"/>
                </a:cubicBezTo>
                <a:cubicBezTo>
                  <a:pt x="1" y="22"/>
                  <a:pt x="16" y="0"/>
                  <a:pt x="45" y="0"/>
                </a:cubicBezTo>
                <a:cubicBezTo>
                  <a:pt x="64" y="1"/>
                  <a:pt x="75" y="10"/>
                  <a:pt x="81" y="28"/>
                </a:cubicBezTo>
                <a:close/>
                <a:moveTo>
                  <a:pt x="44" y="105"/>
                </a:moveTo>
                <a:cubicBezTo>
                  <a:pt x="57" y="105"/>
                  <a:pt x="63" y="97"/>
                  <a:pt x="64" y="81"/>
                </a:cubicBezTo>
                <a:cubicBezTo>
                  <a:pt x="63" y="65"/>
                  <a:pt x="57" y="58"/>
                  <a:pt x="44" y="57"/>
                </a:cubicBezTo>
                <a:cubicBezTo>
                  <a:pt x="28" y="58"/>
                  <a:pt x="20" y="65"/>
                  <a:pt x="20" y="79"/>
                </a:cubicBezTo>
                <a:cubicBezTo>
                  <a:pt x="20" y="96"/>
                  <a:pt x="28" y="105"/>
                  <a:pt x="44" y="105"/>
                </a:cubicBezTo>
                <a:close/>
              </a:path>
            </a:pathLst>
          </a:custGeom>
          <a:solidFill>
            <a:srgbClr val="92D05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41" name="Freeform 18">
            <a:extLst>
              <a:ext uri="{FF2B5EF4-FFF2-40B4-BE49-F238E27FC236}">
                <a16:creationId xmlns:a16="http://schemas.microsoft.com/office/drawing/2014/main" id="{1841A944-4804-4FAD-98A8-DD0DBA3CC5F5}"/>
              </a:ext>
            </a:extLst>
          </p:cNvPr>
          <p:cNvSpPr>
            <a:spLocks/>
          </p:cNvSpPr>
          <p:nvPr/>
        </p:nvSpPr>
        <p:spPr bwMode="auto">
          <a:xfrm>
            <a:off x="5961695" y="2645462"/>
            <a:ext cx="71696" cy="102552"/>
          </a:xfrm>
          <a:custGeom>
            <a:avLst/>
            <a:gdLst>
              <a:gd name="T0" fmla="*/ 11 w 82"/>
              <a:gd name="T1" fmla="*/ 0 h 118"/>
              <a:gd name="T2" fmla="*/ 76 w 82"/>
              <a:gd name="T3" fmla="*/ 0 h 118"/>
              <a:gd name="T4" fmla="*/ 76 w 82"/>
              <a:gd name="T5" fmla="*/ 17 h 118"/>
              <a:gd name="T6" fmla="*/ 27 w 82"/>
              <a:gd name="T7" fmla="*/ 17 h 118"/>
              <a:gd name="T8" fmla="*/ 24 w 82"/>
              <a:gd name="T9" fmla="*/ 43 h 118"/>
              <a:gd name="T10" fmla="*/ 43 w 82"/>
              <a:gd name="T11" fmla="*/ 37 h 118"/>
              <a:gd name="T12" fmla="*/ 82 w 82"/>
              <a:gd name="T13" fmla="*/ 76 h 118"/>
              <a:gd name="T14" fmla="*/ 41 w 82"/>
              <a:gd name="T15" fmla="*/ 118 h 118"/>
              <a:gd name="T16" fmla="*/ 0 w 82"/>
              <a:gd name="T17" fmla="*/ 86 h 118"/>
              <a:gd name="T18" fmla="*/ 18 w 82"/>
              <a:gd name="T19" fmla="*/ 82 h 118"/>
              <a:gd name="T20" fmla="*/ 40 w 82"/>
              <a:gd name="T21" fmla="*/ 102 h 118"/>
              <a:gd name="T22" fmla="*/ 63 w 82"/>
              <a:gd name="T23" fmla="*/ 77 h 118"/>
              <a:gd name="T24" fmla="*/ 41 w 82"/>
              <a:gd name="T25" fmla="*/ 54 h 118"/>
              <a:gd name="T26" fmla="*/ 18 w 82"/>
              <a:gd name="T27" fmla="*/ 67 h 118"/>
              <a:gd name="T28" fmla="*/ 4 w 82"/>
              <a:gd name="T29" fmla="*/ 64 h 118"/>
              <a:gd name="T30" fmla="*/ 11 w 82"/>
              <a:gd name="T3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118">
                <a:moveTo>
                  <a:pt x="11" y="0"/>
                </a:moveTo>
                <a:cubicBezTo>
                  <a:pt x="76" y="0"/>
                  <a:pt x="76" y="0"/>
                  <a:pt x="76" y="0"/>
                </a:cubicBezTo>
                <a:cubicBezTo>
                  <a:pt x="76" y="17"/>
                  <a:pt x="76" y="17"/>
                  <a:pt x="76" y="17"/>
                </a:cubicBezTo>
                <a:cubicBezTo>
                  <a:pt x="27" y="17"/>
                  <a:pt x="27" y="17"/>
                  <a:pt x="27" y="17"/>
                </a:cubicBezTo>
                <a:cubicBezTo>
                  <a:pt x="24" y="43"/>
                  <a:pt x="24" y="43"/>
                  <a:pt x="24" y="43"/>
                </a:cubicBezTo>
                <a:cubicBezTo>
                  <a:pt x="28" y="39"/>
                  <a:pt x="35" y="37"/>
                  <a:pt x="43" y="37"/>
                </a:cubicBezTo>
                <a:cubicBezTo>
                  <a:pt x="67" y="38"/>
                  <a:pt x="80" y="51"/>
                  <a:pt x="82" y="76"/>
                </a:cubicBezTo>
                <a:cubicBezTo>
                  <a:pt x="81" y="103"/>
                  <a:pt x="68" y="117"/>
                  <a:pt x="41" y="118"/>
                </a:cubicBezTo>
                <a:cubicBezTo>
                  <a:pt x="18" y="118"/>
                  <a:pt x="4" y="107"/>
                  <a:pt x="0" y="86"/>
                </a:cubicBezTo>
                <a:cubicBezTo>
                  <a:pt x="18" y="82"/>
                  <a:pt x="18" y="82"/>
                  <a:pt x="18" y="82"/>
                </a:cubicBezTo>
                <a:cubicBezTo>
                  <a:pt x="21" y="95"/>
                  <a:pt x="28" y="102"/>
                  <a:pt x="40" y="102"/>
                </a:cubicBezTo>
                <a:cubicBezTo>
                  <a:pt x="55" y="102"/>
                  <a:pt x="62" y="93"/>
                  <a:pt x="63" y="77"/>
                </a:cubicBezTo>
                <a:cubicBezTo>
                  <a:pt x="62" y="62"/>
                  <a:pt x="55" y="55"/>
                  <a:pt x="41" y="54"/>
                </a:cubicBezTo>
                <a:cubicBezTo>
                  <a:pt x="29" y="54"/>
                  <a:pt x="21" y="58"/>
                  <a:pt x="18" y="67"/>
                </a:cubicBezTo>
                <a:cubicBezTo>
                  <a:pt x="4" y="64"/>
                  <a:pt x="4" y="64"/>
                  <a:pt x="4" y="64"/>
                </a:cubicBezTo>
                <a:lnTo>
                  <a:pt x="11" y="0"/>
                </a:lnTo>
                <a:close/>
              </a:path>
            </a:pathLst>
          </a:custGeom>
          <a:solidFill>
            <a:srgbClr val="92D05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42" name="Freeform 19">
            <a:extLst>
              <a:ext uri="{FF2B5EF4-FFF2-40B4-BE49-F238E27FC236}">
                <a16:creationId xmlns:a16="http://schemas.microsoft.com/office/drawing/2014/main" id="{206E94E2-1FA9-420E-9144-BF2BF79F8333}"/>
              </a:ext>
            </a:extLst>
          </p:cNvPr>
          <p:cNvSpPr>
            <a:spLocks/>
          </p:cNvSpPr>
          <p:nvPr/>
        </p:nvSpPr>
        <p:spPr bwMode="auto">
          <a:xfrm>
            <a:off x="5999813" y="2258853"/>
            <a:ext cx="419283" cy="575380"/>
          </a:xfrm>
          <a:custGeom>
            <a:avLst/>
            <a:gdLst>
              <a:gd name="T0" fmla="*/ 255 w 478"/>
              <a:gd name="T1" fmla="*/ 657 h 657"/>
              <a:gd name="T2" fmla="*/ 108 w 478"/>
              <a:gd name="T3" fmla="*/ 657 h 657"/>
              <a:gd name="T4" fmla="*/ 319 w 478"/>
              <a:gd name="T5" fmla="*/ 121 h 657"/>
              <a:gd name="T6" fmla="*/ 0 w 478"/>
              <a:gd name="T7" fmla="*/ 121 h 657"/>
              <a:gd name="T8" fmla="*/ 0 w 478"/>
              <a:gd name="T9" fmla="*/ 0 h 657"/>
              <a:gd name="T10" fmla="*/ 478 w 478"/>
              <a:gd name="T11" fmla="*/ 0 h 657"/>
              <a:gd name="T12" fmla="*/ 478 w 478"/>
              <a:gd name="T13" fmla="*/ 109 h 657"/>
              <a:gd name="T14" fmla="*/ 255 w 478"/>
              <a:gd name="T15" fmla="*/ 657 h 6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657">
                <a:moveTo>
                  <a:pt x="255" y="657"/>
                </a:moveTo>
                <a:cubicBezTo>
                  <a:pt x="108" y="657"/>
                  <a:pt x="108" y="657"/>
                  <a:pt x="108" y="657"/>
                </a:cubicBezTo>
                <a:cubicBezTo>
                  <a:pt x="128" y="471"/>
                  <a:pt x="198" y="293"/>
                  <a:pt x="319" y="121"/>
                </a:cubicBezTo>
                <a:cubicBezTo>
                  <a:pt x="0" y="121"/>
                  <a:pt x="0" y="121"/>
                  <a:pt x="0" y="121"/>
                </a:cubicBezTo>
                <a:cubicBezTo>
                  <a:pt x="0" y="0"/>
                  <a:pt x="0" y="0"/>
                  <a:pt x="0" y="0"/>
                </a:cubicBezTo>
                <a:cubicBezTo>
                  <a:pt x="478" y="0"/>
                  <a:pt x="478" y="0"/>
                  <a:pt x="478" y="0"/>
                </a:cubicBezTo>
                <a:cubicBezTo>
                  <a:pt x="478" y="109"/>
                  <a:pt x="478" y="109"/>
                  <a:pt x="478" y="109"/>
                </a:cubicBezTo>
                <a:cubicBezTo>
                  <a:pt x="343" y="281"/>
                  <a:pt x="268" y="463"/>
                  <a:pt x="255" y="657"/>
                </a:cubicBezTo>
                <a:close/>
              </a:path>
            </a:pathLst>
          </a:custGeom>
          <a:solidFill>
            <a:srgbClr val="00B0F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pic>
        <p:nvPicPr>
          <p:cNvPr id="460" name="Picture 11" descr="D:\mary\正在进行中\D-201512231 李智 2016MWC资料设计\徐林\link\线条.png">
            <a:extLst>
              <a:ext uri="{FF2B5EF4-FFF2-40B4-BE49-F238E27FC236}">
                <a16:creationId xmlns:a16="http://schemas.microsoft.com/office/drawing/2014/main" id="{51D67A21-12B4-4C64-887B-A66DB01BEF0C}"/>
              </a:ext>
            </a:extLst>
          </p:cNvPr>
          <p:cNvPicPr>
            <a:picLocks noChangeAspect="1" noChangeArrowheads="1"/>
          </p:cNvPicPr>
          <p:nvPr/>
        </p:nvPicPr>
        <p:blipFill>
          <a:blip r:embed="rId4" cstate="screen">
            <a:duotone>
              <a:srgbClr val="E7E6E6">
                <a:shade val="45000"/>
                <a:satMod val="135000"/>
              </a:srgb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62907" y="1507143"/>
            <a:ext cx="2488049" cy="574550"/>
          </a:xfrm>
          <a:prstGeom prst="rect">
            <a:avLst/>
          </a:prstGeom>
          <a:noFill/>
          <a:extLst>
            <a:ext uri="{909E8E84-426E-40DD-AFC4-6F175D3DCCD1}">
              <a14:hiddenFill xmlns:a14="http://schemas.microsoft.com/office/drawing/2010/main">
                <a:solidFill>
                  <a:srgbClr val="FFFFFF"/>
                </a:solidFill>
              </a14:hiddenFill>
            </a:ext>
          </a:extLst>
        </p:spPr>
      </p:pic>
      <p:grpSp>
        <p:nvGrpSpPr>
          <p:cNvPr id="463" name="组合 462">
            <a:extLst>
              <a:ext uri="{FF2B5EF4-FFF2-40B4-BE49-F238E27FC236}">
                <a16:creationId xmlns:a16="http://schemas.microsoft.com/office/drawing/2014/main" id="{EFDD9CE1-4A01-4898-9553-D9D090B7E836}"/>
              </a:ext>
            </a:extLst>
          </p:cNvPr>
          <p:cNvGrpSpPr/>
          <p:nvPr/>
        </p:nvGrpSpPr>
        <p:grpSpPr>
          <a:xfrm>
            <a:off x="2450723" y="1662376"/>
            <a:ext cx="1758121" cy="1738996"/>
            <a:chOff x="12547120" y="1677921"/>
            <a:chExt cx="1758808" cy="1739675"/>
          </a:xfrm>
        </p:grpSpPr>
        <p:grpSp>
          <p:nvGrpSpPr>
            <p:cNvPr id="464" name="组合 463">
              <a:extLst>
                <a:ext uri="{FF2B5EF4-FFF2-40B4-BE49-F238E27FC236}">
                  <a16:creationId xmlns:a16="http://schemas.microsoft.com/office/drawing/2014/main" id="{6A697E79-0542-4610-9B5A-D1CA654E8DD6}"/>
                </a:ext>
              </a:extLst>
            </p:cNvPr>
            <p:cNvGrpSpPr/>
            <p:nvPr/>
          </p:nvGrpSpPr>
          <p:grpSpPr>
            <a:xfrm>
              <a:off x="12547120" y="1677921"/>
              <a:ext cx="1758808" cy="1739675"/>
              <a:chOff x="12547120" y="1677921"/>
              <a:chExt cx="1758808" cy="1739675"/>
            </a:xfrm>
            <a:solidFill>
              <a:sysClr val="window" lastClr="FFFFFF">
                <a:lumMod val="50000"/>
              </a:sysClr>
            </a:solidFill>
          </p:grpSpPr>
          <p:sp>
            <p:nvSpPr>
              <p:cNvPr id="472" name="Freeform 32">
                <a:extLst>
                  <a:ext uri="{FF2B5EF4-FFF2-40B4-BE49-F238E27FC236}">
                    <a16:creationId xmlns:a16="http://schemas.microsoft.com/office/drawing/2014/main" id="{5CC0D0F7-201A-49FD-9B40-A34CB8C77CF7}"/>
                  </a:ext>
                </a:extLst>
              </p:cNvPr>
              <p:cNvSpPr>
                <a:spLocks noEditPoints="1"/>
              </p:cNvSpPr>
              <p:nvPr/>
            </p:nvSpPr>
            <p:spPr bwMode="auto">
              <a:xfrm>
                <a:off x="12547120" y="1677921"/>
                <a:ext cx="1758808" cy="1739675"/>
              </a:xfrm>
              <a:custGeom>
                <a:avLst/>
                <a:gdLst/>
                <a:ahLst/>
                <a:cxnLst>
                  <a:cxn ang="0">
                    <a:pos x="2464" y="4990"/>
                  </a:cxn>
                  <a:cxn ang="0">
                    <a:pos x="2306" y="5168"/>
                  </a:cxn>
                  <a:cxn ang="0">
                    <a:pos x="2182" y="5152"/>
                  </a:cxn>
                  <a:cxn ang="0">
                    <a:pos x="3050" y="5144"/>
                  </a:cxn>
                  <a:cxn ang="0">
                    <a:pos x="3220" y="5108"/>
                  </a:cxn>
                  <a:cxn ang="0">
                    <a:pos x="3284" y="4892"/>
                  </a:cxn>
                  <a:cxn ang="0">
                    <a:pos x="3482" y="5028"/>
                  </a:cxn>
                  <a:cxn ang="0">
                    <a:pos x="1680" y="4814"/>
                  </a:cxn>
                  <a:cxn ang="0">
                    <a:pos x="1532" y="4746"/>
                  </a:cxn>
                  <a:cxn ang="0">
                    <a:pos x="1336" y="4862"/>
                  </a:cxn>
                  <a:cxn ang="0">
                    <a:pos x="3888" y="4838"/>
                  </a:cxn>
                  <a:cxn ang="0">
                    <a:pos x="4034" y="4746"/>
                  </a:cxn>
                  <a:cxn ang="0">
                    <a:pos x="4040" y="4506"/>
                  </a:cxn>
                  <a:cxn ang="0">
                    <a:pos x="4130" y="4434"/>
                  </a:cxn>
                  <a:cxn ang="0">
                    <a:pos x="852" y="4514"/>
                  </a:cxn>
                  <a:cxn ang="0">
                    <a:pos x="864" y="4258"/>
                  </a:cxn>
                  <a:cxn ang="0">
                    <a:pos x="626" y="4282"/>
                  </a:cxn>
                  <a:cxn ang="0">
                    <a:pos x="546" y="4186"/>
                  </a:cxn>
                  <a:cxn ang="0">
                    <a:pos x="4664" y="4150"/>
                  </a:cxn>
                  <a:cxn ang="0">
                    <a:pos x="4764" y="4006"/>
                  </a:cxn>
                  <a:cxn ang="0">
                    <a:pos x="4664" y="3804"/>
                  </a:cxn>
                  <a:cxn ang="0">
                    <a:pos x="4902" y="3770"/>
                  </a:cxn>
                  <a:cxn ang="0">
                    <a:pos x="410" y="3596"/>
                  </a:cxn>
                  <a:cxn ang="0">
                    <a:pos x="348" y="3448"/>
                  </a:cxn>
                  <a:cxn ang="0">
                    <a:pos x="128" y="3398"/>
                  </a:cxn>
                  <a:cxn ang="0">
                    <a:pos x="5072" y="3354"/>
                  </a:cxn>
                  <a:cxn ang="0">
                    <a:pos x="5116" y="3184"/>
                  </a:cxn>
                  <a:cxn ang="0">
                    <a:pos x="4958" y="3006"/>
                  </a:cxn>
                  <a:cxn ang="0">
                    <a:pos x="4974" y="2892"/>
                  </a:cxn>
                  <a:cxn ang="0">
                    <a:pos x="8" y="2814"/>
                  </a:cxn>
                  <a:cxn ang="0">
                    <a:pos x="192" y="2636"/>
                  </a:cxn>
                  <a:cxn ang="0">
                    <a:pos x="0" y="2516"/>
                  </a:cxn>
                  <a:cxn ang="0">
                    <a:pos x="200" y="2382"/>
                  </a:cxn>
                  <a:cxn ang="0">
                    <a:pos x="5170" y="2322"/>
                  </a:cxn>
                  <a:cxn ang="0">
                    <a:pos x="5148" y="2150"/>
                  </a:cxn>
                  <a:cxn ang="0">
                    <a:pos x="4936" y="2070"/>
                  </a:cxn>
                  <a:cxn ang="0">
                    <a:pos x="272" y="1974"/>
                  </a:cxn>
                  <a:cxn ang="0">
                    <a:pos x="318" y="1820"/>
                  </a:cxn>
                  <a:cxn ang="0">
                    <a:pos x="188" y="1618"/>
                  </a:cxn>
                  <a:cxn ang="0">
                    <a:pos x="238" y="1502"/>
                  </a:cxn>
                  <a:cxn ang="0">
                    <a:pos x="4754" y="1548"/>
                  </a:cxn>
                  <a:cxn ang="0">
                    <a:pos x="4846" y="1310"/>
                  </a:cxn>
                  <a:cxn ang="0">
                    <a:pos x="4608" y="1288"/>
                  </a:cxn>
                  <a:cxn ang="0">
                    <a:pos x="4542" y="1192"/>
                  </a:cxn>
                  <a:cxn ang="0">
                    <a:pos x="702" y="1112"/>
                  </a:cxn>
                  <a:cxn ang="0">
                    <a:pos x="806" y="988"/>
                  </a:cxn>
                  <a:cxn ang="0">
                    <a:pos x="748" y="770"/>
                  </a:cxn>
                  <a:cxn ang="0">
                    <a:pos x="984" y="808"/>
                  </a:cxn>
                  <a:cxn ang="0">
                    <a:pos x="4298" y="638"/>
                  </a:cxn>
                  <a:cxn ang="0">
                    <a:pos x="4162" y="528"/>
                  </a:cxn>
                  <a:cxn ang="0">
                    <a:pos x="3952" y="614"/>
                  </a:cxn>
                  <a:cxn ang="0">
                    <a:pos x="1316" y="558"/>
                  </a:cxn>
                  <a:cxn ang="0">
                    <a:pos x="1454" y="478"/>
                  </a:cxn>
                  <a:cxn ang="0">
                    <a:pos x="1496" y="242"/>
                  </a:cxn>
                  <a:cxn ang="0">
                    <a:pos x="1610" y="192"/>
                  </a:cxn>
                  <a:cxn ang="0">
                    <a:pos x="3464" y="354"/>
                  </a:cxn>
                  <a:cxn ang="0">
                    <a:pos x="3368" y="118"/>
                  </a:cxn>
                  <a:cxn ang="0">
                    <a:pos x="3178" y="264"/>
                  </a:cxn>
                  <a:cxn ang="0">
                    <a:pos x="3064" y="238"/>
                  </a:cxn>
                  <a:cxn ang="0">
                    <a:pos x="2216" y="220"/>
                  </a:cxn>
                  <a:cxn ang="0">
                    <a:pos x="2376" y="202"/>
                  </a:cxn>
                  <a:cxn ang="0">
                    <a:pos x="2482" y="2"/>
                  </a:cxn>
                </a:cxnLst>
                <a:rect l="0" t="0" r="r" b="b"/>
                <a:pathLst>
                  <a:path w="5184" h="5184">
                    <a:moveTo>
                      <a:pt x="2604" y="5184"/>
                    </a:moveTo>
                    <a:lnTo>
                      <a:pt x="2602" y="4992"/>
                    </a:lnTo>
                    <a:lnTo>
                      <a:pt x="2602" y="4992"/>
                    </a:lnTo>
                    <a:lnTo>
                      <a:pt x="2626" y="4992"/>
                    </a:lnTo>
                    <a:lnTo>
                      <a:pt x="2628" y="5184"/>
                    </a:lnTo>
                    <a:lnTo>
                      <a:pt x="2628" y="5184"/>
                    </a:lnTo>
                    <a:lnTo>
                      <a:pt x="2604" y="5184"/>
                    </a:lnTo>
                    <a:lnTo>
                      <a:pt x="2604" y="5184"/>
                    </a:lnTo>
                    <a:close/>
                    <a:moveTo>
                      <a:pt x="2478" y="5182"/>
                    </a:moveTo>
                    <a:lnTo>
                      <a:pt x="2478" y="5182"/>
                    </a:lnTo>
                    <a:lnTo>
                      <a:pt x="2454" y="5180"/>
                    </a:lnTo>
                    <a:lnTo>
                      <a:pt x="2464" y="4990"/>
                    </a:lnTo>
                    <a:lnTo>
                      <a:pt x="2464" y="4990"/>
                    </a:lnTo>
                    <a:lnTo>
                      <a:pt x="2488" y="4990"/>
                    </a:lnTo>
                    <a:lnTo>
                      <a:pt x="2478" y="5182"/>
                    </a:lnTo>
                    <a:close/>
                    <a:moveTo>
                      <a:pt x="2752" y="5180"/>
                    </a:moveTo>
                    <a:lnTo>
                      <a:pt x="2740" y="4988"/>
                    </a:lnTo>
                    <a:lnTo>
                      <a:pt x="2740" y="4988"/>
                    </a:lnTo>
                    <a:lnTo>
                      <a:pt x="2764" y="4986"/>
                    </a:lnTo>
                    <a:lnTo>
                      <a:pt x="2778" y="5178"/>
                    </a:lnTo>
                    <a:lnTo>
                      <a:pt x="2778" y="5178"/>
                    </a:lnTo>
                    <a:lnTo>
                      <a:pt x="2752" y="5180"/>
                    </a:lnTo>
                    <a:lnTo>
                      <a:pt x="2752" y="5180"/>
                    </a:lnTo>
                    <a:close/>
                    <a:moveTo>
                      <a:pt x="2330" y="5172"/>
                    </a:moveTo>
                    <a:lnTo>
                      <a:pt x="2330" y="5172"/>
                    </a:lnTo>
                    <a:lnTo>
                      <a:pt x="2306" y="5168"/>
                    </a:lnTo>
                    <a:lnTo>
                      <a:pt x="2326" y="4978"/>
                    </a:lnTo>
                    <a:lnTo>
                      <a:pt x="2326" y="4978"/>
                    </a:lnTo>
                    <a:lnTo>
                      <a:pt x="2350" y="4980"/>
                    </a:lnTo>
                    <a:lnTo>
                      <a:pt x="2330" y="5172"/>
                    </a:lnTo>
                    <a:close/>
                    <a:moveTo>
                      <a:pt x="2902" y="5166"/>
                    </a:moveTo>
                    <a:lnTo>
                      <a:pt x="2878" y="4976"/>
                    </a:lnTo>
                    <a:lnTo>
                      <a:pt x="2878" y="4976"/>
                    </a:lnTo>
                    <a:lnTo>
                      <a:pt x="2902" y="4972"/>
                    </a:lnTo>
                    <a:lnTo>
                      <a:pt x="2926" y="5164"/>
                    </a:lnTo>
                    <a:lnTo>
                      <a:pt x="2926" y="5164"/>
                    </a:lnTo>
                    <a:lnTo>
                      <a:pt x="2902" y="5166"/>
                    </a:lnTo>
                    <a:lnTo>
                      <a:pt x="2902" y="5166"/>
                    </a:lnTo>
                    <a:close/>
                    <a:moveTo>
                      <a:pt x="2182" y="5152"/>
                    </a:moveTo>
                    <a:lnTo>
                      <a:pt x="2182" y="5152"/>
                    </a:lnTo>
                    <a:lnTo>
                      <a:pt x="2158" y="5148"/>
                    </a:lnTo>
                    <a:lnTo>
                      <a:pt x="2190" y="4958"/>
                    </a:lnTo>
                    <a:lnTo>
                      <a:pt x="2190" y="4958"/>
                    </a:lnTo>
                    <a:lnTo>
                      <a:pt x="2212" y="4962"/>
                    </a:lnTo>
                    <a:lnTo>
                      <a:pt x="2182" y="5152"/>
                    </a:lnTo>
                    <a:close/>
                    <a:moveTo>
                      <a:pt x="3050" y="5144"/>
                    </a:moveTo>
                    <a:lnTo>
                      <a:pt x="3016" y="4956"/>
                    </a:lnTo>
                    <a:lnTo>
                      <a:pt x="3016" y="4956"/>
                    </a:lnTo>
                    <a:lnTo>
                      <a:pt x="3038" y="4952"/>
                    </a:lnTo>
                    <a:lnTo>
                      <a:pt x="3074" y="5140"/>
                    </a:lnTo>
                    <a:lnTo>
                      <a:pt x="3074" y="5140"/>
                    </a:lnTo>
                    <a:lnTo>
                      <a:pt x="3050" y="5144"/>
                    </a:lnTo>
                    <a:lnTo>
                      <a:pt x="3050" y="5144"/>
                    </a:lnTo>
                    <a:close/>
                    <a:moveTo>
                      <a:pt x="2034" y="5124"/>
                    </a:moveTo>
                    <a:lnTo>
                      <a:pt x="2034" y="5124"/>
                    </a:lnTo>
                    <a:lnTo>
                      <a:pt x="2010" y="5120"/>
                    </a:lnTo>
                    <a:lnTo>
                      <a:pt x="2054" y="4932"/>
                    </a:lnTo>
                    <a:lnTo>
                      <a:pt x="2054" y="4932"/>
                    </a:lnTo>
                    <a:lnTo>
                      <a:pt x="2076" y="4938"/>
                    </a:lnTo>
                    <a:lnTo>
                      <a:pt x="2034" y="5124"/>
                    </a:lnTo>
                    <a:close/>
                    <a:moveTo>
                      <a:pt x="3196" y="5114"/>
                    </a:moveTo>
                    <a:lnTo>
                      <a:pt x="3152" y="4928"/>
                    </a:lnTo>
                    <a:lnTo>
                      <a:pt x="3152" y="4928"/>
                    </a:lnTo>
                    <a:lnTo>
                      <a:pt x="3174" y="4922"/>
                    </a:lnTo>
                    <a:lnTo>
                      <a:pt x="3220" y="5108"/>
                    </a:lnTo>
                    <a:lnTo>
                      <a:pt x="3220" y="5108"/>
                    </a:lnTo>
                    <a:lnTo>
                      <a:pt x="3196" y="5114"/>
                    </a:lnTo>
                    <a:lnTo>
                      <a:pt x="3196" y="5114"/>
                    </a:lnTo>
                    <a:close/>
                    <a:moveTo>
                      <a:pt x="1890" y="5088"/>
                    </a:moveTo>
                    <a:lnTo>
                      <a:pt x="1890" y="5088"/>
                    </a:lnTo>
                    <a:lnTo>
                      <a:pt x="1866" y="5082"/>
                    </a:lnTo>
                    <a:lnTo>
                      <a:pt x="1920" y="4898"/>
                    </a:lnTo>
                    <a:lnTo>
                      <a:pt x="1920" y="4898"/>
                    </a:lnTo>
                    <a:lnTo>
                      <a:pt x="1942" y="4904"/>
                    </a:lnTo>
                    <a:lnTo>
                      <a:pt x="1890" y="5088"/>
                    </a:lnTo>
                    <a:close/>
                    <a:moveTo>
                      <a:pt x="3340" y="5074"/>
                    </a:moveTo>
                    <a:lnTo>
                      <a:pt x="3284" y="4892"/>
                    </a:lnTo>
                    <a:lnTo>
                      <a:pt x="3284" y="4892"/>
                    </a:lnTo>
                    <a:lnTo>
                      <a:pt x="3306" y="4884"/>
                    </a:lnTo>
                    <a:lnTo>
                      <a:pt x="3364" y="5068"/>
                    </a:lnTo>
                    <a:lnTo>
                      <a:pt x="3364" y="5068"/>
                    </a:lnTo>
                    <a:lnTo>
                      <a:pt x="3340" y="5074"/>
                    </a:lnTo>
                    <a:lnTo>
                      <a:pt x="3340" y="5074"/>
                    </a:lnTo>
                    <a:close/>
                    <a:moveTo>
                      <a:pt x="1748" y="5044"/>
                    </a:moveTo>
                    <a:lnTo>
                      <a:pt x="1748" y="5044"/>
                    </a:lnTo>
                    <a:lnTo>
                      <a:pt x="1724" y="5036"/>
                    </a:lnTo>
                    <a:lnTo>
                      <a:pt x="1788" y="4854"/>
                    </a:lnTo>
                    <a:lnTo>
                      <a:pt x="1788" y="4854"/>
                    </a:lnTo>
                    <a:lnTo>
                      <a:pt x="1810" y="4862"/>
                    </a:lnTo>
                    <a:lnTo>
                      <a:pt x="1748" y="5044"/>
                    </a:lnTo>
                    <a:close/>
                    <a:moveTo>
                      <a:pt x="3482" y="5028"/>
                    </a:moveTo>
                    <a:lnTo>
                      <a:pt x="3416" y="4848"/>
                    </a:lnTo>
                    <a:lnTo>
                      <a:pt x="3416" y="4848"/>
                    </a:lnTo>
                    <a:lnTo>
                      <a:pt x="3438" y="4840"/>
                    </a:lnTo>
                    <a:lnTo>
                      <a:pt x="3506" y="5020"/>
                    </a:lnTo>
                    <a:lnTo>
                      <a:pt x="3506" y="5020"/>
                    </a:lnTo>
                    <a:lnTo>
                      <a:pt x="3482" y="5028"/>
                    </a:lnTo>
                    <a:lnTo>
                      <a:pt x="3482" y="5028"/>
                    </a:lnTo>
                    <a:close/>
                    <a:moveTo>
                      <a:pt x="1606" y="4990"/>
                    </a:moveTo>
                    <a:lnTo>
                      <a:pt x="1606" y="4990"/>
                    </a:lnTo>
                    <a:lnTo>
                      <a:pt x="1584" y="4982"/>
                    </a:lnTo>
                    <a:lnTo>
                      <a:pt x="1658" y="4804"/>
                    </a:lnTo>
                    <a:lnTo>
                      <a:pt x="1658" y="4804"/>
                    </a:lnTo>
                    <a:lnTo>
                      <a:pt x="1680" y="4814"/>
                    </a:lnTo>
                    <a:lnTo>
                      <a:pt x="1606" y="4990"/>
                    </a:lnTo>
                    <a:close/>
                    <a:moveTo>
                      <a:pt x="3620" y="4972"/>
                    </a:moveTo>
                    <a:lnTo>
                      <a:pt x="3544" y="4796"/>
                    </a:lnTo>
                    <a:lnTo>
                      <a:pt x="3544" y="4796"/>
                    </a:lnTo>
                    <a:lnTo>
                      <a:pt x="3566" y="4788"/>
                    </a:lnTo>
                    <a:lnTo>
                      <a:pt x="3644" y="4962"/>
                    </a:lnTo>
                    <a:lnTo>
                      <a:pt x="3644" y="4962"/>
                    </a:lnTo>
                    <a:lnTo>
                      <a:pt x="3620" y="4972"/>
                    </a:lnTo>
                    <a:lnTo>
                      <a:pt x="3620" y="4972"/>
                    </a:lnTo>
                    <a:close/>
                    <a:moveTo>
                      <a:pt x="1470" y="4930"/>
                    </a:moveTo>
                    <a:lnTo>
                      <a:pt x="1470" y="4930"/>
                    </a:lnTo>
                    <a:lnTo>
                      <a:pt x="1448" y="4918"/>
                    </a:lnTo>
                    <a:lnTo>
                      <a:pt x="1532" y="4746"/>
                    </a:lnTo>
                    <a:lnTo>
                      <a:pt x="1532" y="4746"/>
                    </a:lnTo>
                    <a:lnTo>
                      <a:pt x="1554" y="4756"/>
                    </a:lnTo>
                    <a:lnTo>
                      <a:pt x="1470" y="4930"/>
                    </a:lnTo>
                    <a:close/>
                    <a:moveTo>
                      <a:pt x="3756" y="4910"/>
                    </a:moveTo>
                    <a:lnTo>
                      <a:pt x="3670" y="4738"/>
                    </a:lnTo>
                    <a:lnTo>
                      <a:pt x="3670" y="4738"/>
                    </a:lnTo>
                    <a:lnTo>
                      <a:pt x="3690" y="4728"/>
                    </a:lnTo>
                    <a:lnTo>
                      <a:pt x="3778" y="4898"/>
                    </a:lnTo>
                    <a:lnTo>
                      <a:pt x="3778" y="4898"/>
                    </a:lnTo>
                    <a:lnTo>
                      <a:pt x="3756" y="4910"/>
                    </a:lnTo>
                    <a:lnTo>
                      <a:pt x="3756" y="4910"/>
                    </a:lnTo>
                    <a:close/>
                    <a:moveTo>
                      <a:pt x="1336" y="4862"/>
                    </a:moveTo>
                    <a:lnTo>
                      <a:pt x="1336" y="4862"/>
                    </a:lnTo>
                    <a:lnTo>
                      <a:pt x="1316" y="4848"/>
                    </a:lnTo>
                    <a:lnTo>
                      <a:pt x="1410" y="4682"/>
                    </a:lnTo>
                    <a:lnTo>
                      <a:pt x="1410" y="4682"/>
                    </a:lnTo>
                    <a:lnTo>
                      <a:pt x="1430" y="4694"/>
                    </a:lnTo>
                    <a:lnTo>
                      <a:pt x="1336" y="4862"/>
                    </a:lnTo>
                    <a:close/>
                    <a:moveTo>
                      <a:pt x="3888" y="4838"/>
                    </a:moveTo>
                    <a:lnTo>
                      <a:pt x="3792" y="4672"/>
                    </a:lnTo>
                    <a:lnTo>
                      <a:pt x="3792" y="4672"/>
                    </a:lnTo>
                    <a:lnTo>
                      <a:pt x="3810" y="4660"/>
                    </a:lnTo>
                    <a:lnTo>
                      <a:pt x="3908" y="4826"/>
                    </a:lnTo>
                    <a:lnTo>
                      <a:pt x="3908" y="4826"/>
                    </a:lnTo>
                    <a:lnTo>
                      <a:pt x="3888" y="4838"/>
                    </a:lnTo>
                    <a:lnTo>
                      <a:pt x="3888" y="4838"/>
                    </a:lnTo>
                    <a:close/>
                    <a:moveTo>
                      <a:pt x="1208" y="4784"/>
                    </a:moveTo>
                    <a:lnTo>
                      <a:pt x="1208" y="4784"/>
                    </a:lnTo>
                    <a:lnTo>
                      <a:pt x="1188" y="4772"/>
                    </a:lnTo>
                    <a:lnTo>
                      <a:pt x="1292" y="4610"/>
                    </a:lnTo>
                    <a:lnTo>
                      <a:pt x="1292" y="4610"/>
                    </a:lnTo>
                    <a:lnTo>
                      <a:pt x="1310" y="4622"/>
                    </a:lnTo>
                    <a:lnTo>
                      <a:pt x="1208" y="4784"/>
                    </a:lnTo>
                    <a:close/>
                    <a:moveTo>
                      <a:pt x="4014" y="4760"/>
                    </a:moveTo>
                    <a:lnTo>
                      <a:pt x="3908" y="4600"/>
                    </a:lnTo>
                    <a:lnTo>
                      <a:pt x="3908" y="4600"/>
                    </a:lnTo>
                    <a:lnTo>
                      <a:pt x="3928" y="4586"/>
                    </a:lnTo>
                    <a:lnTo>
                      <a:pt x="4034" y="4746"/>
                    </a:lnTo>
                    <a:lnTo>
                      <a:pt x="4034" y="4746"/>
                    </a:lnTo>
                    <a:lnTo>
                      <a:pt x="4014" y="4760"/>
                    </a:lnTo>
                    <a:lnTo>
                      <a:pt x="4014" y="4760"/>
                    </a:lnTo>
                    <a:close/>
                    <a:moveTo>
                      <a:pt x="1084" y="4702"/>
                    </a:moveTo>
                    <a:lnTo>
                      <a:pt x="1084" y="4702"/>
                    </a:lnTo>
                    <a:lnTo>
                      <a:pt x="1064" y="4686"/>
                    </a:lnTo>
                    <a:lnTo>
                      <a:pt x="1178" y="4532"/>
                    </a:lnTo>
                    <a:lnTo>
                      <a:pt x="1178" y="4532"/>
                    </a:lnTo>
                    <a:lnTo>
                      <a:pt x="1196" y="4546"/>
                    </a:lnTo>
                    <a:lnTo>
                      <a:pt x="1084" y="4702"/>
                    </a:lnTo>
                    <a:close/>
                    <a:moveTo>
                      <a:pt x="4136" y="4674"/>
                    </a:moveTo>
                    <a:lnTo>
                      <a:pt x="4022" y="4520"/>
                    </a:lnTo>
                    <a:lnTo>
                      <a:pt x="4022" y="4520"/>
                    </a:lnTo>
                    <a:lnTo>
                      <a:pt x="4040" y="4506"/>
                    </a:lnTo>
                    <a:lnTo>
                      <a:pt x="4156" y="4660"/>
                    </a:lnTo>
                    <a:lnTo>
                      <a:pt x="4156" y="4660"/>
                    </a:lnTo>
                    <a:lnTo>
                      <a:pt x="4136" y="4674"/>
                    </a:lnTo>
                    <a:lnTo>
                      <a:pt x="4136" y="4674"/>
                    </a:lnTo>
                    <a:close/>
                    <a:moveTo>
                      <a:pt x="966" y="4610"/>
                    </a:moveTo>
                    <a:lnTo>
                      <a:pt x="966" y="4610"/>
                    </a:lnTo>
                    <a:lnTo>
                      <a:pt x="946" y="4594"/>
                    </a:lnTo>
                    <a:lnTo>
                      <a:pt x="1068" y="4446"/>
                    </a:lnTo>
                    <a:lnTo>
                      <a:pt x="1068" y="4446"/>
                    </a:lnTo>
                    <a:lnTo>
                      <a:pt x="1086" y="4462"/>
                    </a:lnTo>
                    <a:lnTo>
                      <a:pt x="966" y="4610"/>
                    </a:lnTo>
                    <a:close/>
                    <a:moveTo>
                      <a:pt x="4254" y="4582"/>
                    </a:moveTo>
                    <a:lnTo>
                      <a:pt x="4130" y="4434"/>
                    </a:lnTo>
                    <a:lnTo>
                      <a:pt x="4130" y="4434"/>
                    </a:lnTo>
                    <a:lnTo>
                      <a:pt x="4148" y="4420"/>
                    </a:lnTo>
                    <a:lnTo>
                      <a:pt x="4272" y="4566"/>
                    </a:lnTo>
                    <a:lnTo>
                      <a:pt x="4272" y="4566"/>
                    </a:lnTo>
                    <a:lnTo>
                      <a:pt x="4254" y="4582"/>
                    </a:lnTo>
                    <a:lnTo>
                      <a:pt x="4254" y="4582"/>
                    </a:lnTo>
                    <a:close/>
                    <a:moveTo>
                      <a:pt x="852" y="4514"/>
                    </a:moveTo>
                    <a:lnTo>
                      <a:pt x="852" y="4514"/>
                    </a:lnTo>
                    <a:lnTo>
                      <a:pt x="834" y="4496"/>
                    </a:lnTo>
                    <a:lnTo>
                      <a:pt x="964" y="4356"/>
                    </a:lnTo>
                    <a:lnTo>
                      <a:pt x="964" y="4356"/>
                    </a:lnTo>
                    <a:lnTo>
                      <a:pt x="980" y="4372"/>
                    </a:lnTo>
                    <a:lnTo>
                      <a:pt x="852" y="4514"/>
                    </a:lnTo>
                    <a:close/>
                    <a:moveTo>
                      <a:pt x="4366" y="4482"/>
                    </a:moveTo>
                    <a:lnTo>
                      <a:pt x="4234" y="4342"/>
                    </a:lnTo>
                    <a:lnTo>
                      <a:pt x="4234" y="4342"/>
                    </a:lnTo>
                    <a:lnTo>
                      <a:pt x="4252" y="4328"/>
                    </a:lnTo>
                    <a:lnTo>
                      <a:pt x="4384" y="4466"/>
                    </a:lnTo>
                    <a:lnTo>
                      <a:pt x="4384" y="4466"/>
                    </a:lnTo>
                    <a:lnTo>
                      <a:pt x="4366" y="4482"/>
                    </a:lnTo>
                    <a:lnTo>
                      <a:pt x="4366" y="4482"/>
                    </a:lnTo>
                    <a:close/>
                    <a:moveTo>
                      <a:pt x="744" y="4410"/>
                    </a:moveTo>
                    <a:lnTo>
                      <a:pt x="744" y="4410"/>
                    </a:lnTo>
                    <a:lnTo>
                      <a:pt x="726" y="4392"/>
                    </a:lnTo>
                    <a:lnTo>
                      <a:pt x="864" y="4258"/>
                    </a:lnTo>
                    <a:lnTo>
                      <a:pt x="864" y="4258"/>
                    </a:lnTo>
                    <a:lnTo>
                      <a:pt x="880" y="4276"/>
                    </a:lnTo>
                    <a:lnTo>
                      <a:pt x="744" y="4410"/>
                    </a:lnTo>
                    <a:close/>
                    <a:moveTo>
                      <a:pt x="4472" y="4378"/>
                    </a:moveTo>
                    <a:lnTo>
                      <a:pt x="4332" y="4246"/>
                    </a:lnTo>
                    <a:lnTo>
                      <a:pt x="4332" y="4246"/>
                    </a:lnTo>
                    <a:lnTo>
                      <a:pt x="4348" y="4228"/>
                    </a:lnTo>
                    <a:lnTo>
                      <a:pt x="4488" y="4360"/>
                    </a:lnTo>
                    <a:lnTo>
                      <a:pt x="4488" y="4360"/>
                    </a:lnTo>
                    <a:lnTo>
                      <a:pt x="4472" y="4378"/>
                    </a:lnTo>
                    <a:lnTo>
                      <a:pt x="4472" y="4378"/>
                    </a:lnTo>
                    <a:close/>
                    <a:moveTo>
                      <a:pt x="642" y="4300"/>
                    </a:moveTo>
                    <a:lnTo>
                      <a:pt x="642" y="4300"/>
                    </a:lnTo>
                    <a:lnTo>
                      <a:pt x="626" y="4282"/>
                    </a:lnTo>
                    <a:lnTo>
                      <a:pt x="772" y="4156"/>
                    </a:lnTo>
                    <a:lnTo>
                      <a:pt x="772" y="4156"/>
                    </a:lnTo>
                    <a:lnTo>
                      <a:pt x="786" y="4174"/>
                    </a:lnTo>
                    <a:lnTo>
                      <a:pt x="642" y="4300"/>
                    </a:lnTo>
                    <a:close/>
                    <a:moveTo>
                      <a:pt x="4572" y="4266"/>
                    </a:moveTo>
                    <a:lnTo>
                      <a:pt x="4424" y="4142"/>
                    </a:lnTo>
                    <a:lnTo>
                      <a:pt x="4424" y="4142"/>
                    </a:lnTo>
                    <a:lnTo>
                      <a:pt x="4440" y="4124"/>
                    </a:lnTo>
                    <a:lnTo>
                      <a:pt x="4588" y="4248"/>
                    </a:lnTo>
                    <a:lnTo>
                      <a:pt x="4588" y="4248"/>
                    </a:lnTo>
                    <a:lnTo>
                      <a:pt x="4572" y="4266"/>
                    </a:lnTo>
                    <a:lnTo>
                      <a:pt x="4572" y="4266"/>
                    </a:lnTo>
                    <a:close/>
                    <a:moveTo>
                      <a:pt x="546" y="4186"/>
                    </a:moveTo>
                    <a:lnTo>
                      <a:pt x="546" y="4186"/>
                    </a:lnTo>
                    <a:lnTo>
                      <a:pt x="532" y="4166"/>
                    </a:lnTo>
                    <a:lnTo>
                      <a:pt x="684" y="4050"/>
                    </a:lnTo>
                    <a:lnTo>
                      <a:pt x="684" y="4050"/>
                    </a:lnTo>
                    <a:lnTo>
                      <a:pt x="698" y="4068"/>
                    </a:lnTo>
                    <a:lnTo>
                      <a:pt x="546" y="4186"/>
                    </a:lnTo>
                    <a:close/>
                    <a:moveTo>
                      <a:pt x="4664" y="4150"/>
                    </a:moveTo>
                    <a:lnTo>
                      <a:pt x="4512" y="4034"/>
                    </a:lnTo>
                    <a:lnTo>
                      <a:pt x="4512" y="4034"/>
                    </a:lnTo>
                    <a:lnTo>
                      <a:pt x="4526" y="4016"/>
                    </a:lnTo>
                    <a:lnTo>
                      <a:pt x="4680" y="4130"/>
                    </a:lnTo>
                    <a:lnTo>
                      <a:pt x="4680" y="4130"/>
                    </a:lnTo>
                    <a:lnTo>
                      <a:pt x="4664" y="4150"/>
                    </a:lnTo>
                    <a:lnTo>
                      <a:pt x="4664" y="4150"/>
                    </a:lnTo>
                    <a:close/>
                    <a:moveTo>
                      <a:pt x="458" y="4066"/>
                    </a:moveTo>
                    <a:lnTo>
                      <a:pt x="458" y="4066"/>
                    </a:lnTo>
                    <a:lnTo>
                      <a:pt x="444" y="4044"/>
                    </a:lnTo>
                    <a:lnTo>
                      <a:pt x="604" y="3936"/>
                    </a:lnTo>
                    <a:lnTo>
                      <a:pt x="604" y="3936"/>
                    </a:lnTo>
                    <a:lnTo>
                      <a:pt x="616" y="3956"/>
                    </a:lnTo>
                    <a:lnTo>
                      <a:pt x="458" y="4066"/>
                    </a:lnTo>
                    <a:close/>
                    <a:moveTo>
                      <a:pt x="4752" y="4028"/>
                    </a:moveTo>
                    <a:lnTo>
                      <a:pt x="4592" y="3920"/>
                    </a:lnTo>
                    <a:lnTo>
                      <a:pt x="4592" y="3920"/>
                    </a:lnTo>
                    <a:lnTo>
                      <a:pt x="4604" y="3902"/>
                    </a:lnTo>
                    <a:lnTo>
                      <a:pt x="4764" y="4006"/>
                    </a:lnTo>
                    <a:lnTo>
                      <a:pt x="4764" y="4006"/>
                    </a:lnTo>
                    <a:lnTo>
                      <a:pt x="4752" y="4028"/>
                    </a:lnTo>
                    <a:lnTo>
                      <a:pt x="4752" y="4028"/>
                    </a:lnTo>
                    <a:close/>
                    <a:moveTo>
                      <a:pt x="376" y="3940"/>
                    </a:moveTo>
                    <a:lnTo>
                      <a:pt x="376" y="3940"/>
                    </a:lnTo>
                    <a:lnTo>
                      <a:pt x="364" y="3918"/>
                    </a:lnTo>
                    <a:lnTo>
                      <a:pt x="528" y="3820"/>
                    </a:lnTo>
                    <a:lnTo>
                      <a:pt x="528" y="3820"/>
                    </a:lnTo>
                    <a:lnTo>
                      <a:pt x="540" y="3840"/>
                    </a:lnTo>
                    <a:lnTo>
                      <a:pt x="376" y="3940"/>
                    </a:lnTo>
                    <a:close/>
                    <a:moveTo>
                      <a:pt x="4830" y="3900"/>
                    </a:moveTo>
                    <a:lnTo>
                      <a:pt x="4664" y="3804"/>
                    </a:lnTo>
                    <a:lnTo>
                      <a:pt x="4664" y="3804"/>
                    </a:lnTo>
                    <a:lnTo>
                      <a:pt x="4676" y="3784"/>
                    </a:lnTo>
                    <a:lnTo>
                      <a:pt x="4844" y="3880"/>
                    </a:lnTo>
                    <a:lnTo>
                      <a:pt x="4844" y="3880"/>
                    </a:lnTo>
                    <a:lnTo>
                      <a:pt x="4830" y="3900"/>
                    </a:lnTo>
                    <a:lnTo>
                      <a:pt x="4830" y="3900"/>
                    </a:lnTo>
                    <a:close/>
                    <a:moveTo>
                      <a:pt x="302" y="3810"/>
                    </a:moveTo>
                    <a:lnTo>
                      <a:pt x="302" y="3810"/>
                    </a:lnTo>
                    <a:lnTo>
                      <a:pt x="292" y="3788"/>
                    </a:lnTo>
                    <a:lnTo>
                      <a:pt x="462" y="3700"/>
                    </a:lnTo>
                    <a:lnTo>
                      <a:pt x="462" y="3700"/>
                    </a:lnTo>
                    <a:lnTo>
                      <a:pt x="472" y="3720"/>
                    </a:lnTo>
                    <a:lnTo>
                      <a:pt x="302" y="3810"/>
                    </a:lnTo>
                    <a:close/>
                    <a:moveTo>
                      <a:pt x="4902" y="3770"/>
                    </a:moveTo>
                    <a:lnTo>
                      <a:pt x="4732" y="3682"/>
                    </a:lnTo>
                    <a:lnTo>
                      <a:pt x="4732" y="3682"/>
                    </a:lnTo>
                    <a:lnTo>
                      <a:pt x="4742" y="3662"/>
                    </a:lnTo>
                    <a:lnTo>
                      <a:pt x="4914" y="3746"/>
                    </a:lnTo>
                    <a:lnTo>
                      <a:pt x="4914" y="3746"/>
                    </a:lnTo>
                    <a:lnTo>
                      <a:pt x="4902" y="3770"/>
                    </a:lnTo>
                    <a:lnTo>
                      <a:pt x="4902" y="3770"/>
                    </a:lnTo>
                    <a:close/>
                    <a:moveTo>
                      <a:pt x="236" y="3676"/>
                    </a:moveTo>
                    <a:lnTo>
                      <a:pt x="236" y="3676"/>
                    </a:lnTo>
                    <a:lnTo>
                      <a:pt x="226" y="3654"/>
                    </a:lnTo>
                    <a:lnTo>
                      <a:pt x="402" y="3576"/>
                    </a:lnTo>
                    <a:lnTo>
                      <a:pt x="402" y="3576"/>
                    </a:lnTo>
                    <a:lnTo>
                      <a:pt x="410" y="3596"/>
                    </a:lnTo>
                    <a:lnTo>
                      <a:pt x="236" y="3676"/>
                    </a:lnTo>
                    <a:close/>
                    <a:moveTo>
                      <a:pt x="4966" y="3634"/>
                    </a:moveTo>
                    <a:lnTo>
                      <a:pt x="4790" y="3556"/>
                    </a:lnTo>
                    <a:lnTo>
                      <a:pt x="4790" y="3556"/>
                    </a:lnTo>
                    <a:lnTo>
                      <a:pt x="4800" y="3536"/>
                    </a:lnTo>
                    <a:lnTo>
                      <a:pt x="4976" y="3610"/>
                    </a:lnTo>
                    <a:lnTo>
                      <a:pt x="4976" y="3610"/>
                    </a:lnTo>
                    <a:lnTo>
                      <a:pt x="4966" y="3634"/>
                    </a:lnTo>
                    <a:lnTo>
                      <a:pt x="4966" y="3634"/>
                    </a:lnTo>
                    <a:close/>
                    <a:moveTo>
                      <a:pt x="178" y="3540"/>
                    </a:moveTo>
                    <a:lnTo>
                      <a:pt x="178" y="3540"/>
                    </a:lnTo>
                    <a:lnTo>
                      <a:pt x="170" y="3516"/>
                    </a:lnTo>
                    <a:lnTo>
                      <a:pt x="348" y="3448"/>
                    </a:lnTo>
                    <a:lnTo>
                      <a:pt x="348" y="3448"/>
                    </a:lnTo>
                    <a:lnTo>
                      <a:pt x="356" y="3470"/>
                    </a:lnTo>
                    <a:lnTo>
                      <a:pt x="178" y="3540"/>
                    </a:lnTo>
                    <a:close/>
                    <a:moveTo>
                      <a:pt x="5022" y="3496"/>
                    </a:moveTo>
                    <a:lnTo>
                      <a:pt x="4842" y="3428"/>
                    </a:lnTo>
                    <a:lnTo>
                      <a:pt x="4842" y="3428"/>
                    </a:lnTo>
                    <a:lnTo>
                      <a:pt x="4850" y="3406"/>
                    </a:lnTo>
                    <a:lnTo>
                      <a:pt x="5032" y="3472"/>
                    </a:lnTo>
                    <a:lnTo>
                      <a:pt x="5032" y="3472"/>
                    </a:lnTo>
                    <a:lnTo>
                      <a:pt x="5022" y="3496"/>
                    </a:lnTo>
                    <a:lnTo>
                      <a:pt x="5022" y="3496"/>
                    </a:lnTo>
                    <a:close/>
                    <a:moveTo>
                      <a:pt x="128" y="3398"/>
                    </a:moveTo>
                    <a:lnTo>
                      <a:pt x="128" y="3398"/>
                    </a:lnTo>
                    <a:lnTo>
                      <a:pt x="120" y="3376"/>
                    </a:lnTo>
                    <a:lnTo>
                      <a:pt x="302" y="3318"/>
                    </a:lnTo>
                    <a:lnTo>
                      <a:pt x="302" y="3318"/>
                    </a:lnTo>
                    <a:lnTo>
                      <a:pt x="310" y="3340"/>
                    </a:lnTo>
                    <a:lnTo>
                      <a:pt x="128" y="3398"/>
                    </a:lnTo>
                    <a:close/>
                    <a:moveTo>
                      <a:pt x="5072" y="3354"/>
                    </a:moveTo>
                    <a:lnTo>
                      <a:pt x="4888" y="3296"/>
                    </a:lnTo>
                    <a:lnTo>
                      <a:pt x="4888" y="3296"/>
                    </a:lnTo>
                    <a:lnTo>
                      <a:pt x="4894" y="3274"/>
                    </a:lnTo>
                    <a:lnTo>
                      <a:pt x="5078" y="3330"/>
                    </a:lnTo>
                    <a:lnTo>
                      <a:pt x="5078" y="3330"/>
                    </a:lnTo>
                    <a:lnTo>
                      <a:pt x="5072" y="3354"/>
                    </a:lnTo>
                    <a:lnTo>
                      <a:pt x="5072" y="3354"/>
                    </a:lnTo>
                    <a:close/>
                    <a:moveTo>
                      <a:pt x="86" y="3256"/>
                    </a:moveTo>
                    <a:lnTo>
                      <a:pt x="86" y="3256"/>
                    </a:lnTo>
                    <a:lnTo>
                      <a:pt x="78" y="3232"/>
                    </a:lnTo>
                    <a:lnTo>
                      <a:pt x="264" y="3184"/>
                    </a:lnTo>
                    <a:lnTo>
                      <a:pt x="264" y="3184"/>
                    </a:lnTo>
                    <a:lnTo>
                      <a:pt x="270" y="3206"/>
                    </a:lnTo>
                    <a:lnTo>
                      <a:pt x="86" y="3256"/>
                    </a:lnTo>
                    <a:close/>
                    <a:moveTo>
                      <a:pt x="5110" y="3208"/>
                    </a:moveTo>
                    <a:lnTo>
                      <a:pt x="4924" y="3164"/>
                    </a:lnTo>
                    <a:lnTo>
                      <a:pt x="4924" y="3164"/>
                    </a:lnTo>
                    <a:lnTo>
                      <a:pt x="4930" y="3140"/>
                    </a:lnTo>
                    <a:lnTo>
                      <a:pt x="5116" y="3184"/>
                    </a:lnTo>
                    <a:lnTo>
                      <a:pt x="5116" y="3184"/>
                    </a:lnTo>
                    <a:lnTo>
                      <a:pt x="5110" y="3208"/>
                    </a:lnTo>
                    <a:lnTo>
                      <a:pt x="5110" y="3208"/>
                    </a:lnTo>
                    <a:close/>
                    <a:moveTo>
                      <a:pt x="52" y="3110"/>
                    </a:moveTo>
                    <a:lnTo>
                      <a:pt x="52" y="3110"/>
                    </a:lnTo>
                    <a:lnTo>
                      <a:pt x="46" y="3086"/>
                    </a:lnTo>
                    <a:lnTo>
                      <a:pt x="234" y="3048"/>
                    </a:lnTo>
                    <a:lnTo>
                      <a:pt x="234" y="3048"/>
                    </a:lnTo>
                    <a:lnTo>
                      <a:pt x="240" y="3072"/>
                    </a:lnTo>
                    <a:lnTo>
                      <a:pt x="52" y="3110"/>
                    </a:lnTo>
                    <a:close/>
                    <a:moveTo>
                      <a:pt x="5142" y="3062"/>
                    </a:moveTo>
                    <a:lnTo>
                      <a:pt x="4954" y="3028"/>
                    </a:lnTo>
                    <a:lnTo>
                      <a:pt x="4954" y="3028"/>
                    </a:lnTo>
                    <a:lnTo>
                      <a:pt x="4958" y="3006"/>
                    </a:lnTo>
                    <a:lnTo>
                      <a:pt x="5146" y="3038"/>
                    </a:lnTo>
                    <a:lnTo>
                      <a:pt x="5146" y="3038"/>
                    </a:lnTo>
                    <a:lnTo>
                      <a:pt x="5142" y="3062"/>
                    </a:lnTo>
                    <a:lnTo>
                      <a:pt x="5142" y="3062"/>
                    </a:lnTo>
                    <a:close/>
                    <a:moveTo>
                      <a:pt x="26" y="2962"/>
                    </a:moveTo>
                    <a:lnTo>
                      <a:pt x="26" y="2962"/>
                    </a:lnTo>
                    <a:lnTo>
                      <a:pt x="22" y="2938"/>
                    </a:lnTo>
                    <a:lnTo>
                      <a:pt x="212" y="2912"/>
                    </a:lnTo>
                    <a:lnTo>
                      <a:pt x="212" y="2912"/>
                    </a:lnTo>
                    <a:lnTo>
                      <a:pt x="216" y="2936"/>
                    </a:lnTo>
                    <a:lnTo>
                      <a:pt x="26" y="2962"/>
                    </a:lnTo>
                    <a:close/>
                    <a:moveTo>
                      <a:pt x="5164" y="2914"/>
                    </a:moveTo>
                    <a:lnTo>
                      <a:pt x="4974" y="2892"/>
                    </a:lnTo>
                    <a:lnTo>
                      <a:pt x="4974" y="2892"/>
                    </a:lnTo>
                    <a:lnTo>
                      <a:pt x="4976" y="2868"/>
                    </a:lnTo>
                    <a:lnTo>
                      <a:pt x="5168" y="2890"/>
                    </a:lnTo>
                    <a:lnTo>
                      <a:pt x="5168" y="2890"/>
                    </a:lnTo>
                    <a:lnTo>
                      <a:pt x="5164" y="2914"/>
                    </a:lnTo>
                    <a:lnTo>
                      <a:pt x="5164" y="2914"/>
                    </a:lnTo>
                    <a:close/>
                    <a:moveTo>
                      <a:pt x="8" y="2814"/>
                    </a:moveTo>
                    <a:lnTo>
                      <a:pt x="8" y="2814"/>
                    </a:lnTo>
                    <a:lnTo>
                      <a:pt x="6" y="2790"/>
                    </a:lnTo>
                    <a:lnTo>
                      <a:pt x="198" y="2774"/>
                    </a:lnTo>
                    <a:lnTo>
                      <a:pt x="198" y="2774"/>
                    </a:lnTo>
                    <a:lnTo>
                      <a:pt x="200" y="2798"/>
                    </a:lnTo>
                    <a:lnTo>
                      <a:pt x="8" y="2814"/>
                    </a:lnTo>
                    <a:close/>
                    <a:moveTo>
                      <a:pt x="5178" y="2766"/>
                    </a:moveTo>
                    <a:lnTo>
                      <a:pt x="4988" y="2754"/>
                    </a:lnTo>
                    <a:lnTo>
                      <a:pt x="4988" y="2754"/>
                    </a:lnTo>
                    <a:lnTo>
                      <a:pt x="4988" y="2730"/>
                    </a:lnTo>
                    <a:lnTo>
                      <a:pt x="5180" y="2742"/>
                    </a:lnTo>
                    <a:lnTo>
                      <a:pt x="5180" y="2742"/>
                    </a:lnTo>
                    <a:lnTo>
                      <a:pt x="5178" y="2766"/>
                    </a:lnTo>
                    <a:lnTo>
                      <a:pt x="5178" y="2766"/>
                    </a:lnTo>
                    <a:close/>
                    <a:moveTo>
                      <a:pt x="0" y="2664"/>
                    </a:moveTo>
                    <a:lnTo>
                      <a:pt x="0" y="2664"/>
                    </a:lnTo>
                    <a:lnTo>
                      <a:pt x="0" y="2640"/>
                    </a:lnTo>
                    <a:lnTo>
                      <a:pt x="192" y="2636"/>
                    </a:lnTo>
                    <a:lnTo>
                      <a:pt x="192" y="2636"/>
                    </a:lnTo>
                    <a:lnTo>
                      <a:pt x="192" y="2660"/>
                    </a:lnTo>
                    <a:lnTo>
                      <a:pt x="0" y="2664"/>
                    </a:lnTo>
                    <a:close/>
                    <a:moveTo>
                      <a:pt x="5184" y="2616"/>
                    </a:moveTo>
                    <a:lnTo>
                      <a:pt x="4992" y="2616"/>
                    </a:lnTo>
                    <a:lnTo>
                      <a:pt x="4992" y="2616"/>
                    </a:lnTo>
                    <a:lnTo>
                      <a:pt x="4992" y="2592"/>
                    </a:lnTo>
                    <a:lnTo>
                      <a:pt x="5184" y="2592"/>
                    </a:lnTo>
                    <a:lnTo>
                      <a:pt x="5184" y="2592"/>
                    </a:lnTo>
                    <a:lnTo>
                      <a:pt x="5184" y="2616"/>
                    </a:lnTo>
                    <a:lnTo>
                      <a:pt x="5184" y="2616"/>
                    </a:lnTo>
                    <a:close/>
                    <a:moveTo>
                      <a:pt x="192" y="2520"/>
                    </a:moveTo>
                    <a:lnTo>
                      <a:pt x="0" y="2516"/>
                    </a:lnTo>
                    <a:lnTo>
                      <a:pt x="0" y="2516"/>
                    </a:lnTo>
                    <a:lnTo>
                      <a:pt x="2" y="2490"/>
                    </a:lnTo>
                    <a:lnTo>
                      <a:pt x="194" y="2498"/>
                    </a:lnTo>
                    <a:lnTo>
                      <a:pt x="194" y="2498"/>
                    </a:lnTo>
                    <a:lnTo>
                      <a:pt x="192" y="2520"/>
                    </a:lnTo>
                    <a:lnTo>
                      <a:pt x="192" y="2520"/>
                    </a:lnTo>
                    <a:close/>
                    <a:moveTo>
                      <a:pt x="4990" y="2480"/>
                    </a:moveTo>
                    <a:lnTo>
                      <a:pt x="4990" y="2480"/>
                    </a:lnTo>
                    <a:lnTo>
                      <a:pt x="4988" y="2458"/>
                    </a:lnTo>
                    <a:lnTo>
                      <a:pt x="5180" y="2446"/>
                    </a:lnTo>
                    <a:lnTo>
                      <a:pt x="5180" y="2446"/>
                    </a:lnTo>
                    <a:lnTo>
                      <a:pt x="5182" y="2472"/>
                    </a:lnTo>
                    <a:lnTo>
                      <a:pt x="4990" y="2480"/>
                    </a:lnTo>
                    <a:close/>
                    <a:moveTo>
                      <a:pt x="200" y="2382"/>
                    </a:moveTo>
                    <a:lnTo>
                      <a:pt x="10" y="2366"/>
                    </a:lnTo>
                    <a:lnTo>
                      <a:pt x="10" y="2366"/>
                    </a:lnTo>
                    <a:lnTo>
                      <a:pt x="12" y="2342"/>
                    </a:lnTo>
                    <a:lnTo>
                      <a:pt x="202" y="2360"/>
                    </a:lnTo>
                    <a:lnTo>
                      <a:pt x="202" y="2360"/>
                    </a:lnTo>
                    <a:lnTo>
                      <a:pt x="200" y="2382"/>
                    </a:lnTo>
                    <a:lnTo>
                      <a:pt x="200" y="2382"/>
                    </a:lnTo>
                    <a:close/>
                    <a:moveTo>
                      <a:pt x="4980" y="2342"/>
                    </a:moveTo>
                    <a:lnTo>
                      <a:pt x="4980" y="2342"/>
                    </a:lnTo>
                    <a:lnTo>
                      <a:pt x="4978" y="2320"/>
                    </a:lnTo>
                    <a:lnTo>
                      <a:pt x="5168" y="2298"/>
                    </a:lnTo>
                    <a:lnTo>
                      <a:pt x="5168" y="2298"/>
                    </a:lnTo>
                    <a:lnTo>
                      <a:pt x="5170" y="2322"/>
                    </a:lnTo>
                    <a:lnTo>
                      <a:pt x="4980" y="2342"/>
                    </a:lnTo>
                    <a:close/>
                    <a:moveTo>
                      <a:pt x="216" y="2246"/>
                    </a:moveTo>
                    <a:lnTo>
                      <a:pt x="26" y="2218"/>
                    </a:lnTo>
                    <a:lnTo>
                      <a:pt x="26" y="2218"/>
                    </a:lnTo>
                    <a:lnTo>
                      <a:pt x="30" y="2194"/>
                    </a:lnTo>
                    <a:lnTo>
                      <a:pt x="220" y="2222"/>
                    </a:lnTo>
                    <a:lnTo>
                      <a:pt x="220" y="2222"/>
                    </a:lnTo>
                    <a:lnTo>
                      <a:pt x="216" y="2246"/>
                    </a:lnTo>
                    <a:lnTo>
                      <a:pt x="216" y="2246"/>
                    </a:lnTo>
                    <a:close/>
                    <a:moveTo>
                      <a:pt x="4962" y="2206"/>
                    </a:moveTo>
                    <a:lnTo>
                      <a:pt x="4962" y="2206"/>
                    </a:lnTo>
                    <a:lnTo>
                      <a:pt x="4958" y="2182"/>
                    </a:lnTo>
                    <a:lnTo>
                      <a:pt x="5148" y="2150"/>
                    </a:lnTo>
                    <a:lnTo>
                      <a:pt x="5148" y="2150"/>
                    </a:lnTo>
                    <a:lnTo>
                      <a:pt x="5152" y="2174"/>
                    </a:lnTo>
                    <a:lnTo>
                      <a:pt x="4962" y="2206"/>
                    </a:lnTo>
                    <a:close/>
                    <a:moveTo>
                      <a:pt x="240" y="2108"/>
                    </a:moveTo>
                    <a:lnTo>
                      <a:pt x="52" y="2070"/>
                    </a:lnTo>
                    <a:lnTo>
                      <a:pt x="52" y="2070"/>
                    </a:lnTo>
                    <a:lnTo>
                      <a:pt x="56" y="2046"/>
                    </a:lnTo>
                    <a:lnTo>
                      <a:pt x="244" y="2086"/>
                    </a:lnTo>
                    <a:lnTo>
                      <a:pt x="244" y="2086"/>
                    </a:lnTo>
                    <a:lnTo>
                      <a:pt x="240" y="2108"/>
                    </a:lnTo>
                    <a:lnTo>
                      <a:pt x="240" y="2108"/>
                    </a:lnTo>
                    <a:close/>
                    <a:moveTo>
                      <a:pt x="4936" y="2070"/>
                    </a:moveTo>
                    <a:lnTo>
                      <a:pt x="4936" y="2070"/>
                    </a:lnTo>
                    <a:lnTo>
                      <a:pt x="4930" y="2046"/>
                    </a:lnTo>
                    <a:lnTo>
                      <a:pt x="5118" y="2004"/>
                    </a:lnTo>
                    <a:lnTo>
                      <a:pt x="5118" y="2004"/>
                    </a:lnTo>
                    <a:lnTo>
                      <a:pt x="5122" y="2028"/>
                    </a:lnTo>
                    <a:lnTo>
                      <a:pt x="4936" y="2070"/>
                    </a:lnTo>
                    <a:close/>
                    <a:moveTo>
                      <a:pt x="272" y="1974"/>
                    </a:moveTo>
                    <a:lnTo>
                      <a:pt x="86" y="1924"/>
                    </a:lnTo>
                    <a:lnTo>
                      <a:pt x="86" y="1924"/>
                    </a:lnTo>
                    <a:lnTo>
                      <a:pt x="92" y="1900"/>
                    </a:lnTo>
                    <a:lnTo>
                      <a:pt x="278" y="1952"/>
                    </a:lnTo>
                    <a:lnTo>
                      <a:pt x="278" y="1952"/>
                    </a:lnTo>
                    <a:lnTo>
                      <a:pt x="272" y="1974"/>
                    </a:lnTo>
                    <a:lnTo>
                      <a:pt x="272" y="1974"/>
                    </a:lnTo>
                    <a:close/>
                    <a:moveTo>
                      <a:pt x="4902" y="1936"/>
                    </a:moveTo>
                    <a:lnTo>
                      <a:pt x="4902" y="1936"/>
                    </a:lnTo>
                    <a:lnTo>
                      <a:pt x="4896" y="1912"/>
                    </a:lnTo>
                    <a:lnTo>
                      <a:pt x="5080" y="1858"/>
                    </a:lnTo>
                    <a:lnTo>
                      <a:pt x="5080" y="1858"/>
                    </a:lnTo>
                    <a:lnTo>
                      <a:pt x="5086" y="1882"/>
                    </a:lnTo>
                    <a:lnTo>
                      <a:pt x="4902" y="1936"/>
                    </a:lnTo>
                    <a:close/>
                    <a:moveTo>
                      <a:pt x="310" y="1842"/>
                    </a:moveTo>
                    <a:lnTo>
                      <a:pt x="128" y="1782"/>
                    </a:lnTo>
                    <a:lnTo>
                      <a:pt x="128" y="1782"/>
                    </a:lnTo>
                    <a:lnTo>
                      <a:pt x="136" y="1758"/>
                    </a:lnTo>
                    <a:lnTo>
                      <a:pt x="318" y="1820"/>
                    </a:lnTo>
                    <a:lnTo>
                      <a:pt x="318" y="1820"/>
                    </a:lnTo>
                    <a:lnTo>
                      <a:pt x="310" y="1842"/>
                    </a:lnTo>
                    <a:lnTo>
                      <a:pt x="310" y="1842"/>
                    </a:lnTo>
                    <a:close/>
                    <a:moveTo>
                      <a:pt x="4860" y="1804"/>
                    </a:moveTo>
                    <a:lnTo>
                      <a:pt x="4860" y="1804"/>
                    </a:lnTo>
                    <a:lnTo>
                      <a:pt x="4852" y="1782"/>
                    </a:lnTo>
                    <a:lnTo>
                      <a:pt x="5034" y="1716"/>
                    </a:lnTo>
                    <a:lnTo>
                      <a:pt x="5034" y="1716"/>
                    </a:lnTo>
                    <a:lnTo>
                      <a:pt x="5042" y="1740"/>
                    </a:lnTo>
                    <a:lnTo>
                      <a:pt x="4860" y="1804"/>
                    </a:lnTo>
                    <a:close/>
                    <a:moveTo>
                      <a:pt x="358" y="1712"/>
                    </a:moveTo>
                    <a:lnTo>
                      <a:pt x="180" y="1640"/>
                    </a:lnTo>
                    <a:lnTo>
                      <a:pt x="180" y="1640"/>
                    </a:lnTo>
                    <a:lnTo>
                      <a:pt x="188" y="1618"/>
                    </a:lnTo>
                    <a:lnTo>
                      <a:pt x="366" y="1690"/>
                    </a:lnTo>
                    <a:lnTo>
                      <a:pt x="366" y="1690"/>
                    </a:lnTo>
                    <a:lnTo>
                      <a:pt x="358" y="1712"/>
                    </a:lnTo>
                    <a:lnTo>
                      <a:pt x="358" y="1712"/>
                    </a:lnTo>
                    <a:close/>
                    <a:moveTo>
                      <a:pt x="4810" y="1674"/>
                    </a:moveTo>
                    <a:lnTo>
                      <a:pt x="4810" y="1674"/>
                    </a:lnTo>
                    <a:lnTo>
                      <a:pt x="4802" y="1652"/>
                    </a:lnTo>
                    <a:lnTo>
                      <a:pt x="4978" y="1578"/>
                    </a:lnTo>
                    <a:lnTo>
                      <a:pt x="4978" y="1578"/>
                    </a:lnTo>
                    <a:lnTo>
                      <a:pt x="4988" y="1600"/>
                    </a:lnTo>
                    <a:lnTo>
                      <a:pt x="4810" y="1674"/>
                    </a:lnTo>
                    <a:close/>
                    <a:moveTo>
                      <a:pt x="412" y="1584"/>
                    </a:moveTo>
                    <a:lnTo>
                      <a:pt x="238" y="1502"/>
                    </a:lnTo>
                    <a:lnTo>
                      <a:pt x="238" y="1502"/>
                    </a:lnTo>
                    <a:lnTo>
                      <a:pt x="250" y="1480"/>
                    </a:lnTo>
                    <a:lnTo>
                      <a:pt x="422" y="1562"/>
                    </a:lnTo>
                    <a:lnTo>
                      <a:pt x="422" y="1562"/>
                    </a:lnTo>
                    <a:lnTo>
                      <a:pt x="412" y="1584"/>
                    </a:lnTo>
                    <a:lnTo>
                      <a:pt x="412" y="1584"/>
                    </a:lnTo>
                    <a:close/>
                    <a:moveTo>
                      <a:pt x="4754" y="1548"/>
                    </a:moveTo>
                    <a:lnTo>
                      <a:pt x="4754" y="1548"/>
                    </a:lnTo>
                    <a:lnTo>
                      <a:pt x="4744" y="1528"/>
                    </a:lnTo>
                    <a:lnTo>
                      <a:pt x="4916" y="1442"/>
                    </a:lnTo>
                    <a:lnTo>
                      <a:pt x="4916" y="1442"/>
                    </a:lnTo>
                    <a:lnTo>
                      <a:pt x="4928" y="1464"/>
                    </a:lnTo>
                    <a:lnTo>
                      <a:pt x="4754" y="1548"/>
                    </a:lnTo>
                    <a:close/>
                    <a:moveTo>
                      <a:pt x="474" y="1460"/>
                    </a:moveTo>
                    <a:lnTo>
                      <a:pt x="306" y="1368"/>
                    </a:lnTo>
                    <a:lnTo>
                      <a:pt x="306" y="1368"/>
                    </a:lnTo>
                    <a:lnTo>
                      <a:pt x="318" y="1348"/>
                    </a:lnTo>
                    <a:lnTo>
                      <a:pt x="486" y="1440"/>
                    </a:lnTo>
                    <a:lnTo>
                      <a:pt x="486" y="1440"/>
                    </a:lnTo>
                    <a:lnTo>
                      <a:pt x="474" y="1460"/>
                    </a:lnTo>
                    <a:lnTo>
                      <a:pt x="474" y="1460"/>
                    </a:lnTo>
                    <a:close/>
                    <a:moveTo>
                      <a:pt x="4690" y="1426"/>
                    </a:moveTo>
                    <a:lnTo>
                      <a:pt x="4690" y="1426"/>
                    </a:lnTo>
                    <a:lnTo>
                      <a:pt x="4680" y="1406"/>
                    </a:lnTo>
                    <a:lnTo>
                      <a:pt x="4846" y="1310"/>
                    </a:lnTo>
                    <a:lnTo>
                      <a:pt x="4846" y="1310"/>
                    </a:lnTo>
                    <a:lnTo>
                      <a:pt x="4858" y="1332"/>
                    </a:lnTo>
                    <a:lnTo>
                      <a:pt x="4690" y="1426"/>
                    </a:lnTo>
                    <a:close/>
                    <a:moveTo>
                      <a:pt x="544" y="1340"/>
                    </a:moveTo>
                    <a:lnTo>
                      <a:pt x="380" y="1240"/>
                    </a:lnTo>
                    <a:lnTo>
                      <a:pt x="380" y="1240"/>
                    </a:lnTo>
                    <a:lnTo>
                      <a:pt x="394" y="1218"/>
                    </a:lnTo>
                    <a:lnTo>
                      <a:pt x="556" y="1320"/>
                    </a:lnTo>
                    <a:lnTo>
                      <a:pt x="556" y="1320"/>
                    </a:lnTo>
                    <a:lnTo>
                      <a:pt x="544" y="1340"/>
                    </a:lnTo>
                    <a:lnTo>
                      <a:pt x="544" y="1340"/>
                    </a:lnTo>
                    <a:close/>
                    <a:moveTo>
                      <a:pt x="4620" y="1306"/>
                    </a:moveTo>
                    <a:lnTo>
                      <a:pt x="4620" y="1306"/>
                    </a:lnTo>
                    <a:lnTo>
                      <a:pt x="4608" y="1288"/>
                    </a:lnTo>
                    <a:lnTo>
                      <a:pt x="4768" y="1182"/>
                    </a:lnTo>
                    <a:lnTo>
                      <a:pt x="4768" y="1182"/>
                    </a:lnTo>
                    <a:lnTo>
                      <a:pt x="4782" y="1204"/>
                    </a:lnTo>
                    <a:lnTo>
                      <a:pt x="4620" y="1306"/>
                    </a:lnTo>
                    <a:close/>
                    <a:moveTo>
                      <a:pt x="620" y="1224"/>
                    </a:moveTo>
                    <a:lnTo>
                      <a:pt x="462" y="1114"/>
                    </a:lnTo>
                    <a:lnTo>
                      <a:pt x="462" y="1114"/>
                    </a:lnTo>
                    <a:lnTo>
                      <a:pt x="476" y="1094"/>
                    </a:lnTo>
                    <a:lnTo>
                      <a:pt x="632" y="1204"/>
                    </a:lnTo>
                    <a:lnTo>
                      <a:pt x="632" y="1204"/>
                    </a:lnTo>
                    <a:lnTo>
                      <a:pt x="620" y="1224"/>
                    </a:lnTo>
                    <a:lnTo>
                      <a:pt x="620" y="1224"/>
                    </a:lnTo>
                    <a:close/>
                    <a:moveTo>
                      <a:pt x="4542" y="1192"/>
                    </a:moveTo>
                    <a:lnTo>
                      <a:pt x="4542" y="1192"/>
                    </a:lnTo>
                    <a:lnTo>
                      <a:pt x="4528" y="1174"/>
                    </a:lnTo>
                    <a:lnTo>
                      <a:pt x="4684" y="1060"/>
                    </a:lnTo>
                    <a:lnTo>
                      <a:pt x="4684" y="1060"/>
                    </a:lnTo>
                    <a:lnTo>
                      <a:pt x="4698" y="1080"/>
                    </a:lnTo>
                    <a:lnTo>
                      <a:pt x="4542" y="1192"/>
                    </a:lnTo>
                    <a:close/>
                    <a:moveTo>
                      <a:pt x="702" y="1112"/>
                    </a:moveTo>
                    <a:lnTo>
                      <a:pt x="550" y="994"/>
                    </a:lnTo>
                    <a:lnTo>
                      <a:pt x="550" y="994"/>
                    </a:lnTo>
                    <a:lnTo>
                      <a:pt x="566" y="974"/>
                    </a:lnTo>
                    <a:lnTo>
                      <a:pt x="716" y="1094"/>
                    </a:lnTo>
                    <a:lnTo>
                      <a:pt x="716" y="1094"/>
                    </a:lnTo>
                    <a:lnTo>
                      <a:pt x="702" y="1112"/>
                    </a:lnTo>
                    <a:lnTo>
                      <a:pt x="702" y="1112"/>
                    </a:lnTo>
                    <a:close/>
                    <a:moveTo>
                      <a:pt x="4458" y="1082"/>
                    </a:moveTo>
                    <a:lnTo>
                      <a:pt x="4458" y="1082"/>
                    </a:lnTo>
                    <a:lnTo>
                      <a:pt x="4444" y="1064"/>
                    </a:lnTo>
                    <a:lnTo>
                      <a:pt x="4592" y="942"/>
                    </a:lnTo>
                    <a:lnTo>
                      <a:pt x="4592" y="942"/>
                    </a:lnTo>
                    <a:lnTo>
                      <a:pt x="4608" y="962"/>
                    </a:lnTo>
                    <a:lnTo>
                      <a:pt x="4458" y="1082"/>
                    </a:lnTo>
                    <a:close/>
                    <a:moveTo>
                      <a:pt x="790" y="1006"/>
                    </a:moveTo>
                    <a:lnTo>
                      <a:pt x="646" y="878"/>
                    </a:lnTo>
                    <a:lnTo>
                      <a:pt x="646" y="878"/>
                    </a:lnTo>
                    <a:lnTo>
                      <a:pt x="662" y="860"/>
                    </a:lnTo>
                    <a:lnTo>
                      <a:pt x="806" y="988"/>
                    </a:lnTo>
                    <a:lnTo>
                      <a:pt x="806" y="988"/>
                    </a:lnTo>
                    <a:lnTo>
                      <a:pt x="790" y="1006"/>
                    </a:lnTo>
                    <a:lnTo>
                      <a:pt x="790" y="1006"/>
                    </a:lnTo>
                    <a:close/>
                    <a:moveTo>
                      <a:pt x="4368" y="978"/>
                    </a:moveTo>
                    <a:lnTo>
                      <a:pt x="4368" y="978"/>
                    </a:lnTo>
                    <a:lnTo>
                      <a:pt x="4352" y="960"/>
                    </a:lnTo>
                    <a:lnTo>
                      <a:pt x="4494" y="830"/>
                    </a:lnTo>
                    <a:lnTo>
                      <a:pt x="4494" y="830"/>
                    </a:lnTo>
                    <a:lnTo>
                      <a:pt x="4510" y="848"/>
                    </a:lnTo>
                    <a:lnTo>
                      <a:pt x="4368" y="978"/>
                    </a:lnTo>
                    <a:close/>
                    <a:moveTo>
                      <a:pt x="884" y="904"/>
                    </a:moveTo>
                    <a:lnTo>
                      <a:pt x="748" y="770"/>
                    </a:lnTo>
                    <a:lnTo>
                      <a:pt x="748" y="770"/>
                    </a:lnTo>
                    <a:lnTo>
                      <a:pt x="766" y="752"/>
                    </a:lnTo>
                    <a:lnTo>
                      <a:pt x="902" y="888"/>
                    </a:lnTo>
                    <a:lnTo>
                      <a:pt x="902" y="888"/>
                    </a:lnTo>
                    <a:lnTo>
                      <a:pt x="884" y="904"/>
                    </a:lnTo>
                    <a:lnTo>
                      <a:pt x="884" y="904"/>
                    </a:lnTo>
                    <a:close/>
                    <a:moveTo>
                      <a:pt x="4272" y="878"/>
                    </a:moveTo>
                    <a:lnTo>
                      <a:pt x="4272" y="878"/>
                    </a:lnTo>
                    <a:lnTo>
                      <a:pt x="4256" y="862"/>
                    </a:lnTo>
                    <a:lnTo>
                      <a:pt x="4388" y="722"/>
                    </a:lnTo>
                    <a:lnTo>
                      <a:pt x="4388" y="722"/>
                    </a:lnTo>
                    <a:lnTo>
                      <a:pt x="4406" y="740"/>
                    </a:lnTo>
                    <a:lnTo>
                      <a:pt x="4272" y="878"/>
                    </a:lnTo>
                    <a:close/>
                    <a:moveTo>
                      <a:pt x="984" y="808"/>
                    </a:moveTo>
                    <a:lnTo>
                      <a:pt x="856" y="666"/>
                    </a:lnTo>
                    <a:lnTo>
                      <a:pt x="856" y="666"/>
                    </a:lnTo>
                    <a:lnTo>
                      <a:pt x="874" y="650"/>
                    </a:lnTo>
                    <a:lnTo>
                      <a:pt x="1002" y="794"/>
                    </a:lnTo>
                    <a:lnTo>
                      <a:pt x="1002" y="794"/>
                    </a:lnTo>
                    <a:lnTo>
                      <a:pt x="984" y="808"/>
                    </a:lnTo>
                    <a:lnTo>
                      <a:pt x="984" y="808"/>
                    </a:lnTo>
                    <a:close/>
                    <a:moveTo>
                      <a:pt x="4170" y="784"/>
                    </a:moveTo>
                    <a:lnTo>
                      <a:pt x="4170" y="784"/>
                    </a:lnTo>
                    <a:lnTo>
                      <a:pt x="4154" y="768"/>
                    </a:lnTo>
                    <a:lnTo>
                      <a:pt x="4278" y="622"/>
                    </a:lnTo>
                    <a:lnTo>
                      <a:pt x="4278" y="622"/>
                    </a:lnTo>
                    <a:lnTo>
                      <a:pt x="4298" y="638"/>
                    </a:lnTo>
                    <a:lnTo>
                      <a:pt x="4170" y="784"/>
                    </a:lnTo>
                    <a:close/>
                    <a:moveTo>
                      <a:pt x="1090" y="720"/>
                    </a:moveTo>
                    <a:lnTo>
                      <a:pt x="970" y="570"/>
                    </a:lnTo>
                    <a:lnTo>
                      <a:pt x="970" y="570"/>
                    </a:lnTo>
                    <a:lnTo>
                      <a:pt x="990" y="554"/>
                    </a:lnTo>
                    <a:lnTo>
                      <a:pt x="1108" y="704"/>
                    </a:lnTo>
                    <a:lnTo>
                      <a:pt x="1108" y="704"/>
                    </a:lnTo>
                    <a:lnTo>
                      <a:pt x="1090" y="720"/>
                    </a:lnTo>
                    <a:lnTo>
                      <a:pt x="1090" y="720"/>
                    </a:lnTo>
                    <a:close/>
                    <a:moveTo>
                      <a:pt x="4064" y="696"/>
                    </a:moveTo>
                    <a:lnTo>
                      <a:pt x="4064" y="696"/>
                    </a:lnTo>
                    <a:lnTo>
                      <a:pt x="4046" y="682"/>
                    </a:lnTo>
                    <a:lnTo>
                      <a:pt x="4162" y="528"/>
                    </a:lnTo>
                    <a:lnTo>
                      <a:pt x="4162" y="528"/>
                    </a:lnTo>
                    <a:lnTo>
                      <a:pt x="4182" y="544"/>
                    </a:lnTo>
                    <a:lnTo>
                      <a:pt x="4064" y="696"/>
                    </a:lnTo>
                    <a:close/>
                    <a:moveTo>
                      <a:pt x="1200" y="636"/>
                    </a:moveTo>
                    <a:lnTo>
                      <a:pt x="1090" y="480"/>
                    </a:lnTo>
                    <a:lnTo>
                      <a:pt x="1090" y="480"/>
                    </a:lnTo>
                    <a:lnTo>
                      <a:pt x="1110" y="464"/>
                    </a:lnTo>
                    <a:lnTo>
                      <a:pt x="1220" y="622"/>
                    </a:lnTo>
                    <a:lnTo>
                      <a:pt x="1220" y="622"/>
                    </a:lnTo>
                    <a:lnTo>
                      <a:pt x="1200" y="636"/>
                    </a:lnTo>
                    <a:lnTo>
                      <a:pt x="1200" y="636"/>
                    </a:lnTo>
                    <a:close/>
                    <a:moveTo>
                      <a:pt x="3952" y="614"/>
                    </a:moveTo>
                    <a:lnTo>
                      <a:pt x="3952" y="614"/>
                    </a:lnTo>
                    <a:lnTo>
                      <a:pt x="3932" y="600"/>
                    </a:lnTo>
                    <a:lnTo>
                      <a:pt x="4040" y="442"/>
                    </a:lnTo>
                    <a:lnTo>
                      <a:pt x="4040" y="442"/>
                    </a:lnTo>
                    <a:lnTo>
                      <a:pt x="4060" y="456"/>
                    </a:lnTo>
                    <a:lnTo>
                      <a:pt x="3952" y="614"/>
                    </a:lnTo>
                    <a:close/>
                    <a:moveTo>
                      <a:pt x="1316" y="558"/>
                    </a:moveTo>
                    <a:lnTo>
                      <a:pt x="1214" y="396"/>
                    </a:lnTo>
                    <a:lnTo>
                      <a:pt x="1214" y="396"/>
                    </a:lnTo>
                    <a:lnTo>
                      <a:pt x="1234" y="382"/>
                    </a:lnTo>
                    <a:lnTo>
                      <a:pt x="1334" y="546"/>
                    </a:lnTo>
                    <a:lnTo>
                      <a:pt x="1334" y="546"/>
                    </a:lnTo>
                    <a:lnTo>
                      <a:pt x="1316" y="558"/>
                    </a:lnTo>
                    <a:lnTo>
                      <a:pt x="1316" y="558"/>
                    </a:lnTo>
                    <a:close/>
                    <a:moveTo>
                      <a:pt x="3836" y="538"/>
                    </a:moveTo>
                    <a:lnTo>
                      <a:pt x="3836" y="538"/>
                    </a:lnTo>
                    <a:lnTo>
                      <a:pt x="3816" y="526"/>
                    </a:lnTo>
                    <a:lnTo>
                      <a:pt x="3914" y="362"/>
                    </a:lnTo>
                    <a:lnTo>
                      <a:pt x="3914" y="362"/>
                    </a:lnTo>
                    <a:lnTo>
                      <a:pt x="3936" y="374"/>
                    </a:lnTo>
                    <a:lnTo>
                      <a:pt x="3836" y="538"/>
                    </a:lnTo>
                    <a:close/>
                    <a:moveTo>
                      <a:pt x="1434" y="488"/>
                    </a:moveTo>
                    <a:lnTo>
                      <a:pt x="1342" y="320"/>
                    </a:lnTo>
                    <a:lnTo>
                      <a:pt x="1342" y="320"/>
                    </a:lnTo>
                    <a:lnTo>
                      <a:pt x="1364" y="308"/>
                    </a:lnTo>
                    <a:lnTo>
                      <a:pt x="1454" y="478"/>
                    </a:lnTo>
                    <a:lnTo>
                      <a:pt x="1454" y="478"/>
                    </a:lnTo>
                    <a:lnTo>
                      <a:pt x="1434" y="488"/>
                    </a:lnTo>
                    <a:lnTo>
                      <a:pt x="1434" y="488"/>
                    </a:lnTo>
                    <a:close/>
                    <a:moveTo>
                      <a:pt x="3716" y="470"/>
                    </a:moveTo>
                    <a:lnTo>
                      <a:pt x="3716" y="470"/>
                    </a:lnTo>
                    <a:lnTo>
                      <a:pt x="3694" y="460"/>
                    </a:lnTo>
                    <a:lnTo>
                      <a:pt x="3782" y="288"/>
                    </a:lnTo>
                    <a:lnTo>
                      <a:pt x="3782" y="288"/>
                    </a:lnTo>
                    <a:lnTo>
                      <a:pt x="3806" y="300"/>
                    </a:lnTo>
                    <a:lnTo>
                      <a:pt x="3716" y="470"/>
                    </a:lnTo>
                    <a:close/>
                    <a:moveTo>
                      <a:pt x="1558" y="426"/>
                    </a:moveTo>
                    <a:lnTo>
                      <a:pt x="1474" y="252"/>
                    </a:lnTo>
                    <a:lnTo>
                      <a:pt x="1474" y="252"/>
                    </a:lnTo>
                    <a:lnTo>
                      <a:pt x="1496" y="242"/>
                    </a:lnTo>
                    <a:lnTo>
                      <a:pt x="1578" y="416"/>
                    </a:lnTo>
                    <a:lnTo>
                      <a:pt x="1578" y="416"/>
                    </a:lnTo>
                    <a:lnTo>
                      <a:pt x="1558" y="426"/>
                    </a:lnTo>
                    <a:lnTo>
                      <a:pt x="1558" y="426"/>
                    </a:lnTo>
                    <a:close/>
                    <a:moveTo>
                      <a:pt x="3590" y="408"/>
                    </a:moveTo>
                    <a:lnTo>
                      <a:pt x="3590" y="408"/>
                    </a:lnTo>
                    <a:lnTo>
                      <a:pt x="3570" y="398"/>
                    </a:lnTo>
                    <a:lnTo>
                      <a:pt x="3648" y="224"/>
                    </a:lnTo>
                    <a:lnTo>
                      <a:pt x="3648" y="224"/>
                    </a:lnTo>
                    <a:lnTo>
                      <a:pt x="3670" y="234"/>
                    </a:lnTo>
                    <a:lnTo>
                      <a:pt x="3590" y="408"/>
                    </a:lnTo>
                    <a:close/>
                    <a:moveTo>
                      <a:pt x="1684" y="370"/>
                    </a:moveTo>
                    <a:lnTo>
                      <a:pt x="1610" y="192"/>
                    </a:lnTo>
                    <a:lnTo>
                      <a:pt x="1610" y="192"/>
                    </a:lnTo>
                    <a:lnTo>
                      <a:pt x="1634" y="182"/>
                    </a:lnTo>
                    <a:lnTo>
                      <a:pt x="1704" y="360"/>
                    </a:lnTo>
                    <a:lnTo>
                      <a:pt x="1704" y="360"/>
                    </a:lnTo>
                    <a:lnTo>
                      <a:pt x="1684" y="370"/>
                    </a:lnTo>
                    <a:lnTo>
                      <a:pt x="1684" y="370"/>
                    </a:lnTo>
                    <a:close/>
                    <a:moveTo>
                      <a:pt x="3464" y="354"/>
                    </a:moveTo>
                    <a:lnTo>
                      <a:pt x="3464" y="354"/>
                    </a:lnTo>
                    <a:lnTo>
                      <a:pt x="3442" y="346"/>
                    </a:lnTo>
                    <a:lnTo>
                      <a:pt x="3510" y="166"/>
                    </a:lnTo>
                    <a:lnTo>
                      <a:pt x="3510" y="166"/>
                    </a:lnTo>
                    <a:lnTo>
                      <a:pt x="3532" y="176"/>
                    </a:lnTo>
                    <a:lnTo>
                      <a:pt x="3464" y="354"/>
                    </a:lnTo>
                    <a:close/>
                    <a:moveTo>
                      <a:pt x="1814" y="320"/>
                    </a:moveTo>
                    <a:lnTo>
                      <a:pt x="1750" y="138"/>
                    </a:lnTo>
                    <a:lnTo>
                      <a:pt x="1750" y="138"/>
                    </a:lnTo>
                    <a:lnTo>
                      <a:pt x="1774" y="130"/>
                    </a:lnTo>
                    <a:lnTo>
                      <a:pt x="1834" y="314"/>
                    </a:lnTo>
                    <a:lnTo>
                      <a:pt x="1834" y="314"/>
                    </a:lnTo>
                    <a:lnTo>
                      <a:pt x="1814" y="320"/>
                    </a:lnTo>
                    <a:lnTo>
                      <a:pt x="1814" y="320"/>
                    </a:lnTo>
                    <a:close/>
                    <a:moveTo>
                      <a:pt x="3332" y="308"/>
                    </a:moveTo>
                    <a:lnTo>
                      <a:pt x="3332" y="308"/>
                    </a:lnTo>
                    <a:lnTo>
                      <a:pt x="3310" y="300"/>
                    </a:lnTo>
                    <a:lnTo>
                      <a:pt x="3368" y="118"/>
                    </a:lnTo>
                    <a:lnTo>
                      <a:pt x="3368" y="118"/>
                    </a:lnTo>
                    <a:lnTo>
                      <a:pt x="3392" y="126"/>
                    </a:lnTo>
                    <a:lnTo>
                      <a:pt x="3332" y="308"/>
                    </a:lnTo>
                    <a:close/>
                    <a:moveTo>
                      <a:pt x="1946" y="280"/>
                    </a:moveTo>
                    <a:lnTo>
                      <a:pt x="1894" y="94"/>
                    </a:lnTo>
                    <a:lnTo>
                      <a:pt x="1894" y="94"/>
                    </a:lnTo>
                    <a:lnTo>
                      <a:pt x="1918" y="88"/>
                    </a:lnTo>
                    <a:lnTo>
                      <a:pt x="1968" y="274"/>
                    </a:lnTo>
                    <a:lnTo>
                      <a:pt x="1968" y="274"/>
                    </a:lnTo>
                    <a:lnTo>
                      <a:pt x="1946" y="280"/>
                    </a:lnTo>
                    <a:lnTo>
                      <a:pt x="1946" y="280"/>
                    </a:lnTo>
                    <a:close/>
                    <a:moveTo>
                      <a:pt x="3200" y="268"/>
                    </a:moveTo>
                    <a:lnTo>
                      <a:pt x="3200" y="268"/>
                    </a:lnTo>
                    <a:lnTo>
                      <a:pt x="3178" y="264"/>
                    </a:lnTo>
                    <a:lnTo>
                      <a:pt x="3224" y="76"/>
                    </a:lnTo>
                    <a:lnTo>
                      <a:pt x="3224" y="76"/>
                    </a:lnTo>
                    <a:lnTo>
                      <a:pt x="3248" y="84"/>
                    </a:lnTo>
                    <a:lnTo>
                      <a:pt x="3200" y="268"/>
                    </a:lnTo>
                    <a:close/>
                    <a:moveTo>
                      <a:pt x="2080" y="246"/>
                    </a:moveTo>
                    <a:lnTo>
                      <a:pt x="2038" y="58"/>
                    </a:lnTo>
                    <a:lnTo>
                      <a:pt x="2038" y="58"/>
                    </a:lnTo>
                    <a:lnTo>
                      <a:pt x="2064" y="54"/>
                    </a:lnTo>
                    <a:lnTo>
                      <a:pt x="2102" y="242"/>
                    </a:lnTo>
                    <a:lnTo>
                      <a:pt x="2102" y="242"/>
                    </a:lnTo>
                    <a:lnTo>
                      <a:pt x="2080" y="246"/>
                    </a:lnTo>
                    <a:lnTo>
                      <a:pt x="2080" y="246"/>
                    </a:lnTo>
                    <a:close/>
                    <a:moveTo>
                      <a:pt x="3064" y="238"/>
                    </a:moveTo>
                    <a:lnTo>
                      <a:pt x="3064" y="238"/>
                    </a:lnTo>
                    <a:lnTo>
                      <a:pt x="3042" y="234"/>
                    </a:lnTo>
                    <a:lnTo>
                      <a:pt x="3078" y="44"/>
                    </a:lnTo>
                    <a:lnTo>
                      <a:pt x="3078" y="44"/>
                    </a:lnTo>
                    <a:lnTo>
                      <a:pt x="3102" y="50"/>
                    </a:lnTo>
                    <a:lnTo>
                      <a:pt x="3064" y="238"/>
                    </a:lnTo>
                    <a:close/>
                    <a:moveTo>
                      <a:pt x="2216" y="220"/>
                    </a:moveTo>
                    <a:lnTo>
                      <a:pt x="2186" y="32"/>
                    </a:lnTo>
                    <a:lnTo>
                      <a:pt x="2186" y="32"/>
                    </a:lnTo>
                    <a:lnTo>
                      <a:pt x="2210" y="28"/>
                    </a:lnTo>
                    <a:lnTo>
                      <a:pt x="2238" y="218"/>
                    </a:lnTo>
                    <a:lnTo>
                      <a:pt x="2238" y="218"/>
                    </a:lnTo>
                    <a:lnTo>
                      <a:pt x="2216" y="220"/>
                    </a:lnTo>
                    <a:lnTo>
                      <a:pt x="2216" y="220"/>
                    </a:lnTo>
                    <a:close/>
                    <a:moveTo>
                      <a:pt x="2928" y="214"/>
                    </a:moveTo>
                    <a:lnTo>
                      <a:pt x="2928" y="214"/>
                    </a:lnTo>
                    <a:lnTo>
                      <a:pt x="2906" y="212"/>
                    </a:lnTo>
                    <a:lnTo>
                      <a:pt x="2930" y="22"/>
                    </a:lnTo>
                    <a:lnTo>
                      <a:pt x="2930" y="22"/>
                    </a:lnTo>
                    <a:lnTo>
                      <a:pt x="2954" y="24"/>
                    </a:lnTo>
                    <a:lnTo>
                      <a:pt x="2928" y="214"/>
                    </a:lnTo>
                    <a:close/>
                    <a:moveTo>
                      <a:pt x="2352" y="204"/>
                    </a:moveTo>
                    <a:lnTo>
                      <a:pt x="2334" y="12"/>
                    </a:lnTo>
                    <a:lnTo>
                      <a:pt x="2334" y="12"/>
                    </a:lnTo>
                    <a:lnTo>
                      <a:pt x="2358" y="10"/>
                    </a:lnTo>
                    <a:lnTo>
                      <a:pt x="2376" y="202"/>
                    </a:lnTo>
                    <a:lnTo>
                      <a:pt x="2376" y="202"/>
                    </a:lnTo>
                    <a:lnTo>
                      <a:pt x="2352" y="204"/>
                    </a:lnTo>
                    <a:lnTo>
                      <a:pt x="2352" y="204"/>
                    </a:lnTo>
                    <a:close/>
                    <a:moveTo>
                      <a:pt x="2790" y="200"/>
                    </a:moveTo>
                    <a:lnTo>
                      <a:pt x="2790" y="200"/>
                    </a:lnTo>
                    <a:lnTo>
                      <a:pt x="2768" y="198"/>
                    </a:lnTo>
                    <a:lnTo>
                      <a:pt x="2782" y="6"/>
                    </a:lnTo>
                    <a:lnTo>
                      <a:pt x="2782" y="6"/>
                    </a:lnTo>
                    <a:lnTo>
                      <a:pt x="2806" y="8"/>
                    </a:lnTo>
                    <a:lnTo>
                      <a:pt x="2790" y="200"/>
                    </a:lnTo>
                    <a:close/>
                    <a:moveTo>
                      <a:pt x="2490" y="194"/>
                    </a:moveTo>
                    <a:lnTo>
                      <a:pt x="2482" y="2"/>
                    </a:lnTo>
                    <a:lnTo>
                      <a:pt x="2482" y="2"/>
                    </a:lnTo>
                    <a:lnTo>
                      <a:pt x="2508" y="0"/>
                    </a:lnTo>
                    <a:lnTo>
                      <a:pt x="2514" y="192"/>
                    </a:lnTo>
                    <a:lnTo>
                      <a:pt x="2514" y="192"/>
                    </a:lnTo>
                    <a:lnTo>
                      <a:pt x="2490" y="194"/>
                    </a:lnTo>
                    <a:lnTo>
                      <a:pt x="2490" y="194"/>
                    </a:lnTo>
                    <a:close/>
                    <a:moveTo>
                      <a:pt x="2652" y="192"/>
                    </a:moveTo>
                    <a:lnTo>
                      <a:pt x="2652" y="192"/>
                    </a:lnTo>
                    <a:lnTo>
                      <a:pt x="2630" y="192"/>
                    </a:lnTo>
                    <a:lnTo>
                      <a:pt x="2632" y="0"/>
                    </a:lnTo>
                    <a:lnTo>
                      <a:pt x="2632" y="0"/>
                    </a:lnTo>
                    <a:lnTo>
                      <a:pt x="2658" y="0"/>
                    </a:lnTo>
                    <a:lnTo>
                      <a:pt x="2652" y="19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73" name="Freeform 37">
                <a:extLst>
                  <a:ext uri="{FF2B5EF4-FFF2-40B4-BE49-F238E27FC236}">
                    <a16:creationId xmlns:a16="http://schemas.microsoft.com/office/drawing/2014/main" id="{4A928831-15DE-44E7-B39C-FB998A66C3E8}"/>
                  </a:ext>
                </a:extLst>
              </p:cNvPr>
              <p:cNvSpPr>
                <a:spLocks noEditPoints="1"/>
              </p:cNvSpPr>
              <p:nvPr/>
            </p:nvSpPr>
            <p:spPr bwMode="auto">
              <a:xfrm>
                <a:off x="12648902" y="1778599"/>
                <a:ext cx="1555243" cy="1538325"/>
              </a:xfrm>
              <a:custGeom>
                <a:avLst/>
                <a:gdLst/>
                <a:ahLst/>
                <a:cxnLst>
                  <a:cxn ang="0">
                    <a:pos x="2178" y="4582"/>
                  </a:cxn>
                  <a:cxn ang="0">
                    <a:pos x="2058" y="4572"/>
                  </a:cxn>
                  <a:cxn ang="0">
                    <a:pos x="1950" y="4536"/>
                  </a:cxn>
                  <a:cxn ang="0">
                    <a:pos x="1848" y="4518"/>
                  </a:cxn>
                  <a:cxn ang="0">
                    <a:pos x="1734" y="4516"/>
                  </a:cxn>
                  <a:cxn ang="0">
                    <a:pos x="3056" y="4454"/>
                  </a:cxn>
                  <a:cxn ang="0">
                    <a:pos x="3152" y="4392"/>
                  </a:cxn>
                  <a:cxn ang="0">
                    <a:pos x="3262" y="4344"/>
                  </a:cxn>
                  <a:cxn ang="0">
                    <a:pos x="3372" y="4314"/>
                  </a:cxn>
                  <a:cxn ang="0">
                    <a:pos x="3462" y="4264"/>
                  </a:cxn>
                  <a:cxn ang="0">
                    <a:pos x="1016" y="4198"/>
                  </a:cxn>
                  <a:cxn ang="0">
                    <a:pos x="918" y="4128"/>
                  </a:cxn>
                  <a:cxn ang="0">
                    <a:pos x="846" y="4040"/>
                  </a:cxn>
                  <a:cxn ang="0">
                    <a:pos x="766" y="3972"/>
                  </a:cxn>
                  <a:cxn ang="0">
                    <a:pos x="670" y="3912"/>
                  </a:cxn>
                  <a:cxn ang="0">
                    <a:pos x="4058" y="3754"/>
                  </a:cxn>
                  <a:cxn ang="0">
                    <a:pos x="4108" y="3650"/>
                  </a:cxn>
                  <a:cxn ang="0">
                    <a:pos x="4178" y="3554"/>
                  </a:cxn>
                  <a:cxn ang="0">
                    <a:pos x="4258" y="3472"/>
                  </a:cxn>
                  <a:cxn ang="0">
                    <a:pos x="4310" y="3380"/>
                  </a:cxn>
                  <a:cxn ang="0">
                    <a:pos x="218" y="3272"/>
                  </a:cxn>
                  <a:cxn ang="0">
                    <a:pos x="170" y="3162"/>
                  </a:cxn>
                  <a:cxn ang="0">
                    <a:pos x="152" y="3048"/>
                  </a:cxn>
                  <a:cxn ang="0">
                    <a:pos x="120" y="2950"/>
                  </a:cxn>
                  <a:cxn ang="0">
                    <a:pos x="68" y="2848"/>
                  </a:cxn>
                  <a:cxn ang="0">
                    <a:pos x="4558" y="2636"/>
                  </a:cxn>
                  <a:cxn ang="0">
                    <a:pos x="4550" y="2522"/>
                  </a:cxn>
                  <a:cxn ang="0">
                    <a:pos x="4558" y="2404"/>
                  </a:cxn>
                  <a:cxn ang="0">
                    <a:pos x="4584" y="2292"/>
                  </a:cxn>
                  <a:cxn ang="0">
                    <a:pos x="4558" y="2190"/>
                  </a:cxn>
                  <a:cxn ang="0">
                    <a:pos x="34" y="2068"/>
                  </a:cxn>
                  <a:cxn ang="0">
                    <a:pos x="24" y="1954"/>
                  </a:cxn>
                  <a:cxn ang="0">
                    <a:pos x="44" y="1836"/>
                  </a:cxn>
                  <a:cxn ang="0">
                    <a:pos x="94" y="1732"/>
                  </a:cxn>
                  <a:cxn ang="0">
                    <a:pos x="120" y="1632"/>
                  </a:cxn>
                  <a:cxn ang="0">
                    <a:pos x="4392" y="1434"/>
                  </a:cxn>
                  <a:cxn ang="0">
                    <a:pos x="4344" y="1324"/>
                  </a:cxn>
                  <a:cxn ang="0">
                    <a:pos x="4316" y="1214"/>
                  </a:cxn>
                  <a:cxn ang="0">
                    <a:pos x="4264" y="1122"/>
                  </a:cxn>
                  <a:cxn ang="0">
                    <a:pos x="4184" y="1040"/>
                  </a:cxn>
                  <a:cxn ang="0">
                    <a:pos x="472" y="938"/>
                  </a:cxn>
                  <a:cxn ang="0">
                    <a:pos x="522" y="836"/>
                  </a:cxn>
                  <a:cxn ang="0">
                    <a:pos x="600" y="744"/>
                  </a:cxn>
                  <a:cxn ang="0">
                    <a:pos x="696" y="680"/>
                  </a:cxn>
                  <a:cxn ang="0">
                    <a:pos x="770" y="610"/>
                  </a:cxn>
                  <a:cxn ang="0">
                    <a:pos x="3652" y="476"/>
                  </a:cxn>
                  <a:cxn ang="0">
                    <a:pos x="3556" y="408"/>
                  </a:cxn>
                  <a:cxn ang="0">
                    <a:pos x="3474" y="326"/>
                  </a:cxn>
                  <a:cxn ang="0">
                    <a:pos x="3382" y="274"/>
                  </a:cxn>
                  <a:cxn ang="0">
                    <a:pos x="3272" y="246"/>
                  </a:cxn>
                  <a:cxn ang="0">
                    <a:pos x="1426" y="194"/>
                  </a:cxn>
                  <a:cxn ang="0">
                    <a:pos x="1522" y="132"/>
                  </a:cxn>
                  <a:cxn ang="0">
                    <a:pos x="1636" y="94"/>
                  </a:cxn>
                  <a:cxn ang="0">
                    <a:pos x="1750" y="88"/>
                  </a:cxn>
                  <a:cxn ang="0">
                    <a:pos x="1852" y="66"/>
                  </a:cxn>
                  <a:cxn ang="0">
                    <a:pos x="2524" y="36"/>
                  </a:cxn>
                  <a:cxn ang="0">
                    <a:pos x="2406" y="26"/>
                  </a:cxn>
                  <a:cxn ang="0">
                    <a:pos x="2294" y="0"/>
                  </a:cxn>
                </a:cxnLst>
                <a:rect l="0" t="0" r="r" b="b"/>
                <a:pathLst>
                  <a:path w="4584" h="4584">
                    <a:moveTo>
                      <a:pt x="2292" y="4584"/>
                    </a:moveTo>
                    <a:lnTo>
                      <a:pt x="2284" y="4584"/>
                    </a:lnTo>
                    <a:lnTo>
                      <a:pt x="2284" y="4560"/>
                    </a:lnTo>
                    <a:lnTo>
                      <a:pt x="2292" y="4560"/>
                    </a:lnTo>
                    <a:lnTo>
                      <a:pt x="2292" y="4584"/>
                    </a:lnTo>
                    <a:close/>
                    <a:moveTo>
                      <a:pt x="2396" y="4582"/>
                    </a:moveTo>
                    <a:lnTo>
                      <a:pt x="2394" y="4558"/>
                    </a:lnTo>
                    <a:lnTo>
                      <a:pt x="2402" y="4558"/>
                    </a:lnTo>
                    <a:lnTo>
                      <a:pt x="2404" y="4582"/>
                    </a:lnTo>
                    <a:lnTo>
                      <a:pt x="2396" y="4582"/>
                    </a:lnTo>
                    <a:close/>
                    <a:moveTo>
                      <a:pt x="2178" y="4582"/>
                    </a:moveTo>
                    <a:lnTo>
                      <a:pt x="2170" y="4582"/>
                    </a:lnTo>
                    <a:lnTo>
                      <a:pt x="2172" y="4558"/>
                    </a:lnTo>
                    <a:lnTo>
                      <a:pt x="2180" y="4558"/>
                    </a:lnTo>
                    <a:lnTo>
                      <a:pt x="2178" y="4582"/>
                    </a:lnTo>
                    <a:close/>
                    <a:moveTo>
                      <a:pt x="2508" y="4574"/>
                    </a:moveTo>
                    <a:lnTo>
                      <a:pt x="2506" y="4550"/>
                    </a:lnTo>
                    <a:lnTo>
                      <a:pt x="2514" y="4550"/>
                    </a:lnTo>
                    <a:lnTo>
                      <a:pt x="2516" y="4574"/>
                    </a:lnTo>
                    <a:lnTo>
                      <a:pt x="2508" y="4574"/>
                    </a:lnTo>
                    <a:close/>
                    <a:moveTo>
                      <a:pt x="2066" y="4574"/>
                    </a:moveTo>
                    <a:lnTo>
                      <a:pt x="2058" y="4572"/>
                    </a:lnTo>
                    <a:lnTo>
                      <a:pt x="2062" y="4550"/>
                    </a:lnTo>
                    <a:lnTo>
                      <a:pt x="2068" y="4550"/>
                    </a:lnTo>
                    <a:lnTo>
                      <a:pt x="2066" y="4574"/>
                    </a:lnTo>
                    <a:close/>
                    <a:moveTo>
                      <a:pt x="2620" y="4562"/>
                    </a:moveTo>
                    <a:lnTo>
                      <a:pt x="2616" y="4538"/>
                    </a:lnTo>
                    <a:lnTo>
                      <a:pt x="2624" y="4536"/>
                    </a:lnTo>
                    <a:lnTo>
                      <a:pt x="2628" y="4560"/>
                    </a:lnTo>
                    <a:lnTo>
                      <a:pt x="2620" y="4562"/>
                    </a:lnTo>
                    <a:close/>
                    <a:moveTo>
                      <a:pt x="1954" y="4560"/>
                    </a:moveTo>
                    <a:lnTo>
                      <a:pt x="1946" y="4558"/>
                    </a:lnTo>
                    <a:lnTo>
                      <a:pt x="1950" y="4536"/>
                    </a:lnTo>
                    <a:lnTo>
                      <a:pt x="1958" y="4536"/>
                    </a:lnTo>
                    <a:lnTo>
                      <a:pt x="1954" y="4560"/>
                    </a:lnTo>
                    <a:close/>
                    <a:moveTo>
                      <a:pt x="2730" y="4542"/>
                    </a:moveTo>
                    <a:lnTo>
                      <a:pt x="2726" y="4520"/>
                    </a:lnTo>
                    <a:lnTo>
                      <a:pt x="2734" y="4518"/>
                    </a:lnTo>
                    <a:lnTo>
                      <a:pt x="2738" y="4542"/>
                    </a:lnTo>
                    <a:lnTo>
                      <a:pt x="2730" y="4542"/>
                    </a:lnTo>
                    <a:close/>
                    <a:moveTo>
                      <a:pt x="1844" y="4540"/>
                    </a:moveTo>
                    <a:lnTo>
                      <a:pt x="1836" y="4540"/>
                    </a:lnTo>
                    <a:lnTo>
                      <a:pt x="1840" y="4516"/>
                    </a:lnTo>
                    <a:lnTo>
                      <a:pt x="1848" y="4518"/>
                    </a:lnTo>
                    <a:lnTo>
                      <a:pt x="1844" y="4540"/>
                    </a:lnTo>
                    <a:close/>
                    <a:moveTo>
                      <a:pt x="2840" y="4518"/>
                    </a:moveTo>
                    <a:lnTo>
                      <a:pt x="2836" y="4496"/>
                    </a:lnTo>
                    <a:lnTo>
                      <a:pt x="2842" y="4494"/>
                    </a:lnTo>
                    <a:lnTo>
                      <a:pt x="2848" y="4516"/>
                    </a:lnTo>
                    <a:lnTo>
                      <a:pt x="2840" y="4518"/>
                    </a:lnTo>
                    <a:close/>
                    <a:moveTo>
                      <a:pt x="1734" y="4516"/>
                    </a:moveTo>
                    <a:lnTo>
                      <a:pt x="1726" y="4514"/>
                    </a:lnTo>
                    <a:lnTo>
                      <a:pt x="1732" y="4492"/>
                    </a:lnTo>
                    <a:lnTo>
                      <a:pt x="1740" y="4492"/>
                    </a:lnTo>
                    <a:lnTo>
                      <a:pt x="1734" y="4516"/>
                    </a:lnTo>
                    <a:close/>
                    <a:moveTo>
                      <a:pt x="2950" y="4488"/>
                    </a:moveTo>
                    <a:lnTo>
                      <a:pt x="2942" y="4466"/>
                    </a:lnTo>
                    <a:lnTo>
                      <a:pt x="2950" y="4464"/>
                    </a:lnTo>
                    <a:lnTo>
                      <a:pt x="2958" y="4486"/>
                    </a:lnTo>
                    <a:lnTo>
                      <a:pt x="2950" y="4488"/>
                    </a:lnTo>
                    <a:close/>
                    <a:moveTo>
                      <a:pt x="1626" y="4486"/>
                    </a:moveTo>
                    <a:lnTo>
                      <a:pt x="1618" y="4484"/>
                    </a:lnTo>
                    <a:lnTo>
                      <a:pt x="1626" y="4460"/>
                    </a:lnTo>
                    <a:lnTo>
                      <a:pt x="1632" y="4464"/>
                    </a:lnTo>
                    <a:lnTo>
                      <a:pt x="1626" y="4486"/>
                    </a:lnTo>
                    <a:close/>
                    <a:moveTo>
                      <a:pt x="3056" y="4454"/>
                    </a:moveTo>
                    <a:lnTo>
                      <a:pt x="3048" y="4432"/>
                    </a:lnTo>
                    <a:lnTo>
                      <a:pt x="3056" y="4428"/>
                    </a:lnTo>
                    <a:lnTo>
                      <a:pt x="3064" y="4452"/>
                    </a:lnTo>
                    <a:lnTo>
                      <a:pt x="3056" y="4454"/>
                    </a:lnTo>
                    <a:close/>
                    <a:moveTo>
                      <a:pt x="1518" y="4450"/>
                    </a:moveTo>
                    <a:lnTo>
                      <a:pt x="1510" y="4448"/>
                    </a:lnTo>
                    <a:lnTo>
                      <a:pt x="1520" y="4426"/>
                    </a:lnTo>
                    <a:lnTo>
                      <a:pt x="1526" y="4428"/>
                    </a:lnTo>
                    <a:lnTo>
                      <a:pt x="1518" y="4450"/>
                    </a:lnTo>
                    <a:close/>
                    <a:moveTo>
                      <a:pt x="3162" y="4414"/>
                    </a:moveTo>
                    <a:lnTo>
                      <a:pt x="3152" y="4392"/>
                    </a:lnTo>
                    <a:lnTo>
                      <a:pt x="3160" y="4388"/>
                    </a:lnTo>
                    <a:lnTo>
                      <a:pt x="3170" y="4410"/>
                    </a:lnTo>
                    <a:lnTo>
                      <a:pt x="3162" y="4414"/>
                    </a:lnTo>
                    <a:close/>
                    <a:moveTo>
                      <a:pt x="1414" y="4410"/>
                    </a:moveTo>
                    <a:lnTo>
                      <a:pt x="1406" y="4408"/>
                    </a:lnTo>
                    <a:lnTo>
                      <a:pt x="1416" y="4384"/>
                    </a:lnTo>
                    <a:lnTo>
                      <a:pt x="1422" y="4388"/>
                    </a:lnTo>
                    <a:lnTo>
                      <a:pt x="1414" y="4410"/>
                    </a:lnTo>
                    <a:close/>
                    <a:moveTo>
                      <a:pt x="3264" y="4368"/>
                    </a:moveTo>
                    <a:lnTo>
                      <a:pt x="3254" y="4348"/>
                    </a:lnTo>
                    <a:lnTo>
                      <a:pt x="3262" y="4344"/>
                    </a:lnTo>
                    <a:lnTo>
                      <a:pt x="3272" y="4366"/>
                    </a:lnTo>
                    <a:lnTo>
                      <a:pt x="3264" y="4368"/>
                    </a:lnTo>
                    <a:close/>
                    <a:moveTo>
                      <a:pt x="1310" y="4364"/>
                    </a:moveTo>
                    <a:lnTo>
                      <a:pt x="1302" y="4360"/>
                    </a:lnTo>
                    <a:lnTo>
                      <a:pt x="1314" y="4340"/>
                    </a:lnTo>
                    <a:lnTo>
                      <a:pt x="1320" y="4342"/>
                    </a:lnTo>
                    <a:lnTo>
                      <a:pt x="1310" y="4364"/>
                    </a:lnTo>
                    <a:close/>
                    <a:moveTo>
                      <a:pt x="3364" y="4318"/>
                    </a:moveTo>
                    <a:lnTo>
                      <a:pt x="3354" y="4298"/>
                    </a:lnTo>
                    <a:lnTo>
                      <a:pt x="3360" y="4294"/>
                    </a:lnTo>
                    <a:lnTo>
                      <a:pt x="3372" y="4314"/>
                    </a:lnTo>
                    <a:lnTo>
                      <a:pt x="3364" y="4318"/>
                    </a:lnTo>
                    <a:close/>
                    <a:moveTo>
                      <a:pt x="1210" y="4314"/>
                    </a:moveTo>
                    <a:lnTo>
                      <a:pt x="1202" y="4310"/>
                    </a:lnTo>
                    <a:lnTo>
                      <a:pt x="1214" y="4288"/>
                    </a:lnTo>
                    <a:lnTo>
                      <a:pt x="1222" y="4292"/>
                    </a:lnTo>
                    <a:lnTo>
                      <a:pt x="1210" y="4314"/>
                    </a:lnTo>
                    <a:close/>
                    <a:moveTo>
                      <a:pt x="3462" y="4264"/>
                    </a:moveTo>
                    <a:lnTo>
                      <a:pt x="3450" y="4242"/>
                    </a:lnTo>
                    <a:lnTo>
                      <a:pt x="3458" y="4238"/>
                    </a:lnTo>
                    <a:lnTo>
                      <a:pt x="3470" y="4260"/>
                    </a:lnTo>
                    <a:lnTo>
                      <a:pt x="3462" y="4264"/>
                    </a:lnTo>
                    <a:close/>
                    <a:moveTo>
                      <a:pt x="1112" y="4258"/>
                    </a:moveTo>
                    <a:lnTo>
                      <a:pt x="1104" y="4254"/>
                    </a:lnTo>
                    <a:lnTo>
                      <a:pt x="1118" y="4234"/>
                    </a:lnTo>
                    <a:lnTo>
                      <a:pt x="1124" y="4238"/>
                    </a:lnTo>
                    <a:lnTo>
                      <a:pt x="1112" y="4258"/>
                    </a:lnTo>
                    <a:close/>
                    <a:moveTo>
                      <a:pt x="3558" y="4204"/>
                    </a:moveTo>
                    <a:lnTo>
                      <a:pt x="3544" y="4184"/>
                    </a:lnTo>
                    <a:lnTo>
                      <a:pt x="3552" y="4180"/>
                    </a:lnTo>
                    <a:lnTo>
                      <a:pt x="3564" y="4200"/>
                    </a:lnTo>
                    <a:lnTo>
                      <a:pt x="3558" y="4204"/>
                    </a:lnTo>
                    <a:close/>
                    <a:moveTo>
                      <a:pt x="1016" y="4198"/>
                    </a:moveTo>
                    <a:lnTo>
                      <a:pt x="1010" y="4192"/>
                    </a:lnTo>
                    <a:lnTo>
                      <a:pt x="1024" y="4172"/>
                    </a:lnTo>
                    <a:lnTo>
                      <a:pt x="1030" y="4178"/>
                    </a:lnTo>
                    <a:lnTo>
                      <a:pt x="1016" y="4198"/>
                    </a:lnTo>
                    <a:close/>
                    <a:moveTo>
                      <a:pt x="3650" y="4140"/>
                    </a:moveTo>
                    <a:lnTo>
                      <a:pt x="3636" y="4120"/>
                    </a:lnTo>
                    <a:lnTo>
                      <a:pt x="3642" y="4116"/>
                    </a:lnTo>
                    <a:lnTo>
                      <a:pt x="3656" y="4134"/>
                    </a:lnTo>
                    <a:lnTo>
                      <a:pt x="3650" y="4140"/>
                    </a:lnTo>
                    <a:close/>
                    <a:moveTo>
                      <a:pt x="924" y="4132"/>
                    </a:moveTo>
                    <a:lnTo>
                      <a:pt x="918" y="4128"/>
                    </a:lnTo>
                    <a:lnTo>
                      <a:pt x="932" y="4108"/>
                    </a:lnTo>
                    <a:lnTo>
                      <a:pt x="938" y="4114"/>
                    </a:lnTo>
                    <a:lnTo>
                      <a:pt x="924" y="4132"/>
                    </a:lnTo>
                    <a:close/>
                    <a:moveTo>
                      <a:pt x="3740" y="4070"/>
                    </a:moveTo>
                    <a:lnTo>
                      <a:pt x="3724" y="4052"/>
                    </a:lnTo>
                    <a:lnTo>
                      <a:pt x="3730" y="4046"/>
                    </a:lnTo>
                    <a:lnTo>
                      <a:pt x="3746" y="4066"/>
                    </a:lnTo>
                    <a:lnTo>
                      <a:pt x="3740" y="4070"/>
                    </a:lnTo>
                    <a:close/>
                    <a:moveTo>
                      <a:pt x="836" y="4062"/>
                    </a:moveTo>
                    <a:lnTo>
                      <a:pt x="830" y="4058"/>
                    </a:lnTo>
                    <a:lnTo>
                      <a:pt x="846" y="4040"/>
                    </a:lnTo>
                    <a:lnTo>
                      <a:pt x="852" y="4044"/>
                    </a:lnTo>
                    <a:lnTo>
                      <a:pt x="836" y="4062"/>
                    </a:lnTo>
                    <a:close/>
                    <a:moveTo>
                      <a:pt x="3824" y="3998"/>
                    </a:moveTo>
                    <a:lnTo>
                      <a:pt x="3808" y="3980"/>
                    </a:lnTo>
                    <a:lnTo>
                      <a:pt x="3814" y="3974"/>
                    </a:lnTo>
                    <a:lnTo>
                      <a:pt x="3830" y="3992"/>
                    </a:lnTo>
                    <a:lnTo>
                      <a:pt x="3824" y="3998"/>
                    </a:lnTo>
                    <a:close/>
                    <a:moveTo>
                      <a:pt x="750" y="3990"/>
                    </a:moveTo>
                    <a:lnTo>
                      <a:pt x="744" y="3984"/>
                    </a:lnTo>
                    <a:lnTo>
                      <a:pt x="762" y="3966"/>
                    </a:lnTo>
                    <a:lnTo>
                      <a:pt x="766" y="3972"/>
                    </a:lnTo>
                    <a:lnTo>
                      <a:pt x="750" y="3990"/>
                    </a:lnTo>
                    <a:close/>
                    <a:moveTo>
                      <a:pt x="3906" y="3920"/>
                    </a:moveTo>
                    <a:lnTo>
                      <a:pt x="3890" y="3902"/>
                    </a:lnTo>
                    <a:lnTo>
                      <a:pt x="3896" y="3898"/>
                    </a:lnTo>
                    <a:lnTo>
                      <a:pt x="3912" y="3914"/>
                    </a:lnTo>
                    <a:lnTo>
                      <a:pt x="3906" y="3920"/>
                    </a:lnTo>
                    <a:close/>
                    <a:moveTo>
                      <a:pt x="670" y="3912"/>
                    </a:moveTo>
                    <a:lnTo>
                      <a:pt x="664" y="3906"/>
                    </a:lnTo>
                    <a:lnTo>
                      <a:pt x="680" y="3888"/>
                    </a:lnTo>
                    <a:lnTo>
                      <a:pt x="686" y="3894"/>
                    </a:lnTo>
                    <a:lnTo>
                      <a:pt x="670" y="3912"/>
                    </a:lnTo>
                    <a:close/>
                    <a:moveTo>
                      <a:pt x="3984" y="3838"/>
                    </a:moveTo>
                    <a:lnTo>
                      <a:pt x="3966" y="3822"/>
                    </a:lnTo>
                    <a:lnTo>
                      <a:pt x="3972" y="3816"/>
                    </a:lnTo>
                    <a:lnTo>
                      <a:pt x="3990" y="3832"/>
                    </a:lnTo>
                    <a:lnTo>
                      <a:pt x="3984" y="3838"/>
                    </a:lnTo>
                    <a:close/>
                    <a:moveTo>
                      <a:pt x="592" y="3830"/>
                    </a:moveTo>
                    <a:lnTo>
                      <a:pt x="586" y="3824"/>
                    </a:lnTo>
                    <a:lnTo>
                      <a:pt x="604" y="3808"/>
                    </a:lnTo>
                    <a:lnTo>
                      <a:pt x="610" y="3814"/>
                    </a:lnTo>
                    <a:lnTo>
                      <a:pt x="592" y="3830"/>
                    </a:lnTo>
                    <a:close/>
                    <a:moveTo>
                      <a:pt x="4058" y="3754"/>
                    </a:moveTo>
                    <a:lnTo>
                      <a:pt x="4040" y="3738"/>
                    </a:lnTo>
                    <a:lnTo>
                      <a:pt x="4044" y="3732"/>
                    </a:lnTo>
                    <a:lnTo>
                      <a:pt x="4064" y="3748"/>
                    </a:lnTo>
                    <a:lnTo>
                      <a:pt x="4058" y="3754"/>
                    </a:lnTo>
                    <a:close/>
                    <a:moveTo>
                      <a:pt x="518" y="3744"/>
                    </a:moveTo>
                    <a:lnTo>
                      <a:pt x="514" y="3738"/>
                    </a:lnTo>
                    <a:lnTo>
                      <a:pt x="532" y="3724"/>
                    </a:lnTo>
                    <a:lnTo>
                      <a:pt x="536" y="3730"/>
                    </a:lnTo>
                    <a:lnTo>
                      <a:pt x="518" y="3744"/>
                    </a:lnTo>
                    <a:close/>
                    <a:moveTo>
                      <a:pt x="4128" y="3666"/>
                    </a:moveTo>
                    <a:lnTo>
                      <a:pt x="4108" y="3650"/>
                    </a:lnTo>
                    <a:lnTo>
                      <a:pt x="4114" y="3644"/>
                    </a:lnTo>
                    <a:lnTo>
                      <a:pt x="4132" y="3658"/>
                    </a:lnTo>
                    <a:lnTo>
                      <a:pt x="4128" y="3666"/>
                    </a:lnTo>
                    <a:close/>
                    <a:moveTo>
                      <a:pt x="450" y="3656"/>
                    </a:moveTo>
                    <a:lnTo>
                      <a:pt x="444" y="3650"/>
                    </a:lnTo>
                    <a:lnTo>
                      <a:pt x="464" y="3636"/>
                    </a:lnTo>
                    <a:lnTo>
                      <a:pt x="468" y="3642"/>
                    </a:lnTo>
                    <a:lnTo>
                      <a:pt x="450" y="3656"/>
                    </a:lnTo>
                    <a:close/>
                    <a:moveTo>
                      <a:pt x="4194" y="3574"/>
                    </a:moveTo>
                    <a:lnTo>
                      <a:pt x="4174" y="3560"/>
                    </a:lnTo>
                    <a:lnTo>
                      <a:pt x="4178" y="3554"/>
                    </a:lnTo>
                    <a:lnTo>
                      <a:pt x="4198" y="3566"/>
                    </a:lnTo>
                    <a:lnTo>
                      <a:pt x="4194" y="3574"/>
                    </a:lnTo>
                    <a:close/>
                    <a:moveTo>
                      <a:pt x="384" y="3564"/>
                    </a:moveTo>
                    <a:lnTo>
                      <a:pt x="380" y="3558"/>
                    </a:lnTo>
                    <a:lnTo>
                      <a:pt x="400" y="3544"/>
                    </a:lnTo>
                    <a:lnTo>
                      <a:pt x="404" y="3550"/>
                    </a:lnTo>
                    <a:lnTo>
                      <a:pt x="384" y="3564"/>
                    </a:lnTo>
                    <a:close/>
                    <a:moveTo>
                      <a:pt x="4254" y="3478"/>
                    </a:moveTo>
                    <a:lnTo>
                      <a:pt x="4234" y="3466"/>
                    </a:lnTo>
                    <a:lnTo>
                      <a:pt x="4238" y="3460"/>
                    </a:lnTo>
                    <a:lnTo>
                      <a:pt x="4258" y="3472"/>
                    </a:lnTo>
                    <a:lnTo>
                      <a:pt x="4254" y="3478"/>
                    </a:lnTo>
                    <a:close/>
                    <a:moveTo>
                      <a:pt x="324" y="3470"/>
                    </a:moveTo>
                    <a:lnTo>
                      <a:pt x="320" y="3462"/>
                    </a:lnTo>
                    <a:lnTo>
                      <a:pt x="340" y="3450"/>
                    </a:lnTo>
                    <a:lnTo>
                      <a:pt x="344" y="3456"/>
                    </a:lnTo>
                    <a:lnTo>
                      <a:pt x="324" y="3470"/>
                    </a:lnTo>
                    <a:close/>
                    <a:moveTo>
                      <a:pt x="4310" y="3380"/>
                    </a:moveTo>
                    <a:lnTo>
                      <a:pt x="4288" y="3370"/>
                    </a:lnTo>
                    <a:lnTo>
                      <a:pt x="4292" y="3362"/>
                    </a:lnTo>
                    <a:lnTo>
                      <a:pt x="4314" y="3374"/>
                    </a:lnTo>
                    <a:lnTo>
                      <a:pt x="4310" y="3380"/>
                    </a:lnTo>
                    <a:close/>
                    <a:moveTo>
                      <a:pt x="268" y="3372"/>
                    </a:moveTo>
                    <a:lnTo>
                      <a:pt x="266" y="3364"/>
                    </a:lnTo>
                    <a:lnTo>
                      <a:pt x="286" y="3354"/>
                    </a:lnTo>
                    <a:lnTo>
                      <a:pt x="290" y="3360"/>
                    </a:lnTo>
                    <a:lnTo>
                      <a:pt x="268" y="3372"/>
                    </a:lnTo>
                    <a:close/>
                    <a:moveTo>
                      <a:pt x="4362" y="3280"/>
                    </a:moveTo>
                    <a:lnTo>
                      <a:pt x="4340" y="3270"/>
                    </a:lnTo>
                    <a:lnTo>
                      <a:pt x="4342" y="3262"/>
                    </a:lnTo>
                    <a:lnTo>
                      <a:pt x="4364" y="3274"/>
                    </a:lnTo>
                    <a:lnTo>
                      <a:pt x="4362" y="3280"/>
                    </a:lnTo>
                    <a:close/>
                    <a:moveTo>
                      <a:pt x="218" y="3272"/>
                    </a:moveTo>
                    <a:lnTo>
                      <a:pt x="214" y="3264"/>
                    </a:lnTo>
                    <a:lnTo>
                      <a:pt x="236" y="3254"/>
                    </a:lnTo>
                    <a:lnTo>
                      <a:pt x="240" y="3260"/>
                    </a:lnTo>
                    <a:lnTo>
                      <a:pt x="218" y="3272"/>
                    </a:lnTo>
                    <a:close/>
                    <a:moveTo>
                      <a:pt x="4408" y="3178"/>
                    </a:moveTo>
                    <a:lnTo>
                      <a:pt x="4386" y="3168"/>
                    </a:lnTo>
                    <a:lnTo>
                      <a:pt x="4388" y="3160"/>
                    </a:lnTo>
                    <a:lnTo>
                      <a:pt x="4410" y="3170"/>
                    </a:lnTo>
                    <a:lnTo>
                      <a:pt x="4408" y="3178"/>
                    </a:lnTo>
                    <a:close/>
                    <a:moveTo>
                      <a:pt x="172" y="3168"/>
                    </a:moveTo>
                    <a:lnTo>
                      <a:pt x="170" y="3162"/>
                    </a:lnTo>
                    <a:lnTo>
                      <a:pt x="192" y="3152"/>
                    </a:lnTo>
                    <a:lnTo>
                      <a:pt x="196" y="3160"/>
                    </a:lnTo>
                    <a:lnTo>
                      <a:pt x="172" y="3168"/>
                    </a:lnTo>
                    <a:close/>
                    <a:moveTo>
                      <a:pt x="4448" y="3072"/>
                    </a:moveTo>
                    <a:lnTo>
                      <a:pt x="4426" y="3064"/>
                    </a:lnTo>
                    <a:lnTo>
                      <a:pt x="4428" y="3056"/>
                    </a:lnTo>
                    <a:lnTo>
                      <a:pt x="4452" y="3064"/>
                    </a:lnTo>
                    <a:lnTo>
                      <a:pt x="4448" y="3072"/>
                    </a:lnTo>
                    <a:close/>
                    <a:moveTo>
                      <a:pt x="132" y="3064"/>
                    </a:moveTo>
                    <a:lnTo>
                      <a:pt x="130" y="3056"/>
                    </a:lnTo>
                    <a:lnTo>
                      <a:pt x="152" y="3048"/>
                    </a:lnTo>
                    <a:lnTo>
                      <a:pt x="156" y="3056"/>
                    </a:lnTo>
                    <a:lnTo>
                      <a:pt x="132" y="3064"/>
                    </a:lnTo>
                    <a:close/>
                    <a:moveTo>
                      <a:pt x="4484" y="2966"/>
                    </a:moveTo>
                    <a:lnTo>
                      <a:pt x="4462" y="2958"/>
                    </a:lnTo>
                    <a:lnTo>
                      <a:pt x="4464" y="2950"/>
                    </a:lnTo>
                    <a:lnTo>
                      <a:pt x="4486" y="2958"/>
                    </a:lnTo>
                    <a:lnTo>
                      <a:pt x="4484" y="2966"/>
                    </a:lnTo>
                    <a:close/>
                    <a:moveTo>
                      <a:pt x="98" y="2956"/>
                    </a:moveTo>
                    <a:lnTo>
                      <a:pt x="94" y="2948"/>
                    </a:lnTo>
                    <a:lnTo>
                      <a:pt x="118" y="2942"/>
                    </a:lnTo>
                    <a:lnTo>
                      <a:pt x="120" y="2950"/>
                    </a:lnTo>
                    <a:lnTo>
                      <a:pt x="98" y="2956"/>
                    </a:lnTo>
                    <a:close/>
                    <a:moveTo>
                      <a:pt x="4514" y="2856"/>
                    </a:moveTo>
                    <a:lnTo>
                      <a:pt x="4492" y="2852"/>
                    </a:lnTo>
                    <a:lnTo>
                      <a:pt x="4494" y="2844"/>
                    </a:lnTo>
                    <a:lnTo>
                      <a:pt x="4516" y="2850"/>
                    </a:lnTo>
                    <a:lnTo>
                      <a:pt x="4514" y="2856"/>
                    </a:lnTo>
                    <a:close/>
                    <a:moveTo>
                      <a:pt x="68" y="2848"/>
                    </a:moveTo>
                    <a:lnTo>
                      <a:pt x="66" y="2840"/>
                    </a:lnTo>
                    <a:lnTo>
                      <a:pt x="88" y="2834"/>
                    </a:lnTo>
                    <a:lnTo>
                      <a:pt x="90" y="2842"/>
                    </a:lnTo>
                    <a:lnTo>
                      <a:pt x="68" y="2848"/>
                    </a:lnTo>
                    <a:close/>
                    <a:moveTo>
                      <a:pt x="4540" y="2748"/>
                    </a:moveTo>
                    <a:lnTo>
                      <a:pt x="4516" y="2742"/>
                    </a:lnTo>
                    <a:lnTo>
                      <a:pt x="4518" y="2734"/>
                    </a:lnTo>
                    <a:lnTo>
                      <a:pt x="4540" y="2740"/>
                    </a:lnTo>
                    <a:lnTo>
                      <a:pt x="4540" y="2748"/>
                    </a:lnTo>
                    <a:close/>
                    <a:moveTo>
                      <a:pt x="42" y="2738"/>
                    </a:moveTo>
                    <a:lnTo>
                      <a:pt x="42" y="2730"/>
                    </a:lnTo>
                    <a:lnTo>
                      <a:pt x="64" y="2726"/>
                    </a:lnTo>
                    <a:lnTo>
                      <a:pt x="66" y="2734"/>
                    </a:lnTo>
                    <a:lnTo>
                      <a:pt x="42" y="2738"/>
                    </a:lnTo>
                    <a:close/>
                    <a:moveTo>
                      <a:pt x="4558" y="2636"/>
                    </a:moveTo>
                    <a:lnTo>
                      <a:pt x="4536" y="2632"/>
                    </a:lnTo>
                    <a:lnTo>
                      <a:pt x="4536" y="2624"/>
                    </a:lnTo>
                    <a:lnTo>
                      <a:pt x="4560" y="2628"/>
                    </a:lnTo>
                    <a:lnTo>
                      <a:pt x="4558" y="2636"/>
                    </a:lnTo>
                    <a:close/>
                    <a:moveTo>
                      <a:pt x="24" y="2628"/>
                    </a:moveTo>
                    <a:lnTo>
                      <a:pt x="22" y="2620"/>
                    </a:lnTo>
                    <a:lnTo>
                      <a:pt x="46" y="2616"/>
                    </a:lnTo>
                    <a:lnTo>
                      <a:pt x="48" y="2624"/>
                    </a:lnTo>
                    <a:lnTo>
                      <a:pt x="24" y="2628"/>
                    </a:lnTo>
                    <a:close/>
                    <a:moveTo>
                      <a:pt x="4572" y="2524"/>
                    </a:moveTo>
                    <a:lnTo>
                      <a:pt x="4550" y="2522"/>
                    </a:lnTo>
                    <a:lnTo>
                      <a:pt x="4550" y="2514"/>
                    </a:lnTo>
                    <a:lnTo>
                      <a:pt x="4574" y="2516"/>
                    </a:lnTo>
                    <a:lnTo>
                      <a:pt x="4572" y="2524"/>
                    </a:lnTo>
                    <a:close/>
                    <a:moveTo>
                      <a:pt x="10" y="2516"/>
                    </a:moveTo>
                    <a:lnTo>
                      <a:pt x="10" y="2508"/>
                    </a:lnTo>
                    <a:lnTo>
                      <a:pt x="34" y="2506"/>
                    </a:lnTo>
                    <a:lnTo>
                      <a:pt x="34" y="2514"/>
                    </a:lnTo>
                    <a:lnTo>
                      <a:pt x="10" y="2516"/>
                    </a:lnTo>
                    <a:close/>
                    <a:moveTo>
                      <a:pt x="4582" y="2412"/>
                    </a:moveTo>
                    <a:lnTo>
                      <a:pt x="4558" y="2412"/>
                    </a:lnTo>
                    <a:lnTo>
                      <a:pt x="4558" y="2404"/>
                    </a:lnTo>
                    <a:lnTo>
                      <a:pt x="4582" y="2404"/>
                    </a:lnTo>
                    <a:lnTo>
                      <a:pt x="4582" y="2412"/>
                    </a:lnTo>
                    <a:close/>
                    <a:moveTo>
                      <a:pt x="2" y="2404"/>
                    </a:moveTo>
                    <a:lnTo>
                      <a:pt x="2" y="2396"/>
                    </a:lnTo>
                    <a:lnTo>
                      <a:pt x="26" y="2394"/>
                    </a:lnTo>
                    <a:lnTo>
                      <a:pt x="26" y="2402"/>
                    </a:lnTo>
                    <a:lnTo>
                      <a:pt x="2" y="2404"/>
                    </a:lnTo>
                    <a:close/>
                    <a:moveTo>
                      <a:pt x="4584" y="2300"/>
                    </a:moveTo>
                    <a:lnTo>
                      <a:pt x="4560" y="2300"/>
                    </a:lnTo>
                    <a:lnTo>
                      <a:pt x="4560" y="2292"/>
                    </a:lnTo>
                    <a:lnTo>
                      <a:pt x="4584" y="2292"/>
                    </a:lnTo>
                    <a:lnTo>
                      <a:pt x="4584" y="2300"/>
                    </a:lnTo>
                    <a:close/>
                    <a:moveTo>
                      <a:pt x="24" y="2290"/>
                    </a:moveTo>
                    <a:lnTo>
                      <a:pt x="0" y="2290"/>
                    </a:lnTo>
                    <a:lnTo>
                      <a:pt x="0" y="2282"/>
                    </a:lnTo>
                    <a:lnTo>
                      <a:pt x="24" y="2282"/>
                    </a:lnTo>
                    <a:lnTo>
                      <a:pt x="24" y="2290"/>
                    </a:lnTo>
                    <a:close/>
                    <a:moveTo>
                      <a:pt x="4558" y="2190"/>
                    </a:moveTo>
                    <a:lnTo>
                      <a:pt x="4558" y="2184"/>
                    </a:lnTo>
                    <a:lnTo>
                      <a:pt x="4582" y="2182"/>
                    </a:lnTo>
                    <a:lnTo>
                      <a:pt x="4582" y="2190"/>
                    </a:lnTo>
                    <a:lnTo>
                      <a:pt x="4558" y="2190"/>
                    </a:lnTo>
                    <a:close/>
                    <a:moveTo>
                      <a:pt x="26" y="2180"/>
                    </a:moveTo>
                    <a:lnTo>
                      <a:pt x="2" y="2178"/>
                    </a:lnTo>
                    <a:lnTo>
                      <a:pt x="2" y="2170"/>
                    </a:lnTo>
                    <a:lnTo>
                      <a:pt x="26" y="2172"/>
                    </a:lnTo>
                    <a:lnTo>
                      <a:pt x="26" y="2180"/>
                    </a:lnTo>
                    <a:close/>
                    <a:moveTo>
                      <a:pt x="4550" y="2080"/>
                    </a:moveTo>
                    <a:lnTo>
                      <a:pt x="4550" y="2072"/>
                    </a:lnTo>
                    <a:lnTo>
                      <a:pt x="4574" y="2070"/>
                    </a:lnTo>
                    <a:lnTo>
                      <a:pt x="4574" y="2078"/>
                    </a:lnTo>
                    <a:lnTo>
                      <a:pt x="4550" y="2080"/>
                    </a:lnTo>
                    <a:close/>
                    <a:moveTo>
                      <a:pt x="34" y="2068"/>
                    </a:moveTo>
                    <a:lnTo>
                      <a:pt x="10" y="2066"/>
                    </a:lnTo>
                    <a:lnTo>
                      <a:pt x="12" y="2058"/>
                    </a:lnTo>
                    <a:lnTo>
                      <a:pt x="36" y="2060"/>
                    </a:lnTo>
                    <a:lnTo>
                      <a:pt x="34" y="2068"/>
                    </a:lnTo>
                    <a:close/>
                    <a:moveTo>
                      <a:pt x="4538" y="1970"/>
                    </a:moveTo>
                    <a:lnTo>
                      <a:pt x="4536" y="1962"/>
                    </a:lnTo>
                    <a:lnTo>
                      <a:pt x="4560" y="1958"/>
                    </a:lnTo>
                    <a:lnTo>
                      <a:pt x="4562" y="1966"/>
                    </a:lnTo>
                    <a:lnTo>
                      <a:pt x="4538" y="1970"/>
                    </a:lnTo>
                    <a:close/>
                    <a:moveTo>
                      <a:pt x="48" y="1958"/>
                    </a:moveTo>
                    <a:lnTo>
                      <a:pt x="24" y="1954"/>
                    </a:lnTo>
                    <a:lnTo>
                      <a:pt x="26" y="1946"/>
                    </a:lnTo>
                    <a:lnTo>
                      <a:pt x="50" y="1950"/>
                    </a:lnTo>
                    <a:lnTo>
                      <a:pt x="48" y="1958"/>
                    </a:lnTo>
                    <a:close/>
                    <a:moveTo>
                      <a:pt x="4520" y="1860"/>
                    </a:moveTo>
                    <a:lnTo>
                      <a:pt x="4518" y="1852"/>
                    </a:lnTo>
                    <a:lnTo>
                      <a:pt x="4542" y="1846"/>
                    </a:lnTo>
                    <a:lnTo>
                      <a:pt x="4542" y="1854"/>
                    </a:lnTo>
                    <a:lnTo>
                      <a:pt x="4520" y="1860"/>
                    </a:lnTo>
                    <a:close/>
                    <a:moveTo>
                      <a:pt x="66" y="1848"/>
                    </a:moveTo>
                    <a:lnTo>
                      <a:pt x="44" y="1844"/>
                    </a:lnTo>
                    <a:lnTo>
                      <a:pt x="44" y="1836"/>
                    </a:lnTo>
                    <a:lnTo>
                      <a:pt x="68" y="1840"/>
                    </a:lnTo>
                    <a:lnTo>
                      <a:pt x="66" y="1848"/>
                    </a:lnTo>
                    <a:close/>
                    <a:moveTo>
                      <a:pt x="4496" y="1750"/>
                    </a:moveTo>
                    <a:lnTo>
                      <a:pt x="4494" y="1742"/>
                    </a:lnTo>
                    <a:lnTo>
                      <a:pt x="4518" y="1738"/>
                    </a:lnTo>
                    <a:lnTo>
                      <a:pt x="4518" y="1744"/>
                    </a:lnTo>
                    <a:lnTo>
                      <a:pt x="4496" y="1750"/>
                    </a:lnTo>
                    <a:close/>
                    <a:moveTo>
                      <a:pt x="92" y="1740"/>
                    </a:moveTo>
                    <a:lnTo>
                      <a:pt x="68" y="1734"/>
                    </a:lnTo>
                    <a:lnTo>
                      <a:pt x="70" y="1726"/>
                    </a:lnTo>
                    <a:lnTo>
                      <a:pt x="94" y="1732"/>
                    </a:lnTo>
                    <a:lnTo>
                      <a:pt x="92" y="1740"/>
                    </a:lnTo>
                    <a:close/>
                    <a:moveTo>
                      <a:pt x="4466" y="1644"/>
                    </a:moveTo>
                    <a:lnTo>
                      <a:pt x="4464" y="1636"/>
                    </a:lnTo>
                    <a:lnTo>
                      <a:pt x="4488" y="1628"/>
                    </a:lnTo>
                    <a:lnTo>
                      <a:pt x="4490" y="1636"/>
                    </a:lnTo>
                    <a:lnTo>
                      <a:pt x="4466" y="1644"/>
                    </a:lnTo>
                    <a:close/>
                    <a:moveTo>
                      <a:pt x="120" y="1632"/>
                    </a:moveTo>
                    <a:lnTo>
                      <a:pt x="98" y="1626"/>
                    </a:lnTo>
                    <a:lnTo>
                      <a:pt x="100" y="1618"/>
                    </a:lnTo>
                    <a:lnTo>
                      <a:pt x="124" y="1624"/>
                    </a:lnTo>
                    <a:lnTo>
                      <a:pt x="120" y="1632"/>
                    </a:lnTo>
                    <a:close/>
                    <a:moveTo>
                      <a:pt x="4432" y="1538"/>
                    </a:moveTo>
                    <a:lnTo>
                      <a:pt x="4430" y="1530"/>
                    </a:lnTo>
                    <a:lnTo>
                      <a:pt x="4452" y="1522"/>
                    </a:lnTo>
                    <a:lnTo>
                      <a:pt x="4454" y="1530"/>
                    </a:lnTo>
                    <a:lnTo>
                      <a:pt x="4432" y="1538"/>
                    </a:lnTo>
                    <a:close/>
                    <a:moveTo>
                      <a:pt x="156" y="1526"/>
                    </a:moveTo>
                    <a:lnTo>
                      <a:pt x="134" y="1518"/>
                    </a:lnTo>
                    <a:lnTo>
                      <a:pt x="136" y="1510"/>
                    </a:lnTo>
                    <a:lnTo>
                      <a:pt x="158" y="1518"/>
                    </a:lnTo>
                    <a:lnTo>
                      <a:pt x="156" y="1526"/>
                    </a:lnTo>
                    <a:close/>
                    <a:moveTo>
                      <a:pt x="4392" y="1434"/>
                    </a:moveTo>
                    <a:lnTo>
                      <a:pt x="4390" y="1426"/>
                    </a:lnTo>
                    <a:lnTo>
                      <a:pt x="4412" y="1416"/>
                    </a:lnTo>
                    <a:lnTo>
                      <a:pt x="4414" y="1424"/>
                    </a:lnTo>
                    <a:lnTo>
                      <a:pt x="4392" y="1434"/>
                    </a:lnTo>
                    <a:close/>
                    <a:moveTo>
                      <a:pt x="196" y="1422"/>
                    </a:moveTo>
                    <a:lnTo>
                      <a:pt x="174" y="1412"/>
                    </a:lnTo>
                    <a:lnTo>
                      <a:pt x="178" y="1406"/>
                    </a:lnTo>
                    <a:lnTo>
                      <a:pt x="200" y="1414"/>
                    </a:lnTo>
                    <a:lnTo>
                      <a:pt x="196" y="1422"/>
                    </a:lnTo>
                    <a:close/>
                    <a:moveTo>
                      <a:pt x="4348" y="1332"/>
                    </a:moveTo>
                    <a:lnTo>
                      <a:pt x="4344" y="1324"/>
                    </a:lnTo>
                    <a:lnTo>
                      <a:pt x="4366" y="1314"/>
                    </a:lnTo>
                    <a:lnTo>
                      <a:pt x="4370" y="1322"/>
                    </a:lnTo>
                    <a:lnTo>
                      <a:pt x="4348" y="1332"/>
                    </a:lnTo>
                    <a:close/>
                    <a:moveTo>
                      <a:pt x="242" y="1320"/>
                    </a:moveTo>
                    <a:lnTo>
                      <a:pt x="220" y="1310"/>
                    </a:lnTo>
                    <a:lnTo>
                      <a:pt x="224" y="1302"/>
                    </a:lnTo>
                    <a:lnTo>
                      <a:pt x="246" y="1312"/>
                    </a:lnTo>
                    <a:lnTo>
                      <a:pt x="242" y="1320"/>
                    </a:lnTo>
                    <a:close/>
                    <a:moveTo>
                      <a:pt x="4298" y="1232"/>
                    </a:moveTo>
                    <a:lnTo>
                      <a:pt x="4294" y="1224"/>
                    </a:lnTo>
                    <a:lnTo>
                      <a:pt x="4316" y="1214"/>
                    </a:lnTo>
                    <a:lnTo>
                      <a:pt x="4320" y="1220"/>
                    </a:lnTo>
                    <a:lnTo>
                      <a:pt x="4298" y="1232"/>
                    </a:lnTo>
                    <a:close/>
                    <a:moveTo>
                      <a:pt x="292" y="1220"/>
                    </a:moveTo>
                    <a:lnTo>
                      <a:pt x="270" y="1210"/>
                    </a:lnTo>
                    <a:lnTo>
                      <a:pt x="274" y="1202"/>
                    </a:lnTo>
                    <a:lnTo>
                      <a:pt x="296" y="1214"/>
                    </a:lnTo>
                    <a:lnTo>
                      <a:pt x="292" y="1220"/>
                    </a:lnTo>
                    <a:close/>
                    <a:moveTo>
                      <a:pt x="4244" y="1136"/>
                    </a:moveTo>
                    <a:lnTo>
                      <a:pt x="4240" y="1128"/>
                    </a:lnTo>
                    <a:lnTo>
                      <a:pt x="4260" y="1116"/>
                    </a:lnTo>
                    <a:lnTo>
                      <a:pt x="4264" y="1122"/>
                    </a:lnTo>
                    <a:lnTo>
                      <a:pt x="4244" y="1136"/>
                    </a:lnTo>
                    <a:close/>
                    <a:moveTo>
                      <a:pt x="348" y="1124"/>
                    </a:moveTo>
                    <a:lnTo>
                      <a:pt x="326" y="1112"/>
                    </a:lnTo>
                    <a:lnTo>
                      <a:pt x="330" y="1104"/>
                    </a:lnTo>
                    <a:lnTo>
                      <a:pt x="352" y="1116"/>
                    </a:lnTo>
                    <a:lnTo>
                      <a:pt x="348" y="1124"/>
                    </a:lnTo>
                    <a:close/>
                    <a:moveTo>
                      <a:pt x="4184" y="1040"/>
                    </a:moveTo>
                    <a:lnTo>
                      <a:pt x="4180" y="1034"/>
                    </a:lnTo>
                    <a:lnTo>
                      <a:pt x="4200" y="1020"/>
                    </a:lnTo>
                    <a:lnTo>
                      <a:pt x="4204" y="1028"/>
                    </a:lnTo>
                    <a:lnTo>
                      <a:pt x="4184" y="1040"/>
                    </a:lnTo>
                    <a:close/>
                    <a:moveTo>
                      <a:pt x="406" y="1030"/>
                    </a:moveTo>
                    <a:lnTo>
                      <a:pt x="386" y="1016"/>
                    </a:lnTo>
                    <a:lnTo>
                      <a:pt x="392" y="1010"/>
                    </a:lnTo>
                    <a:lnTo>
                      <a:pt x="412" y="1022"/>
                    </a:lnTo>
                    <a:lnTo>
                      <a:pt x="406" y="1030"/>
                    </a:lnTo>
                    <a:close/>
                    <a:moveTo>
                      <a:pt x="4120" y="950"/>
                    </a:moveTo>
                    <a:lnTo>
                      <a:pt x="4116" y="944"/>
                    </a:lnTo>
                    <a:lnTo>
                      <a:pt x="4136" y="928"/>
                    </a:lnTo>
                    <a:lnTo>
                      <a:pt x="4140" y="936"/>
                    </a:lnTo>
                    <a:lnTo>
                      <a:pt x="4120" y="950"/>
                    </a:lnTo>
                    <a:close/>
                    <a:moveTo>
                      <a:pt x="472" y="938"/>
                    </a:moveTo>
                    <a:lnTo>
                      <a:pt x="452" y="924"/>
                    </a:lnTo>
                    <a:lnTo>
                      <a:pt x="456" y="918"/>
                    </a:lnTo>
                    <a:lnTo>
                      <a:pt x="476" y="932"/>
                    </a:lnTo>
                    <a:lnTo>
                      <a:pt x="472" y="938"/>
                    </a:lnTo>
                    <a:close/>
                    <a:moveTo>
                      <a:pt x="4052" y="862"/>
                    </a:moveTo>
                    <a:lnTo>
                      <a:pt x="4048" y="856"/>
                    </a:lnTo>
                    <a:lnTo>
                      <a:pt x="4066" y="840"/>
                    </a:lnTo>
                    <a:lnTo>
                      <a:pt x="4072" y="846"/>
                    </a:lnTo>
                    <a:lnTo>
                      <a:pt x="4052" y="862"/>
                    </a:lnTo>
                    <a:close/>
                    <a:moveTo>
                      <a:pt x="540" y="850"/>
                    </a:moveTo>
                    <a:lnTo>
                      <a:pt x="522" y="836"/>
                    </a:lnTo>
                    <a:lnTo>
                      <a:pt x="526" y="830"/>
                    </a:lnTo>
                    <a:lnTo>
                      <a:pt x="546" y="844"/>
                    </a:lnTo>
                    <a:lnTo>
                      <a:pt x="540" y="850"/>
                    </a:lnTo>
                    <a:close/>
                    <a:moveTo>
                      <a:pt x="3980" y="776"/>
                    </a:moveTo>
                    <a:lnTo>
                      <a:pt x="3976" y="770"/>
                    </a:lnTo>
                    <a:lnTo>
                      <a:pt x="3992" y="754"/>
                    </a:lnTo>
                    <a:lnTo>
                      <a:pt x="3998" y="760"/>
                    </a:lnTo>
                    <a:lnTo>
                      <a:pt x="3980" y="776"/>
                    </a:lnTo>
                    <a:close/>
                    <a:moveTo>
                      <a:pt x="612" y="766"/>
                    </a:moveTo>
                    <a:lnTo>
                      <a:pt x="596" y="750"/>
                    </a:lnTo>
                    <a:lnTo>
                      <a:pt x="600" y="744"/>
                    </a:lnTo>
                    <a:lnTo>
                      <a:pt x="618" y="760"/>
                    </a:lnTo>
                    <a:lnTo>
                      <a:pt x="612" y="766"/>
                    </a:lnTo>
                    <a:close/>
                    <a:moveTo>
                      <a:pt x="3904" y="696"/>
                    </a:moveTo>
                    <a:lnTo>
                      <a:pt x="3898" y="690"/>
                    </a:lnTo>
                    <a:lnTo>
                      <a:pt x="3916" y="674"/>
                    </a:lnTo>
                    <a:lnTo>
                      <a:pt x="3922" y="678"/>
                    </a:lnTo>
                    <a:lnTo>
                      <a:pt x="3904" y="696"/>
                    </a:lnTo>
                    <a:close/>
                    <a:moveTo>
                      <a:pt x="690" y="686"/>
                    </a:moveTo>
                    <a:lnTo>
                      <a:pt x="672" y="668"/>
                    </a:lnTo>
                    <a:lnTo>
                      <a:pt x="678" y="664"/>
                    </a:lnTo>
                    <a:lnTo>
                      <a:pt x="696" y="680"/>
                    </a:lnTo>
                    <a:lnTo>
                      <a:pt x="690" y="686"/>
                    </a:lnTo>
                    <a:close/>
                    <a:moveTo>
                      <a:pt x="3824" y="618"/>
                    </a:moveTo>
                    <a:lnTo>
                      <a:pt x="3818" y="614"/>
                    </a:lnTo>
                    <a:lnTo>
                      <a:pt x="3834" y="596"/>
                    </a:lnTo>
                    <a:lnTo>
                      <a:pt x="3840" y="600"/>
                    </a:lnTo>
                    <a:lnTo>
                      <a:pt x="3824" y="618"/>
                    </a:lnTo>
                    <a:close/>
                    <a:moveTo>
                      <a:pt x="770" y="610"/>
                    </a:moveTo>
                    <a:lnTo>
                      <a:pt x="754" y="592"/>
                    </a:lnTo>
                    <a:lnTo>
                      <a:pt x="760" y="586"/>
                    </a:lnTo>
                    <a:lnTo>
                      <a:pt x="776" y="604"/>
                    </a:lnTo>
                    <a:lnTo>
                      <a:pt x="770" y="610"/>
                    </a:lnTo>
                    <a:close/>
                    <a:moveTo>
                      <a:pt x="3740" y="546"/>
                    </a:moveTo>
                    <a:lnTo>
                      <a:pt x="3734" y="540"/>
                    </a:lnTo>
                    <a:lnTo>
                      <a:pt x="3748" y="522"/>
                    </a:lnTo>
                    <a:lnTo>
                      <a:pt x="3756" y="526"/>
                    </a:lnTo>
                    <a:lnTo>
                      <a:pt x="3740" y="546"/>
                    </a:lnTo>
                    <a:close/>
                    <a:moveTo>
                      <a:pt x="854" y="536"/>
                    </a:moveTo>
                    <a:lnTo>
                      <a:pt x="840" y="518"/>
                    </a:lnTo>
                    <a:lnTo>
                      <a:pt x="846" y="512"/>
                    </a:lnTo>
                    <a:lnTo>
                      <a:pt x="862" y="532"/>
                    </a:lnTo>
                    <a:lnTo>
                      <a:pt x="854" y="536"/>
                    </a:lnTo>
                    <a:close/>
                    <a:moveTo>
                      <a:pt x="3652" y="476"/>
                    </a:moveTo>
                    <a:lnTo>
                      <a:pt x="3646" y="472"/>
                    </a:lnTo>
                    <a:lnTo>
                      <a:pt x="3660" y="452"/>
                    </a:lnTo>
                    <a:lnTo>
                      <a:pt x="3666" y="458"/>
                    </a:lnTo>
                    <a:lnTo>
                      <a:pt x="3652" y="476"/>
                    </a:lnTo>
                    <a:close/>
                    <a:moveTo>
                      <a:pt x="942" y="468"/>
                    </a:moveTo>
                    <a:lnTo>
                      <a:pt x="928" y="448"/>
                    </a:lnTo>
                    <a:lnTo>
                      <a:pt x="934" y="444"/>
                    </a:lnTo>
                    <a:lnTo>
                      <a:pt x="950" y="464"/>
                    </a:lnTo>
                    <a:lnTo>
                      <a:pt x="942" y="468"/>
                    </a:lnTo>
                    <a:close/>
                    <a:moveTo>
                      <a:pt x="3562" y="412"/>
                    </a:moveTo>
                    <a:lnTo>
                      <a:pt x="3556" y="408"/>
                    </a:lnTo>
                    <a:lnTo>
                      <a:pt x="3568" y="388"/>
                    </a:lnTo>
                    <a:lnTo>
                      <a:pt x="3576" y="392"/>
                    </a:lnTo>
                    <a:lnTo>
                      <a:pt x="3562" y="412"/>
                    </a:lnTo>
                    <a:close/>
                    <a:moveTo>
                      <a:pt x="1034" y="404"/>
                    </a:moveTo>
                    <a:lnTo>
                      <a:pt x="1020" y="384"/>
                    </a:lnTo>
                    <a:lnTo>
                      <a:pt x="1026" y="380"/>
                    </a:lnTo>
                    <a:lnTo>
                      <a:pt x="1040" y="400"/>
                    </a:lnTo>
                    <a:lnTo>
                      <a:pt x="1034" y="404"/>
                    </a:lnTo>
                    <a:close/>
                    <a:moveTo>
                      <a:pt x="3468" y="352"/>
                    </a:moveTo>
                    <a:lnTo>
                      <a:pt x="3460" y="348"/>
                    </a:lnTo>
                    <a:lnTo>
                      <a:pt x="3474" y="326"/>
                    </a:lnTo>
                    <a:lnTo>
                      <a:pt x="3480" y="330"/>
                    </a:lnTo>
                    <a:lnTo>
                      <a:pt x="3468" y="352"/>
                    </a:lnTo>
                    <a:close/>
                    <a:moveTo>
                      <a:pt x="1128" y="344"/>
                    </a:moveTo>
                    <a:lnTo>
                      <a:pt x="1116" y="324"/>
                    </a:lnTo>
                    <a:lnTo>
                      <a:pt x="1122" y="320"/>
                    </a:lnTo>
                    <a:lnTo>
                      <a:pt x="1134" y="340"/>
                    </a:lnTo>
                    <a:lnTo>
                      <a:pt x="1128" y="344"/>
                    </a:lnTo>
                    <a:close/>
                    <a:moveTo>
                      <a:pt x="3372" y="296"/>
                    </a:moveTo>
                    <a:lnTo>
                      <a:pt x="3364" y="292"/>
                    </a:lnTo>
                    <a:lnTo>
                      <a:pt x="3376" y="272"/>
                    </a:lnTo>
                    <a:lnTo>
                      <a:pt x="3382" y="274"/>
                    </a:lnTo>
                    <a:lnTo>
                      <a:pt x="3372" y="296"/>
                    </a:lnTo>
                    <a:close/>
                    <a:moveTo>
                      <a:pt x="1224" y="290"/>
                    </a:moveTo>
                    <a:lnTo>
                      <a:pt x="1214" y="268"/>
                    </a:lnTo>
                    <a:lnTo>
                      <a:pt x="1220" y="264"/>
                    </a:lnTo>
                    <a:lnTo>
                      <a:pt x="1232" y="286"/>
                    </a:lnTo>
                    <a:lnTo>
                      <a:pt x="1224" y="290"/>
                    </a:lnTo>
                    <a:close/>
                    <a:moveTo>
                      <a:pt x="3272" y="246"/>
                    </a:moveTo>
                    <a:lnTo>
                      <a:pt x="3264" y="242"/>
                    </a:lnTo>
                    <a:lnTo>
                      <a:pt x="3274" y="220"/>
                    </a:lnTo>
                    <a:lnTo>
                      <a:pt x="3282" y="224"/>
                    </a:lnTo>
                    <a:lnTo>
                      <a:pt x="3272" y="246"/>
                    </a:lnTo>
                    <a:close/>
                    <a:moveTo>
                      <a:pt x="1324" y="240"/>
                    </a:moveTo>
                    <a:lnTo>
                      <a:pt x="1314" y="218"/>
                    </a:lnTo>
                    <a:lnTo>
                      <a:pt x="1320" y="214"/>
                    </a:lnTo>
                    <a:lnTo>
                      <a:pt x="1330" y="236"/>
                    </a:lnTo>
                    <a:lnTo>
                      <a:pt x="1324" y="240"/>
                    </a:lnTo>
                    <a:close/>
                    <a:moveTo>
                      <a:pt x="3170" y="200"/>
                    </a:moveTo>
                    <a:lnTo>
                      <a:pt x="3162" y="196"/>
                    </a:lnTo>
                    <a:lnTo>
                      <a:pt x="3172" y="174"/>
                    </a:lnTo>
                    <a:lnTo>
                      <a:pt x="3180" y="178"/>
                    </a:lnTo>
                    <a:lnTo>
                      <a:pt x="3170" y="200"/>
                    </a:lnTo>
                    <a:close/>
                    <a:moveTo>
                      <a:pt x="1426" y="194"/>
                    </a:moveTo>
                    <a:lnTo>
                      <a:pt x="1416" y="172"/>
                    </a:lnTo>
                    <a:lnTo>
                      <a:pt x="1424" y="170"/>
                    </a:lnTo>
                    <a:lnTo>
                      <a:pt x="1432" y="192"/>
                    </a:lnTo>
                    <a:lnTo>
                      <a:pt x="1426" y="194"/>
                    </a:lnTo>
                    <a:close/>
                    <a:moveTo>
                      <a:pt x="3066" y="158"/>
                    </a:moveTo>
                    <a:lnTo>
                      <a:pt x="3058" y="156"/>
                    </a:lnTo>
                    <a:lnTo>
                      <a:pt x="3066" y="134"/>
                    </a:lnTo>
                    <a:lnTo>
                      <a:pt x="3074" y="136"/>
                    </a:lnTo>
                    <a:lnTo>
                      <a:pt x="3066" y="158"/>
                    </a:lnTo>
                    <a:close/>
                    <a:moveTo>
                      <a:pt x="1530" y="154"/>
                    </a:moveTo>
                    <a:lnTo>
                      <a:pt x="1522" y="132"/>
                    </a:lnTo>
                    <a:lnTo>
                      <a:pt x="1528" y="130"/>
                    </a:lnTo>
                    <a:lnTo>
                      <a:pt x="1536" y="152"/>
                    </a:lnTo>
                    <a:lnTo>
                      <a:pt x="1530" y="154"/>
                    </a:lnTo>
                    <a:close/>
                    <a:moveTo>
                      <a:pt x="2960" y="124"/>
                    </a:moveTo>
                    <a:lnTo>
                      <a:pt x="2952" y="122"/>
                    </a:lnTo>
                    <a:lnTo>
                      <a:pt x="2960" y="98"/>
                    </a:lnTo>
                    <a:lnTo>
                      <a:pt x="2968" y="100"/>
                    </a:lnTo>
                    <a:lnTo>
                      <a:pt x="2960" y="124"/>
                    </a:lnTo>
                    <a:close/>
                    <a:moveTo>
                      <a:pt x="1634" y="120"/>
                    </a:moveTo>
                    <a:lnTo>
                      <a:pt x="1628" y="98"/>
                    </a:lnTo>
                    <a:lnTo>
                      <a:pt x="1636" y="94"/>
                    </a:lnTo>
                    <a:lnTo>
                      <a:pt x="1642" y="118"/>
                    </a:lnTo>
                    <a:lnTo>
                      <a:pt x="1634" y="120"/>
                    </a:lnTo>
                    <a:close/>
                    <a:moveTo>
                      <a:pt x="2852" y="94"/>
                    </a:moveTo>
                    <a:lnTo>
                      <a:pt x="2846" y="92"/>
                    </a:lnTo>
                    <a:lnTo>
                      <a:pt x="2850" y="68"/>
                    </a:lnTo>
                    <a:lnTo>
                      <a:pt x="2858" y="70"/>
                    </a:lnTo>
                    <a:lnTo>
                      <a:pt x="2852" y="94"/>
                    </a:lnTo>
                    <a:close/>
                    <a:moveTo>
                      <a:pt x="1742" y="90"/>
                    </a:moveTo>
                    <a:lnTo>
                      <a:pt x="1736" y="68"/>
                    </a:lnTo>
                    <a:lnTo>
                      <a:pt x="1744" y="66"/>
                    </a:lnTo>
                    <a:lnTo>
                      <a:pt x="1750" y="88"/>
                    </a:lnTo>
                    <a:lnTo>
                      <a:pt x="1742" y="90"/>
                    </a:lnTo>
                    <a:close/>
                    <a:moveTo>
                      <a:pt x="2744" y="68"/>
                    </a:moveTo>
                    <a:lnTo>
                      <a:pt x="2736" y="66"/>
                    </a:lnTo>
                    <a:lnTo>
                      <a:pt x="2742" y="44"/>
                    </a:lnTo>
                    <a:lnTo>
                      <a:pt x="2750" y="44"/>
                    </a:lnTo>
                    <a:lnTo>
                      <a:pt x="2744" y="68"/>
                    </a:lnTo>
                    <a:close/>
                    <a:moveTo>
                      <a:pt x="1852" y="66"/>
                    </a:moveTo>
                    <a:lnTo>
                      <a:pt x="1846" y="42"/>
                    </a:lnTo>
                    <a:lnTo>
                      <a:pt x="1854" y="42"/>
                    </a:lnTo>
                    <a:lnTo>
                      <a:pt x="1858" y="64"/>
                    </a:lnTo>
                    <a:lnTo>
                      <a:pt x="1852" y="66"/>
                    </a:lnTo>
                    <a:close/>
                    <a:moveTo>
                      <a:pt x="2634" y="50"/>
                    </a:moveTo>
                    <a:lnTo>
                      <a:pt x="2626" y="48"/>
                    </a:lnTo>
                    <a:lnTo>
                      <a:pt x="2630" y="24"/>
                    </a:lnTo>
                    <a:lnTo>
                      <a:pt x="2638" y="26"/>
                    </a:lnTo>
                    <a:lnTo>
                      <a:pt x="2634" y="50"/>
                    </a:lnTo>
                    <a:close/>
                    <a:moveTo>
                      <a:pt x="1960" y="48"/>
                    </a:moveTo>
                    <a:lnTo>
                      <a:pt x="1958" y="24"/>
                    </a:lnTo>
                    <a:lnTo>
                      <a:pt x="1966" y="22"/>
                    </a:lnTo>
                    <a:lnTo>
                      <a:pt x="1968" y="46"/>
                    </a:lnTo>
                    <a:lnTo>
                      <a:pt x="1960" y="48"/>
                    </a:lnTo>
                    <a:close/>
                    <a:moveTo>
                      <a:pt x="2524" y="36"/>
                    </a:moveTo>
                    <a:lnTo>
                      <a:pt x="2516" y="34"/>
                    </a:lnTo>
                    <a:lnTo>
                      <a:pt x="2518" y="10"/>
                    </a:lnTo>
                    <a:lnTo>
                      <a:pt x="2526" y="12"/>
                    </a:lnTo>
                    <a:lnTo>
                      <a:pt x="2524" y="36"/>
                    </a:lnTo>
                    <a:close/>
                    <a:moveTo>
                      <a:pt x="2072" y="34"/>
                    </a:moveTo>
                    <a:lnTo>
                      <a:pt x="2070" y="10"/>
                    </a:lnTo>
                    <a:lnTo>
                      <a:pt x="2078" y="10"/>
                    </a:lnTo>
                    <a:lnTo>
                      <a:pt x="2080" y="34"/>
                    </a:lnTo>
                    <a:lnTo>
                      <a:pt x="2072" y="34"/>
                    </a:lnTo>
                    <a:close/>
                    <a:moveTo>
                      <a:pt x="2414" y="26"/>
                    </a:moveTo>
                    <a:lnTo>
                      <a:pt x="2406" y="26"/>
                    </a:lnTo>
                    <a:lnTo>
                      <a:pt x="2406" y="2"/>
                    </a:lnTo>
                    <a:lnTo>
                      <a:pt x="2414" y="2"/>
                    </a:lnTo>
                    <a:lnTo>
                      <a:pt x="2414" y="26"/>
                    </a:lnTo>
                    <a:close/>
                    <a:moveTo>
                      <a:pt x="2182" y="26"/>
                    </a:moveTo>
                    <a:lnTo>
                      <a:pt x="2182" y="2"/>
                    </a:lnTo>
                    <a:lnTo>
                      <a:pt x="2190" y="2"/>
                    </a:lnTo>
                    <a:lnTo>
                      <a:pt x="2190" y="26"/>
                    </a:lnTo>
                    <a:lnTo>
                      <a:pt x="2182" y="26"/>
                    </a:lnTo>
                    <a:close/>
                    <a:moveTo>
                      <a:pt x="2302" y="24"/>
                    </a:moveTo>
                    <a:lnTo>
                      <a:pt x="2294" y="24"/>
                    </a:lnTo>
                    <a:lnTo>
                      <a:pt x="2294" y="0"/>
                    </a:lnTo>
                    <a:lnTo>
                      <a:pt x="2302" y="0"/>
                    </a:lnTo>
                    <a:lnTo>
                      <a:pt x="2302" y="24"/>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74" name="Freeform 42">
                <a:extLst>
                  <a:ext uri="{FF2B5EF4-FFF2-40B4-BE49-F238E27FC236}">
                    <a16:creationId xmlns:a16="http://schemas.microsoft.com/office/drawing/2014/main" id="{A311D5EE-8673-4BBF-93BA-26933B248389}"/>
                  </a:ext>
                </a:extLst>
              </p:cNvPr>
              <p:cNvSpPr>
                <a:spLocks noEditPoints="1"/>
              </p:cNvSpPr>
              <p:nvPr/>
            </p:nvSpPr>
            <p:spPr bwMode="auto">
              <a:xfrm>
                <a:off x="12707258" y="1836319"/>
                <a:ext cx="1438532" cy="1422883"/>
              </a:xfrm>
              <a:custGeom>
                <a:avLst/>
                <a:gdLst/>
                <a:ahLst/>
                <a:cxnLst>
                  <a:cxn ang="0">
                    <a:pos x="2248" y="4236"/>
                  </a:cxn>
                  <a:cxn ang="0">
                    <a:pos x="1856" y="4224"/>
                  </a:cxn>
                  <a:cxn ang="0">
                    <a:pos x="2468" y="4196"/>
                  </a:cxn>
                  <a:cxn ang="0">
                    <a:pos x="1634" y="4184"/>
                  </a:cxn>
                  <a:cxn ang="0">
                    <a:pos x="2686" y="4148"/>
                  </a:cxn>
                  <a:cxn ang="0">
                    <a:pos x="1366" y="4102"/>
                  </a:cxn>
                  <a:cxn ang="0">
                    <a:pos x="2950" y="4056"/>
                  </a:cxn>
                  <a:cxn ang="0">
                    <a:pos x="1168" y="3998"/>
                  </a:cxn>
                  <a:cxn ang="0">
                    <a:pos x="3156" y="3970"/>
                  </a:cxn>
                  <a:cxn ang="0">
                    <a:pos x="974" y="3886"/>
                  </a:cxn>
                  <a:cxn ang="0">
                    <a:pos x="3346" y="3850"/>
                  </a:cxn>
                  <a:cxn ang="0">
                    <a:pos x="838" y="3788"/>
                  </a:cxn>
                  <a:cxn ang="0">
                    <a:pos x="3480" y="3748"/>
                  </a:cxn>
                  <a:cxn ang="0">
                    <a:pos x="658" y="3656"/>
                  </a:cxn>
                  <a:cxn ang="0">
                    <a:pos x="3644" y="3594"/>
                  </a:cxn>
                  <a:cxn ang="0">
                    <a:pos x="3792" y="3424"/>
                  </a:cxn>
                  <a:cxn ang="0">
                    <a:pos x="366" y="3314"/>
                  </a:cxn>
                  <a:cxn ang="0">
                    <a:pos x="3908" y="3232"/>
                  </a:cxn>
                  <a:cxn ang="0">
                    <a:pos x="250" y="3122"/>
                  </a:cxn>
                  <a:cxn ang="0">
                    <a:pos x="4014" y="3036"/>
                  </a:cxn>
                  <a:cxn ang="0">
                    <a:pos x="134" y="2866"/>
                  </a:cxn>
                  <a:cxn ang="0">
                    <a:pos x="4120" y="2778"/>
                  </a:cxn>
                  <a:cxn ang="0">
                    <a:pos x="82" y="2648"/>
                  </a:cxn>
                  <a:cxn ang="0">
                    <a:pos x="4194" y="2566"/>
                  </a:cxn>
                  <a:cxn ang="0">
                    <a:pos x="38" y="2430"/>
                  </a:cxn>
                  <a:cxn ang="0">
                    <a:pos x="4228" y="2344"/>
                  </a:cxn>
                  <a:cxn ang="0">
                    <a:pos x="20" y="2262"/>
                  </a:cxn>
                  <a:cxn ang="0">
                    <a:pos x="4240" y="2176"/>
                  </a:cxn>
                  <a:cxn ang="0">
                    <a:pos x="4224" y="2114"/>
                  </a:cxn>
                  <a:cxn ang="0">
                    <a:pos x="16" y="2040"/>
                  </a:cxn>
                  <a:cxn ang="0">
                    <a:pos x="36" y="1818"/>
                  </a:cxn>
                  <a:cxn ang="0">
                    <a:pos x="4176" y="1670"/>
                  </a:cxn>
                  <a:cxn ang="0">
                    <a:pos x="64" y="1596"/>
                  </a:cxn>
                  <a:cxn ang="0">
                    <a:pos x="4118" y="1456"/>
                  </a:cxn>
                  <a:cxn ang="0">
                    <a:pos x="132" y="1380"/>
                  </a:cxn>
                  <a:cxn ang="0">
                    <a:pos x="4012" y="1198"/>
                  </a:cxn>
                  <a:cxn ang="0">
                    <a:pos x="248" y="1124"/>
                  </a:cxn>
                  <a:cxn ang="0">
                    <a:pos x="3918" y="994"/>
                  </a:cxn>
                  <a:cxn ang="0">
                    <a:pos x="376" y="940"/>
                  </a:cxn>
                  <a:cxn ang="0">
                    <a:pos x="3788" y="810"/>
                  </a:cxn>
                  <a:cxn ang="0">
                    <a:pos x="512" y="762"/>
                  </a:cxn>
                  <a:cxn ang="0">
                    <a:pos x="3680" y="682"/>
                  </a:cxn>
                  <a:cxn ang="0">
                    <a:pos x="624" y="640"/>
                  </a:cxn>
                  <a:cxn ang="0">
                    <a:pos x="3508" y="538"/>
                  </a:cxn>
                  <a:cxn ang="0">
                    <a:pos x="790" y="490"/>
                  </a:cxn>
                  <a:cxn ang="0">
                    <a:pos x="970" y="358"/>
                  </a:cxn>
                  <a:cxn ang="0">
                    <a:pos x="3144" y="280"/>
                  </a:cxn>
                  <a:cxn ang="0">
                    <a:pos x="1154" y="232"/>
                  </a:cxn>
                  <a:cxn ang="0">
                    <a:pos x="2944" y="182"/>
                  </a:cxn>
                  <a:cxn ang="0">
                    <a:pos x="1360" y="140"/>
                  </a:cxn>
                  <a:cxn ang="0">
                    <a:pos x="2680" y="90"/>
                  </a:cxn>
                  <a:cxn ang="0">
                    <a:pos x="1628" y="56"/>
                  </a:cxn>
                  <a:cxn ang="0">
                    <a:pos x="2464" y="28"/>
                  </a:cxn>
                  <a:cxn ang="0">
                    <a:pos x="1850" y="32"/>
                  </a:cxn>
                  <a:cxn ang="0">
                    <a:pos x="2242" y="2"/>
                  </a:cxn>
                  <a:cxn ang="0">
                    <a:pos x="2074" y="16"/>
                  </a:cxn>
                </a:cxnLst>
                <a:rect l="0" t="0" r="r" b="b"/>
                <a:pathLst>
                  <a:path w="4240" h="4240">
                    <a:moveTo>
                      <a:pt x="2080" y="4240"/>
                    </a:moveTo>
                    <a:lnTo>
                      <a:pt x="2080" y="4240"/>
                    </a:lnTo>
                    <a:lnTo>
                      <a:pt x="2024" y="4238"/>
                    </a:lnTo>
                    <a:lnTo>
                      <a:pt x="2024" y="4222"/>
                    </a:lnTo>
                    <a:lnTo>
                      <a:pt x="2024" y="4222"/>
                    </a:lnTo>
                    <a:lnTo>
                      <a:pt x="2080" y="4224"/>
                    </a:lnTo>
                    <a:lnTo>
                      <a:pt x="2080" y="4240"/>
                    </a:lnTo>
                    <a:close/>
                    <a:moveTo>
                      <a:pt x="2248" y="4236"/>
                    </a:moveTo>
                    <a:lnTo>
                      <a:pt x="2248" y="4220"/>
                    </a:lnTo>
                    <a:lnTo>
                      <a:pt x="2248" y="4220"/>
                    </a:lnTo>
                    <a:lnTo>
                      <a:pt x="2302" y="4216"/>
                    </a:lnTo>
                    <a:lnTo>
                      <a:pt x="2304" y="4232"/>
                    </a:lnTo>
                    <a:lnTo>
                      <a:pt x="2304" y="4232"/>
                    </a:lnTo>
                    <a:lnTo>
                      <a:pt x="2248" y="4236"/>
                    </a:lnTo>
                    <a:lnTo>
                      <a:pt x="2248" y="4236"/>
                    </a:lnTo>
                    <a:close/>
                    <a:moveTo>
                      <a:pt x="1856" y="4224"/>
                    </a:moveTo>
                    <a:lnTo>
                      <a:pt x="1856" y="4224"/>
                    </a:lnTo>
                    <a:lnTo>
                      <a:pt x="1800" y="4216"/>
                    </a:lnTo>
                    <a:lnTo>
                      <a:pt x="1802" y="4200"/>
                    </a:lnTo>
                    <a:lnTo>
                      <a:pt x="1802" y="4200"/>
                    </a:lnTo>
                    <a:lnTo>
                      <a:pt x="1858" y="4208"/>
                    </a:lnTo>
                    <a:lnTo>
                      <a:pt x="1856" y="4224"/>
                    </a:lnTo>
                    <a:close/>
                    <a:moveTo>
                      <a:pt x="2472" y="4212"/>
                    </a:moveTo>
                    <a:lnTo>
                      <a:pt x="2468" y="4196"/>
                    </a:lnTo>
                    <a:lnTo>
                      <a:pt x="2468" y="4196"/>
                    </a:lnTo>
                    <a:lnTo>
                      <a:pt x="2524" y="4186"/>
                    </a:lnTo>
                    <a:lnTo>
                      <a:pt x="2526" y="4202"/>
                    </a:lnTo>
                    <a:lnTo>
                      <a:pt x="2526" y="4202"/>
                    </a:lnTo>
                    <a:lnTo>
                      <a:pt x="2472" y="4212"/>
                    </a:lnTo>
                    <a:lnTo>
                      <a:pt x="2472" y="4212"/>
                    </a:lnTo>
                    <a:close/>
                    <a:moveTo>
                      <a:pt x="1634" y="4184"/>
                    </a:moveTo>
                    <a:lnTo>
                      <a:pt x="1634" y="4184"/>
                    </a:lnTo>
                    <a:lnTo>
                      <a:pt x="1580" y="4172"/>
                    </a:lnTo>
                    <a:lnTo>
                      <a:pt x="1584" y="4156"/>
                    </a:lnTo>
                    <a:lnTo>
                      <a:pt x="1584" y="4156"/>
                    </a:lnTo>
                    <a:lnTo>
                      <a:pt x="1638" y="4170"/>
                    </a:lnTo>
                    <a:lnTo>
                      <a:pt x="1634" y="4184"/>
                    </a:lnTo>
                    <a:close/>
                    <a:moveTo>
                      <a:pt x="2690" y="4162"/>
                    </a:moveTo>
                    <a:lnTo>
                      <a:pt x="2686" y="4148"/>
                    </a:lnTo>
                    <a:lnTo>
                      <a:pt x="2686" y="4148"/>
                    </a:lnTo>
                    <a:lnTo>
                      <a:pt x="2740" y="4132"/>
                    </a:lnTo>
                    <a:lnTo>
                      <a:pt x="2744" y="4148"/>
                    </a:lnTo>
                    <a:lnTo>
                      <a:pt x="2744" y="4148"/>
                    </a:lnTo>
                    <a:lnTo>
                      <a:pt x="2690" y="4162"/>
                    </a:lnTo>
                    <a:lnTo>
                      <a:pt x="2690" y="4162"/>
                    </a:lnTo>
                    <a:close/>
                    <a:moveTo>
                      <a:pt x="1418" y="4122"/>
                    </a:moveTo>
                    <a:lnTo>
                      <a:pt x="1418" y="4122"/>
                    </a:lnTo>
                    <a:lnTo>
                      <a:pt x="1366" y="4102"/>
                    </a:lnTo>
                    <a:lnTo>
                      <a:pt x="1372" y="4088"/>
                    </a:lnTo>
                    <a:lnTo>
                      <a:pt x="1372" y="4088"/>
                    </a:lnTo>
                    <a:lnTo>
                      <a:pt x="1424" y="4106"/>
                    </a:lnTo>
                    <a:lnTo>
                      <a:pt x="1418" y="4122"/>
                    </a:lnTo>
                    <a:close/>
                    <a:moveTo>
                      <a:pt x="2904" y="4092"/>
                    </a:moveTo>
                    <a:lnTo>
                      <a:pt x="2898" y="4076"/>
                    </a:lnTo>
                    <a:lnTo>
                      <a:pt x="2898" y="4076"/>
                    </a:lnTo>
                    <a:lnTo>
                      <a:pt x="2950" y="4056"/>
                    </a:lnTo>
                    <a:lnTo>
                      <a:pt x="2956" y="4070"/>
                    </a:lnTo>
                    <a:lnTo>
                      <a:pt x="2956" y="4070"/>
                    </a:lnTo>
                    <a:lnTo>
                      <a:pt x="2904" y="4092"/>
                    </a:lnTo>
                    <a:lnTo>
                      <a:pt x="2904" y="4092"/>
                    </a:lnTo>
                    <a:close/>
                    <a:moveTo>
                      <a:pt x="1210" y="4036"/>
                    </a:moveTo>
                    <a:lnTo>
                      <a:pt x="1210" y="4036"/>
                    </a:lnTo>
                    <a:lnTo>
                      <a:pt x="1160" y="4012"/>
                    </a:lnTo>
                    <a:lnTo>
                      <a:pt x="1168" y="3998"/>
                    </a:lnTo>
                    <a:lnTo>
                      <a:pt x="1168" y="3998"/>
                    </a:lnTo>
                    <a:lnTo>
                      <a:pt x="1218" y="4022"/>
                    </a:lnTo>
                    <a:lnTo>
                      <a:pt x="1210" y="4036"/>
                    </a:lnTo>
                    <a:close/>
                    <a:moveTo>
                      <a:pt x="3108" y="3998"/>
                    </a:moveTo>
                    <a:lnTo>
                      <a:pt x="3100" y="3984"/>
                    </a:lnTo>
                    <a:lnTo>
                      <a:pt x="3100" y="3984"/>
                    </a:lnTo>
                    <a:lnTo>
                      <a:pt x="3148" y="3956"/>
                    </a:lnTo>
                    <a:lnTo>
                      <a:pt x="3156" y="3970"/>
                    </a:lnTo>
                    <a:lnTo>
                      <a:pt x="3156" y="3970"/>
                    </a:lnTo>
                    <a:lnTo>
                      <a:pt x="3108" y="3998"/>
                    </a:lnTo>
                    <a:lnTo>
                      <a:pt x="3108" y="3998"/>
                    </a:lnTo>
                    <a:close/>
                    <a:moveTo>
                      <a:pt x="1012" y="3930"/>
                    </a:moveTo>
                    <a:lnTo>
                      <a:pt x="1012" y="3930"/>
                    </a:lnTo>
                    <a:lnTo>
                      <a:pt x="966" y="3898"/>
                    </a:lnTo>
                    <a:lnTo>
                      <a:pt x="974" y="3886"/>
                    </a:lnTo>
                    <a:lnTo>
                      <a:pt x="974" y="3886"/>
                    </a:lnTo>
                    <a:lnTo>
                      <a:pt x="1022" y="3916"/>
                    </a:lnTo>
                    <a:lnTo>
                      <a:pt x="1012" y="3930"/>
                    </a:lnTo>
                    <a:close/>
                    <a:moveTo>
                      <a:pt x="3300" y="3882"/>
                    </a:moveTo>
                    <a:lnTo>
                      <a:pt x="3292" y="3868"/>
                    </a:lnTo>
                    <a:lnTo>
                      <a:pt x="3292" y="3868"/>
                    </a:lnTo>
                    <a:lnTo>
                      <a:pt x="3338" y="3838"/>
                    </a:lnTo>
                    <a:lnTo>
                      <a:pt x="3346" y="3850"/>
                    </a:lnTo>
                    <a:lnTo>
                      <a:pt x="3346" y="3850"/>
                    </a:lnTo>
                    <a:lnTo>
                      <a:pt x="3300" y="3882"/>
                    </a:lnTo>
                    <a:lnTo>
                      <a:pt x="3300" y="3882"/>
                    </a:lnTo>
                    <a:close/>
                    <a:moveTo>
                      <a:pt x="828" y="3802"/>
                    </a:moveTo>
                    <a:lnTo>
                      <a:pt x="828" y="3802"/>
                    </a:lnTo>
                    <a:lnTo>
                      <a:pt x="784" y="3766"/>
                    </a:lnTo>
                    <a:lnTo>
                      <a:pt x="794" y="3754"/>
                    </a:lnTo>
                    <a:lnTo>
                      <a:pt x="794" y="3754"/>
                    </a:lnTo>
                    <a:lnTo>
                      <a:pt x="838" y="3788"/>
                    </a:lnTo>
                    <a:lnTo>
                      <a:pt x="828" y="3802"/>
                    </a:lnTo>
                    <a:close/>
                    <a:moveTo>
                      <a:pt x="3480" y="3748"/>
                    </a:moveTo>
                    <a:lnTo>
                      <a:pt x="3470" y="3736"/>
                    </a:lnTo>
                    <a:lnTo>
                      <a:pt x="3470" y="3736"/>
                    </a:lnTo>
                    <a:lnTo>
                      <a:pt x="3512" y="3698"/>
                    </a:lnTo>
                    <a:lnTo>
                      <a:pt x="3522" y="3710"/>
                    </a:lnTo>
                    <a:lnTo>
                      <a:pt x="3522" y="3710"/>
                    </a:lnTo>
                    <a:lnTo>
                      <a:pt x="3480" y="3748"/>
                    </a:lnTo>
                    <a:lnTo>
                      <a:pt x="3480" y="3748"/>
                    </a:lnTo>
                    <a:close/>
                    <a:moveTo>
                      <a:pt x="658" y="3656"/>
                    </a:moveTo>
                    <a:lnTo>
                      <a:pt x="658" y="3656"/>
                    </a:lnTo>
                    <a:lnTo>
                      <a:pt x="616" y="3616"/>
                    </a:lnTo>
                    <a:lnTo>
                      <a:pt x="628" y="3604"/>
                    </a:lnTo>
                    <a:lnTo>
                      <a:pt x="628" y="3604"/>
                    </a:lnTo>
                    <a:lnTo>
                      <a:pt x="668" y="3644"/>
                    </a:lnTo>
                    <a:lnTo>
                      <a:pt x="658" y="3656"/>
                    </a:lnTo>
                    <a:close/>
                    <a:moveTo>
                      <a:pt x="3644" y="3594"/>
                    </a:moveTo>
                    <a:lnTo>
                      <a:pt x="3632" y="3584"/>
                    </a:lnTo>
                    <a:lnTo>
                      <a:pt x="3632" y="3584"/>
                    </a:lnTo>
                    <a:lnTo>
                      <a:pt x="3672" y="3542"/>
                    </a:lnTo>
                    <a:lnTo>
                      <a:pt x="3682" y="3554"/>
                    </a:lnTo>
                    <a:lnTo>
                      <a:pt x="3682" y="3554"/>
                    </a:lnTo>
                    <a:lnTo>
                      <a:pt x="3644" y="3594"/>
                    </a:lnTo>
                    <a:lnTo>
                      <a:pt x="3644" y="3594"/>
                    </a:lnTo>
                    <a:close/>
                    <a:moveTo>
                      <a:pt x="502" y="3492"/>
                    </a:moveTo>
                    <a:lnTo>
                      <a:pt x="502" y="3492"/>
                    </a:lnTo>
                    <a:lnTo>
                      <a:pt x="468" y="3448"/>
                    </a:lnTo>
                    <a:lnTo>
                      <a:pt x="480" y="3438"/>
                    </a:lnTo>
                    <a:lnTo>
                      <a:pt x="480" y="3438"/>
                    </a:lnTo>
                    <a:lnTo>
                      <a:pt x="516" y="3482"/>
                    </a:lnTo>
                    <a:lnTo>
                      <a:pt x="502" y="3492"/>
                    </a:lnTo>
                    <a:close/>
                    <a:moveTo>
                      <a:pt x="3792" y="3424"/>
                    </a:moveTo>
                    <a:lnTo>
                      <a:pt x="3780" y="3414"/>
                    </a:lnTo>
                    <a:lnTo>
                      <a:pt x="3780" y="3414"/>
                    </a:lnTo>
                    <a:lnTo>
                      <a:pt x="3812" y="3370"/>
                    </a:lnTo>
                    <a:lnTo>
                      <a:pt x="3826" y="3380"/>
                    </a:lnTo>
                    <a:lnTo>
                      <a:pt x="3826" y="3380"/>
                    </a:lnTo>
                    <a:lnTo>
                      <a:pt x="3792" y="3424"/>
                    </a:lnTo>
                    <a:lnTo>
                      <a:pt x="3792" y="3424"/>
                    </a:lnTo>
                    <a:close/>
                    <a:moveTo>
                      <a:pt x="366" y="3314"/>
                    </a:moveTo>
                    <a:lnTo>
                      <a:pt x="366" y="3314"/>
                    </a:lnTo>
                    <a:lnTo>
                      <a:pt x="336" y="3266"/>
                    </a:lnTo>
                    <a:lnTo>
                      <a:pt x="350" y="3258"/>
                    </a:lnTo>
                    <a:lnTo>
                      <a:pt x="350" y="3258"/>
                    </a:lnTo>
                    <a:lnTo>
                      <a:pt x="380" y="3304"/>
                    </a:lnTo>
                    <a:lnTo>
                      <a:pt x="366" y="3314"/>
                    </a:lnTo>
                    <a:close/>
                    <a:moveTo>
                      <a:pt x="3920" y="3240"/>
                    </a:moveTo>
                    <a:lnTo>
                      <a:pt x="3908" y="3232"/>
                    </a:lnTo>
                    <a:lnTo>
                      <a:pt x="3908" y="3232"/>
                    </a:lnTo>
                    <a:lnTo>
                      <a:pt x="3936" y="3184"/>
                    </a:lnTo>
                    <a:lnTo>
                      <a:pt x="3950" y="3192"/>
                    </a:lnTo>
                    <a:lnTo>
                      <a:pt x="3950" y="3192"/>
                    </a:lnTo>
                    <a:lnTo>
                      <a:pt x="3920" y="3240"/>
                    </a:lnTo>
                    <a:lnTo>
                      <a:pt x="3920" y="3240"/>
                    </a:lnTo>
                    <a:close/>
                    <a:moveTo>
                      <a:pt x="250" y="3122"/>
                    </a:moveTo>
                    <a:lnTo>
                      <a:pt x="250" y="3122"/>
                    </a:lnTo>
                    <a:lnTo>
                      <a:pt x="224" y="3072"/>
                    </a:lnTo>
                    <a:lnTo>
                      <a:pt x="238" y="3064"/>
                    </a:lnTo>
                    <a:lnTo>
                      <a:pt x="238" y="3064"/>
                    </a:lnTo>
                    <a:lnTo>
                      <a:pt x="264" y="3114"/>
                    </a:lnTo>
                    <a:lnTo>
                      <a:pt x="250" y="3122"/>
                    </a:lnTo>
                    <a:close/>
                    <a:moveTo>
                      <a:pt x="4030" y="3044"/>
                    </a:moveTo>
                    <a:lnTo>
                      <a:pt x="4014" y="3036"/>
                    </a:lnTo>
                    <a:lnTo>
                      <a:pt x="4014" y="3036"/>
                    </a:lnTo>
                    <a:lnTo>
                      <a:pt x="4038" y="2986"/>
                    </a:lnTo>
                    <a:lnTo>
                      <a:pt x="4054" y="2992"/>
                    </a:lnTo>
                    <a:lnTo>
                      <a:pt x="4054" y="2992"/>
                    </a:lnTo>
                    <a:lnTo>
                      <a:pt x="4030" y="3044"/>
                    </a:lnTo>
                    <a:lnTo>
                      <a:pt x="4030" y="3044"/>
                    </a:lnTo>
                    <a:close/>
                    <a:moveTo>
                      <a:pt x="154" y="2918"/>
                    </a:moveTo>
                    <a:lnTo>
                      <a:pt x="154" y="2918"/>
                    </a:lnTo>
                    <a:lnTo>
                      <a:pt x="134" y="2866"/>
                    </a:lnTo>
                    <a:lnTo>
                      <a:pt x="150" y="2860"/>
                    </a:lnTo>
                    <a:lnTo>
                      <a:pt x="150" y="2860"/>
                    </a:lnTo>
                    <a:lnTo>
                      <a:pt x="170" y="2912"/>
                    </a:lnTo>
                    <a:lnTo>
                      <a:pt x="154" y="2918"/>
                    </a:lnTo>
                    <a:close/>
                    <a:moveTo>
                      <a:pt x="4116" y="2836"/>
                    </a:moveTo>
                    <a:lnTo>
                      <a:pt x="4102" y="2832"/>
                    </a:lnTo>
                    <a:lnTo>
                      <a:pt x="4102" y="2832"/>
                    </a:lnTo>
                    <a:lnTo>
                      <a:pt x="4120" y="2778"/>
                    </a:lnTo>
                    <a:lnTo>
                      <a:pt x="4134" y="2784"/>
                    </a:lnTo>
                    <a:lnTo>
                      <a:pt x="4134" y="2784"/>
                    </a:lnTo>
                    <a:lnTo>
                      <a:pt x="4116" y="2836"/>
                    </a:lnTo>
                    <a:lnTo>
                      <a:pt x="4116" y="2836"/>
                    </a:lnTo>
                    <a:close/>
                    <a:moveTo>
                      <a:pt x="82" y="2706"/>
                    </a:moveTo>
                    <a:lnTo>
                      <a:pt x="82" y="2706"/>
                    </a:lnTo>
                    <a:lnTo>
                      <a:pt x="66" y="2652"/>
                    </a:lnTo>
                    <a:lnTo>
                      <a:pt x="82" y="2648"/>
                    </a:lnTo>
                    <a:lnTo>
                      <a:pt x="82" y="2648"/>
                    </a:lnTo>
                    <a:lnTo>
                      <a:pt x="96" y="2702"/>
                    </a:lnTo>
                    <a:lnTo>
                      <a:pt x="82" y="2706"/>
                    </a:lnTo>
                    <a:close/>
                    <a:moveTo>
                      <a:pt x="4182" y="2622"/>
                    </a:moveTo>
                    <a:lnTo>
                      <a:pt x="4166" y="2618"/>
                    </a:lnTo>
                    <a:lnTo>
                      <a:pt x="4166" y="2618"/>
                    </a:lnTo>
                    <a:lnTo>
                      <a:pt x="4178" y="2562"/>
                    </a:lnTo>
                    <a:lnTo>
                      <a:pt x="4194" y="2566"/>
                    </a:lnTo>
                    <a:lnTo>
                      <a:pt x="4194" y="2566"/>
                    </a:lnTo>
                    <a:lnTo>
                      <a:pt x="4182" y="2622"/>
                    </a:lnTo>
                    <a:lnTo>
                      <a:pt x="4182" y="2622"/>
                    </a:lnTo>
                    <a:close/>
                    <a:moveTo>
                      <a:pt x="30" y="2486"/>
                    </a:moveTo>
                    <a:lnTo>
                      <a:pt x="30" y="2486"/>
                    </a:lnTo>
                    <a:lnTo>
                      <a:pt x="22" y="2432"/>
                    </a:lnTo>
                    <a:lnTo>
                      <a:pt x="38" y="2430"/>
                    </a:lnTo>
                    <a:lnTo>
                      <a:pt x="38" y="2430"/>
                    </a:lnTo>
                    <a:lnTo>
                      <a:pt x="46" y="2484"/>
                    </a:lnTo>
                    <a:lnTo>
                      <a:pt x="30" y="2486"/>
                    </a:lnTo>
                    <a:close/>
                    <a:moveTo>
                      <a:pt x="4222" y="2400"/>
                    </a:moveTo>
                    <a:lnTo>
                      <a:pt x="4206" y="2398"/>
                    </a:lnTo>
                    <a:lnTo>
                      <a:pt x="4206" y="2398"/>
                    </a:lnTo>
                    <a:lnTo>
                      <a:pt x="4212" y="2342"/>
                    </a:lnTo>
                    <a:lnTo>
                      <a:pt x="4228" y="2344"/>
                    </a:lnTo>
                    <a:lnTo>
                      <a:pt x="4228" y="2344"/>
                    </a:lnTo>
                    <a:lnTo>
                      <a:pt x="4222" y="2400"/>
                    </a:lnTo>
                    <a:lnTo>
                      <a:pt x="4222" y="2400"/>
                    </a:lnTo>
                    <a:close/>
                    <a:moveTo>
                      <a:pt x="4" y="2264"/>
                    </a:moveTo>
                    <a:lnTo>
                      <a:pt x="4" y="2264"/>
                    </a:lnTo>
                    <a:lnTo>
                      <a:pt x="2" y="2208"/>
                    </a:lnTo>
                    <a:lnTo>
                      <a:pt x="18" y="2208"/>
                    </a:lnTo>
                    <a:lnTo>
                      <a:pt x="18" y="2208"/>
                    </a:lnTo>
                    <a:lnTo>
                      <a:pt x="20" y="2262"/>
                    </a:lnTo>
                    <a:lnTo>
                      <a:pt x="4" y="2264"/>
                    </a:lnTo>
                    <a:close/>
                    <a:moveTo>
                      <a:pt x="4240" y="2176"/>
                    </a:moveTo>
                    <a:lnTo>
                      <a:pt x="4224" y="2176"/>
                    </a:lnTo>
                    <a:lnTo>
                      <a:pt x="4224" y="2176"/>
                    </a:lnTo>
                    <a:lnTo>
                      <a:pt x="4224" y="2120"/>
                    </a:lnTo>
                    <a:lnTo>
                      <a:pt x="4240" y="2120"/>
                    </a:lnTo>
                    <a:lnTo>
                      <a:pt x="4240" y="2120"/>
                    </a:lnTo>
                    <a:lnTo>
                      <a:pt x="4240" y="2176"/>
                    </a:lnTo>
                    <a:lnTo>
                      <a:pt x="4240" y="2176"/>
                    </a:lnTo>
                    <a:close/>
                    <a:moveTo>
                      <a:pt x="4224" y="2114"/>
                    </a:moveTo>
                    <a:lnTo>
                      <a:pt x="4224" y="2114"/>
                    </a:lnTo>
                    <a:lnTo>
                      <a:pt x="4224" y="2058"/>
                    </a:lnTo>
                    <a:lnTo>
                      <a:pt x="4240" y="2056"/>
                    </a:lnTo>
                    <a:lnTo>
                      <a:pt x="4240" y="2056"/>
                    </a:lnTo>
                    <a:lnTo>
                      <a:pt x="4240" y="2114"/>
                    </a:lnTo>
                    <a:lnTo>
                      <a:pt x="4224" y="2114"/>
                    </a:lnTo>
                    <a:close/>
                    <a:moveTo>
                      <a:pt x="16" y="2040"/>
                    </a:moveTo>
                    <a:lnTo>
                      <a:pt x="0" y="2040"/>
                    </a:lnTo>
                    <a:lnTo>
                      <a:pt x="0" y="2040"/>
                    </a:lnTo>
                    <a:lnTo>
                      <a:pt x="4" y="1984"/>
                    </a:lnTo>
                    <a:lnTo>
                      <a:pt x="20" y="1984"/>
                    </a:lnTo>
                    <a:lnTo>
                      <a:pt x="20" y="1984"/>
                    </a:lnTo>
                    <a:lnTo>
                      <a:pt x="16" y="2040"/>
                    </a:lnTo>
                    <a:lnTo>
                      <a:pt x="16" y="2040"/>
                    </a:lnTo>
                    <a:close/>
                    <a:moveTo>
                      <a:pt x="4212" y="1890"/>
                    </a:moveTo>
                    <a:lnTo>
                      <a:pt x="4212" y="1890"/>
                    </a:lnTo>
                    <a:lnTo>
                      <a:pt x="4206" y="1836"/>
                    </a:lnTo>
                    <a:lnTo>
                      <a:pt x="4222" y="1832"/>
                    </a:lnTo>
                    <a:lnTo>
                      <a:pt x="4222" y="1832"/>
                    </a:lnTo>
                    <a:lnTo>
                      <a:pt x="4228" y="1888"/>
                    </a:lnTo>
                    <a:lnTo>
                      <a:pt x="4212" y="1890"/>
                    </a:lnTo>
                    <a:close/>
                    <a:moveTo>
                      <a:pt x="36" y="1818"/>
                    </a:moveTo>
                    <a:lnTo>
                      <a:pt x="22" y="1816"/>
                    </a:lnTo>
                    <a:lnTo>
                      <a:pt x="22" y="1816"/>
                    </a:lnTo>
                    <a:lnTo>
                      <a:pt x="30" y="1760"/>
                    </a:lnTo>
                    <a:lnTo>
                      <a:pt x="46" y="1762"/>
                    </a:lnTo>
                    <a:lnTo>
                      <a:pt x="46" y="1762"/>
                    </a:lnTo>
                    <a:lnTo>
                      <a:pt x="36" y="1818"/>
                    </a:lnTo>
                    <a:lnTo>
                      <a:pt x="36" y="1818"/>
                    </a:lnTo>
                    <a:close/>
                    <a:moveTo>
                      <a:pt x="4176" y="1670"/>
                    </a:moveTo>
                    <a:lnTo>
                      <a:pt x="4176" y="1670"/>
                    </a:lnTo>
                    <a:lnTo>
                      <a:pt x="4164" y="1616"/>
                    </a:lnTo>
                    <a:lnTo>
                      <a:pt x="4180" y="1612"/>
                    </a:lnTo>
                    <a:lnTo>
                      <a:pt x="4180" y="1612"/>
                    </a:lnTo>
                    <a:lnTo>
                      <a:pt x="4192" y="1666"/>
                    </a:lnTo>
                    <a:lnTo>
                      <a:pt x="4176" y="1670"/>
                    </a:lnTo>
                    <a:close/>
                    <a:moveTo>
                      <a:pt x="80" y="1598"/>
                    </a:moveTo>
                    <a:lnTo>
                      <a:pt x="64" y="1596"/>
                    </a:lnTo>
                    <a:lnTo>
                      <a:pt x="64" y="1596"/>
                    </a:lnTo>
                    <a:lnTo>
                      <a:pt x="80" y="1540"/>
                    </a:lnTo>
                    <a:lnTo>
                      <a:pt x="94" y="1546"/>
                    </a:lnTo>
                    <a:lnTo>
                      <a:pt x="94" y="1546"/>
                    </a:lnTo>
                    <a:lnTo>
                      <a:pt x="80" y="1598"/>
                    </a:lnTo>
                    <a:lnTo>
                      <a:pt x="80" y="1598"/>
                    </a:lnTo>
                    <a:close/>
                    <a:moveTo>
                      <a:pt x="4118" y="1456"/>
                    </a:moveTo>
                    <a:lnTo>
                      <a:pt x="4118" y="1456"/>
                    </a:lnTo>
                    <a:lnTo>
                      <a:pt x="4100" y="1402"/>
                    </a:lnTo>
                    <a:lnTo>
                      <a:pt x="4114" y="1398"/>
                    </a:lnTo>
                    <a:lnTo>
                      <a:pt x="4114" y="1398"/>
                    </a:lnTo>
                    <a:lnTo>
                      <a:pt x="4132" y="1450"/>
                    </a:lnTo>
                    <a:lnTo>
                      <a:pt x="4118" y="1456"/>
                    </a:lnTo>
                    <a:close/>
                    <a:moveTo>
                      <a:pt x="146" y="1386"/>
                    </a:moveTo>
                    <a:lnTo>
                      <a:pt x="132" y="1380"/>
                    </a:lnTo>
                    <a:lnTo>
                      <a:pt x="132" y="1380"/>
                    </a:lnTo>
                    <a:lnTo>
                      <a:pt x="152" y="1328"/>
                    </a:lnTo>
                    <a:lnTo>
                      <a:pt x="168" y="1334"/>
                    </a:lnTo>
                    <a:lnTo>
                      <a:pt x="168" y="1334"/>
                    </a:lnTo>
                    <a:lnTo>
                      <a:pt x="146" y="1386"/>
                    </a:lnTo>
                    <a:lnTo>
                      <a:pt x="146" y="1386"/>
                    </a:lnTo>
                    <a:close/>
                    <a:moveTo>
                      <a:pt x="4036" y="1248"/>
                    </a:moveTo>
                    <a:lnTo>
                      <a:pt x="4036" y="1248"/>
                    </a:lnTo>
                    <a:lnTo>
                      <a:pt x="4012" y="1198"/>
                    </a:lnTo>
                    <a:lnTo>
                      <a:pt x="4026" y="1190"/>
                    </a:lnTo>
                    <a:lnTo>
                      <a:pt x="4026" y="1190"/>
                    </a:lnTo>
                    <a:lnTo>
                      <a:pt x="4050" y="1242"/>
                    </a:lnTo>
                    <a:lnTo>
                      <a:pt x="4036" y="1248"/>
                    </a:lnTo>
                    <a:close/>
                    <a:moveTo>
                      <a:pt x="236" y="1182"/>
                    </a:moveTo>
                    <a:lnTo>
                      <a:pt x="222" y="1174"/>
                    </a:lnTo>
                    <a:lnTo>
                      <a:pt x="222" y="1174"/>
                    </a:lnTo>
                    <a:lnTo>
                      <a:pt x="248" y="1124"/>
                    </a:lnTo>
                    <a:lnTo>
                      <a:pt x="262" y="1132"/>
                    </a:lnTo>
                    <a:lnTo>
                      <a:pt x="262" y="1132"/>
                    </a:lnTo>
                    <a:lnTo>
                      <a:pt x="236" y="1182"/>
                    </a:lnTo>
                    <a:lnTo>
                      <a:pt x="236" y="1182"/>
                    </a:lnTo>
                    <a:close/>
                    <a:moveTo>
                      <a:pt x="3932" y="1050"/>
                    </a:moveTo>
                    <a:lnTo>
                      <a:pt x="3932" y="1050"/>
                    </a:lnTo>
                    <a:lnTo>
                      <a:pt x="3904" y="1002"/>
                    </a:lnTo>
                    <a:lnTo>
                      <a:pt x="3918" y="994"/>
                    </a:lnTo>
                    <a:lnTo>
                      <a:pt x="3918" y="994"/>
                    </a:lnTo>
                    <a:lnTo>
                      <a:pt x="3946" y="1042"/>
                    </a:lnTo>
                    <a:lnTo>
                      <a:pt x="3932" y="1050"/>
                    </a:lnTo>
                    <a:close/>
                    <a:moveTo>
                      <a:pt x="346" y="988"/>
                    </a:moveTo>
                    <a:lnTo>
                      <a:pt x="332" y="978"/>
                    </a:lnTo>
                    <a:lnTo>
                      <a:pt x="332" y="978"/>
                    </a:lnTo>
                    <a:lnTo>
                      <a:pt x="364" y="932"/>
                    </a:lnTo>
                    <a:lnTo>
                      <a:pt x="376" y="940"/>
                    </a:lnTo>
                    <a:lnTo>
                      <a:pt x="376" y="940"/>
                    </a:lnTo>
                    <a:lnTo>
                      <a:pt x="346" y="988"/>
                    </a:lnTo>
                    <a:lnTo>
                      <a:pt x="346" y="988"/>
                    </a:lnTo>
                    <a:close/>
                    <a:moveTo>
                      <a:pt x="3810" y="864"/>
                    </a:moveTo>
                    <a:lnTo>
                      <a:pt x="3810" y="864"/>
                    </a:lnTo>
                    <a:lnTo>
                      <a:pt x="3776" y="820"/>
                    </a:lnTo>
                    <a:lnTo>
                      <a:pt x="3788" y="810"/>
                    </a:lnTo>
                    <a:lnTo>
                      <a:pt x="3788" y="810"/>
                    </a:lnTo>
                    <a:lnTo>
                      <a:pt x="3822" y="856"/>
                    </a:lnTo>
                    <a:lnTo>
                      <a:pt x="3810" y="864"/>
                    </a:lnTo>
                    <a:close/>
                    <a:moveTo>
                      <a:pt x="476" y="806"/>
                    </a:moveTo>
                    <a:lnTo>
                      <a:pt x="464" y="796"/>
                    </a:lnTo>
                    <a:lnTo>
                      <a:pt x="464" y="796"/>
                    </a:lnTo>
                    <a:lnTo>
                      <a:pt x="500" y="752"/>
                    </a:lnTo>
                    <a:lnTo>
                      <a:pt x="512" y="762"/>
                    </a:lnTo>
                    <a:lnTo>
                      <a:pt x="512" y="762"/>
                    </a:lnTo>
                    <a:lnTo>
                      <a:pt x="476" y="806"/>
                    </a:lnTo>
                    <a:lnTo>
                      <a:pt x="476" y="806"/>
                    </a:lnTo>
                    <a:close/>
                    <a:moveTo>
                      <a:pt x="3668" y="694"/>
                    </a:moveTo>
                    <a:lnTo>
                      <a:pt x="3668" y="694"/>
                    </a:lnTo>
                    <a:lnTo>
                      <a:pt x="3628" y="652"/>
                    </a:lnTo>
                    <a:lnTo>
                      <a:pt x="3640" y="642"/>
                    </a:lnTo>
                    <a:lnTo>
                      <a:pt x="3640" y="642"/>
                    </a:lnTo>
                    <a:lnTo>
                      <a:pt x="3680" y="682"/>
                    </a:lnTo>
                    <a:lnTo>
                      <a:pt x="3668" y="694"/>
                    </a:lnTo>
                    <a:close/>
                    <a:moveTo>
                      <a:pt x="624" y="640"/>
                    </a:moveTo>
                    <a:lnTo>
                      <a:pt x="612" y="628"/>
                    </a:lnTo>
                    <a:lnTo>
                      <a:pt x="612" y="628"/>
                    </a:lnTo>
                    <a:lnTo>
                      <a:pt x="652" y="588"/>
                    </a:lnTo>
                    <a:lnTo>
                      <a:pt x="664" y="600"/>
                    </a:lnTo>
                    <a:lnTo>
                      <a:pt x="664" y="600"/>
                    </a:lnTo>
                    <a:lnTo>
                      <a:pt x="624" y="640"/>
                    </a:lnTo>
                    <a:lnTo>
                      <a:pt x="624" y="640"/>
                    </a:lnTo>
                    <a:close/>
                    <a:moveTo>
                      <a:pt x="3508" y="538"/>
                    </a:moveTo>
                    <a:lnTo>
                      <a:pt x="3508" y="538"/>
                    </a:lnTo>
                    <a:lnTo>
                      <a:pt x="3466" y="502"/>
                    </a:lnTo>
                    <a:lnTo>
                      <a:pt x="3476" y="490"/>
                    </a:lnTo>
                    <a:lnTo>
                      <a:pt x="3476" y="490"/>
                    </a:lnTo>
                    <a:lnTo>
                      <a:pt x="3518" y="526"/>
                    </a:lnTo>
                    <a:lnTo>
                      <a:pt x="3508" y="538"/>
                    </a:lnTo>
                    <a:close/>
                    <a:moveTo>
                      <a:pt x="790" y="490"/>
                    </a:moveTo>
                    <a:lnTo>
                      <a:pt x="780" y="476"/>
                    </a:lnTo>
                    <a:lnTo>
                      <a:pt x="780" y="476"/>
                    </a:lnTo>
                    <a:lnTo>
                      <a:pt x="824" y="442"/>
                    </a:lnTo>
                    <a:lnTo>
                      <a:pt x="832" y="454"/>
                    </a:lnTo>
                    <a:lnTo>
                      <a:pt x="832" y="454"/>
                    </a:lnTo>
                    <a:lnTo>
                      <a:pt x="790" y="490"/>
                    </a:lnTo>
                    <a:lnTo>
                      <a:pt x="790" y="490"/>
                    </a:lnTo>
                    <a:close/>
                    <a:moveTo>
                      <a:pt x="3332" y="400"/>
                    </a:moveTo>
                    <a:lnTo>
                      <a:pt x="3332" y="400"/>
                    </a:lnTo>
                    <a:lnTo>
                      <a:pt x="3286" y="368"/>
                    </a:lnTo>
                    <a:lnTo>
                      <a:pt x="3296" y="354"/>
                    </a:lnTo>
                    <a:lnTo>
                      <a:pt x="3296" y="354"/>
                    </a:lnTo>
                    <a:lnTo>
                      <a:pt x="3342" y="386"/>
                    </a:lnTo>
                    <a:lnTo>
                      <a:pt x="3332" y="400"/>
                    </a:lnTo>
                    <a:close/>
                    <a:moveTo>
                      <a:pt x="970" y="358"/>
                    </a:moveTo>
                    <a:lnTo>
                      <a:pt x="960" y="344"/>
                    </a:lnTo>
                    <a:lnTo>
                      <a:pt x="960" y="344"/>
                    </a:lnTo>
                    <a:lnTo>
                      <a:pt x="1008" y="314"/>
                    </a:lnTo>
                    <a:lnTo>
                      <a:pt x="1016" y="328"/>
                    </a:lnTo>
                    <a:lnTo>
                      <a:pt x="1016" y="328"/>
                    </a:lnTo>
                    <a:lnTo>
                      <a:pt x="970" y="358"/>
                    </a:lnTo>
                    <a:lnTo>
                      <a:pt x="970" y="358"/>
                    </a:lnTo>
                    <a:close/>
                    <a:moveTo>
                      <a:pt x="3144" y="280"/>
                    </a:moveTo>
                    <a:lnTo>
                      <a:pt x="3144" y="280"/>
                    </a:lnTo>
                    <a:lnTo>
                      <a:pt x="3094" y="254"/>
                    </a:lnTo>
                    <a:lnTo>
                      <a:pt x="3102" y="240"/>
                    </a:lnTo>
                    <a:lnTo>
                      <a:pt x="3102" y="240"/>
                    </a:lnTo>
                    <a:lnTo>
                      <a:pt x="3152" y="266"/>
                    </a:lnTo>
                    <a:lnTo>
                      <a:pt x="3144" y="280"/>
                    </a:lnTo>
                    <a:close/>
                    <a:moveTo>
                      <a:pt x="1162" y="246"/>
                    </a:moveTo>
                    <a:lnTo>
                      <a:pt x="1154" y="232"/>
                    </a:lnTo>
                    <a:lnTo>
                      <a:pt x="1154" y="232"/>
                    </a:lnTo>
                    <a:lnTo>
                      <a:pt x="1204" y="206"/>
                    </a:lnTo>
                    <a:lnTo>
                      <a:pt x="1212" y="220"/>
                    </a:lnTo>
                    <a:lnTo>
                      <a:pt x="1212" y="220"/>
                    </a:lnTo>
                    <a:lnTo>
                      <a:pt x="1162" y="246"/>
                    </a:lnTo>
                    <a:lnTo>
                      <a:pt x="1162" y="246"/>
                    </a:lnTo>
                    <a:close/>
                    <a:moveTo>
                      <a:pt x="2944" y="182"/>
                    </a:moveTo>
                    <a:lnTo>
                      <a:pt x="2944" y="182"/>
                    </a:lnTo>
                    <a:lnTo>
                      <a:pt x="2892" y="162"/>
                    </a:lnTo>
                    <a:lnTo>
                      <a:pt x="2898" y="146"/>
                    </a:lnTo>
                    <a:lnTo>
                      <a:pt x="2898" y="146"/>
                    </a:lnTo>
                    <a:lnTo>
                      <a:pt x="2950" y="168"/>
                    </a:lnTo>
                    <a:lnTo>
                      <a:pt x="2944" y="182"/>
                    </a:lnTo>
                    <a:close/>
                    <a:moveTo>
                      <a:pt x="1366" y="154"/>
                    </a:moveTo>
                    <a:lnTo>
                      <a:pt x="1360" y="140"/>
                    </a:lnTo>
                    <a:lnTo>
                      <a:pt x="1360" y="140"/>
                    </a:lnTo>
                    <a:lnTo>
                      <a:pt x="1412" y="120"/>
                    </a:lnTo>
                    <a:lnTo>
                      <a:pt x="1418" y="136"/>
                    </a:lnTo>
                    <a:lnTo>
                      <a:pt x="1418" y="136"/>
                    </a:lnTo>
                    <a:lnTo>
                      <a:pt x="1366" y="154"/>
                    </a:lnTo>
                    <a:lnTo>
                      <a:pt x="1366" y="154"/>
                    </a:lnTo>
                    <a:close/>
                    <a:moveTo>
                      <a:pt x="2734" y="106"/>
                    </a:moveTo>
                    <a:lnTo>
                      <a:pt x="2734" y="106"/>
                    </a:lnTo>
                    <a:lnTo>
                      <a:pt x="2680" y="90"/>
                    </a:lnTo>
                    <a:lnTo>
                      <a:pt x="2684" y="76"/>
                    </a:lnTo>
                    <a:lnTo>
                      <a:pt x="2684" y="76"/>
                    </a:lnTo>
                    <a:lnTo>
                      <a:pt x="2738" y="90"/>
                    </a:lnTo>
                    <a:lnTo>
                      <a:pt x="2734" y="106"/>
                    </a:lnTo>
                    <a:close/>
                    <a:moveTo>
                      <a:pt x="1578" y="86"/>
                    </a:moveTo>
                    <a:lnTo>
                      <a:pt x="1574" y="70"/>
                    </a:lnTo>
                    <a:lnTo>
                      <a:pt x="1574" y="70"/>
                    </a:lnTo>
                    <a:lnTo>
                      <a:pt x="1628" y="56"/>
                    </a:lnTo>
                    <a:lnTo>
                      <a:pt x="1632" y="72"/>
                    </a:lnTo>
                    <a:lnTo>
                      <a:pt x="1632" y="72"/>
                    </a:lnTo>
                    <a:lnTo>
                      <a:pt x="1578" y="86"/>
                    </a:lnTo>
                    <a:lnTo>
                      <a:pt x="1578" y="86"/>
                    </a:lnTo>
                    <a:close/>
                    <a:moveTo>
                      <a:pt x="2516" y="52"/>
                    </a:moveTo>
                    <a:lnTo>
                      <a:pt x="2516" y="52"/>
                    </a:lnTo>
                    <a:lnTo>
                      <a:pt x="2462" y="44"/>
                    </a:lnTo>
                    <a:lnTo>
                      <a:pt x="2464" y="28"/>
                    </a:lnTo>
                    <a:lnTo>
                      <a:pt x="2464" y="28"/>
                    </a:lnTo>
                    <a:lnTo>
                      <a:pt x="2520" y="38"/>
                    </a:lnTo>
                    <a:lnTo>
                      <a:pt x="2516" y="52"/>
                    </a:lnTo>
                    <a:close/>
                    <a:moveTo>
                      <a:pt x="1796" y="40"/>
                    </a:moveTo>
                    <a:lnTo>
                      <a:pt x="1792" y="24"/>
                    </a:lnTo>
                    <a:lnTo>
                      <a:pt x="1792" y="24"/>
                    </a:lnTo>
                    <a:lnTo>
                      <a:pt x="1848" y="16"/>
                    </a:lnTo>
                    <a:lnTo>
                      <a:pt x="1850" y="32"/>
                    </a:lnTo>
                    <a:lnTo>
                      <a:pt x="1850" y="32"/>
                    </a:lnTo>
                    <a:lnTo>
                      <a:pt x="1796" y="40"/>
                    </a:lnTo>
                    <a:lnTo>
                      <a:pt x="1796" y="40"/>
                    </a:lnTo>
                    <a:close/>
                    <a:moveTo>
                      <a:pt x="2296" y="22"/>
                    </a:moveTo>
                    <a:lnTo>
                      <a:pt x="2296" y="22"/>
                    </a:lnTo>
                    <a:lnTo>
                      <a:pt x="2240" y="18"/>
                    </a:lnTo>
                    <a:lnTo>
                      <a:pt x="2242" y="2"/>
                    </a:lnTo>
                    <a:lnTo>
                      <a:pt x="2242" y="2"/>
                    </a:lnTo>
                    <a:lnTo>
                      <a:pt x="2298" y="6"/>
                    </a:lnTo>
                    <a:lnTo>
                      <a:pt x="2296" y="22"/>
                    </a:lnTo>
                    <a:close/>
                    <a:moveTo>
                      <a:pt x="2018" y="18"/>
                    </a:moveTo>
                    <a:lnTo>
                      <a:pt x="2016" y="2"/>
                    </a:lnTo>
                    <a:lnTo>
                      <a:pt x="2016" y="2"/>
                    </a:lnTo>
                    <a:lnTo>
                      <a:pt x="2072" y="0"/>
                    </a:lnTo>
                    <a:lnTo>
                      <a:pt x="2074" y="16"/>
                    </a:lnTo>
                    <a:lnTo>
                      <a:pt x="2074" y="16"/>
                    </a:lnTo>
                    <a:lnTo>
                      <a:pt x="2018" y="18"/>
                    </a:lnTo>
                    <a:lnTo>
                      <a:pt x="2018" y="18"/>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nvGrpSpPr>
            <p:cNvPr id="465" name="组合 182">
              <a:extLst>
                <a:ext uri="{FF2B5EF4-FFF2-40B4-BE49-F238E27FC236}">
                  <a16:creationId xmlns:a16="http://schemas.microsoft.com/office/drawing/2014/main" id="{8CE3EECD-2BF8-4FE8-AEC6-38444CB941E0}"/>
                </a:ext>
              </a:extLst>
            </p:cNvPr>
            <p:cNvGrpSpPr/>
            <p:nvPr/>
          </p:nvGrpSpPr>
          <p:grpSpPr>
            <a:xfrm>
              <a:off x="12803956" y="1932672"/>
              <a:ext cx="1245138" cy="1230179"/>
              <a:chOff x="-1657350" y="2511425"/>
              <a:chExt cx="5524501" cy="5518151"/>
            </a:xfrm>
            <a:solidFill>
              <a:sysClr val="window" lastClr="FFFFFF">
                <a:lumMod val="50000"/>
                <a:alpha val="61000"/>
              </a:sysClr>
            </a:solidFill>
          </p:grpSpPr>
          <p:sp>
            <p:nvSpPr>
              <p:cNvPr id="466" name="Freeform 49">
                <a:extLst>
                  <a:ext uri="{FF2B5EF4-FFF2-40B4-BE49-F238E27FC236}">
                    <a16:creationId xmlns:a16="http://schemas.microsoft.com/office/drawing/2014/main" id="{AC901FB2-D65C-424D-806D-4FB4BF38971E}"/>
                  </a:ext>
                </a:extLst>
              </p:cNvPr>
              <p:cNvSpPr>
                <a:spLocks/>
              </p:cNvSpPr>
              <p:nvPr/>
            </p:nvSpPr>
            <p:spPr bwMode="auto">
              <a:xfrm>
                <a:off x="1184258" y="2511425"/>
                <a:ext cx="2228847" cy="1428751"/>
              </a:xfrm>
              <a:custGeom>
                <a:avLst/>
                <a:gdLst/>
                <a:ahLst/>
                <a:cxnLst>
                  <a:cxn ang="0">
                    <a:pos x="1252" y="900"/>
                  </a:cxn>
                  <a:cxn ang="0">
                    <a:pos x="1290" y="898"/>
                  </a:cxn>
                  <a:cxn ang="0">
                    <a:pos x="1322" y="888"/>
                  </a:cxn>
                  <a:cxn ang="0">
                    <a:pos x="1340" y="874"/>
                  </a:cxn>
                  <a:cxn ang="0">
                    <a:pos x="1362" y="846"/>
                  </a:cxn>
                  <a:cxn ang="0">
                    <a:pos x="1368" y="820"/>
                  </a:cxn>
                  <a:cxn ang="0">
                    <a:pos x="1368" y="802"/>
                  </a:cxn>
                  <a:cxn ang="0">
                    <a:pos x="1404" y="782"/>
                  </a:cxn>
                  <a:cxn ang="0">
                    <a:pos x="1300" y="640"/>
                  </a:cxn>
                  <a:cxn ang="0">
                    <a:pos x="1180" y="508"/>
                  </a:cxn>
                  <a:cxn ang="0">
                    <a:pos x="1122" y="452"/>
                  </a:cxn>
                  <a:cxn ang="0">
                    <a:pos x="1000" y="350"/>
                  </a:cxn>
                  <a:cxn ang="0">
                    <a:pos x="870" y="260"/>
                  </a:cxn>
                  <a:cxn ang="0">
                    <a:pos x="732" y="182"/>
                  </a:cxn>
                  <a:cxn ang="0">
                    <a:pos x="590" y="118"/>
                  </a:cxn>
                  <a:cxn ang="0">
                    <a:pos x="440" y="68"/>
                  </a:cxn>
                  <a:cxn ang="0">
                    <a:pos x="288" y="30"/>
                  </a:cxn>
                  <a:cxn ang="0">
                    <a:pos x="130" y="6"/>
                  </a:cxn>
                  <a:cxn ang="0">
                    <a:pos x="50" y="42"/>
                  </a:cxn>
                  <a:cxn ang="0">
                    <a:pos x="42" y="46"/>
                  </a:cxn>
                  <a:cxn ang="0">
                    <a:pos x="26" y="58"/>
                  </a:cxn>
                  <a:cxn ang="0">
                    <a:pos x="8" y="84"/>
                  </a:cxn>
                  <a:cxn ang="0">
                    <a:pos x="0" y="124"/>
                  </a:cxn>
                  <a:cxn ang="0">
                    <a:pos x="2" y="140"/>
                  </a:cxn>
                  <a:cxn ang="0">
                    <a:pos x="16" y="174"/>
                  </a:cxn>
                  <a:cxn ang="0">
                    <a:pos x="26" y="192"/>
                  </a:cxn>
                  <a:cxn ang="0">
                    <a:pos x="120" y="198"/>
                  </a:cxn>
                  <a:cxn ang="0">
                    <a:pos x="214" y="212"/>
                  </a:cxn>
                  <a:cxn ang="0">
                    <a:pos x="306" y="230"/>
                  </a:cxn>
                  <a:cxn ang="0">
                    <a:pos x="396" y="256"/>
                  </a:cxn>
                  <a:cxn ang="0">
                    <a:pos x="484" y="284"/>
                  </a:cxn>
                  <a:cxn ang="0">
                    <a:pos x="570" y="318"/>
                  </a:cxn>
                  <a:cxn ang="0">
                    <a:pos x="652" y="358"/>
                  </a:cxn>
                  <a:cxn ang="0">
                    <a:pos x="732" y="402"/>
                  </a:cxn>
                  <a:cxn ang="0">
                    <a:pos x="810" y="450"/>
                  </a:cxn>
                  <a:cxn ang="0">
                    <a:pos x="884" y="502"/>
                  </a:cxn>
                  <a:cxn ang="0">
                    <a:pos x="954" y="560"/>
                  </a:cxn>
                  <a:cxn ang="0">
                    <a:pos x="1020" y="620"/>
                  </a:cxn>
                  <a:cxn ang="0">
                    <a:pos x="1084" y="684"/>
                  </a:cxn>
                  <a:cxn ang="0">
                    <a:pos x="1144" y="754"/>
                  </a:cxn>
                  <a:cxn ang="0">
                    <a:pos x="1200" y="824"/>
                  </a:cxn>
                  <a:cxn ang="0">
                    <a:pos x="1252" y="900"/>
                  </a:cxn>
                </a:cxnLst>
                <a:rect l="0" t="0" r="r" b="b"/>
                <a:pathLst>
                  <a:path w="1404" h="900">
                    <a:moveTo>
                      <a:pt x="1252" y="900"/>
                    </a:moveTo>
                    <a:lnTo>
                      <a:pt x="1252" y="900"/>
                    </a:lnTo>
                    <a:lnTo>
                      <a:pt x="1270" y="900"/>
                    </a:lnTo>
                    <a:lnTo>
                      <a:pt x="1290" y="898"/>
                    </a:lnTo>
                    <a:lnTo>
                      <a:pt x="1306" y="894"/>
                    </a:lnTo>
                    <a:lnTo>
                      <a:pt x="1322" y="888"/>
                    </a:lnTo>
                    <a:lnTo>
                      <a:pt x="1322" y="888"/>
                    </a:lnTo>
                    <a:lnTo>
                      <a:pt x="1340" y="874"/>
                    </a:lnTo>
                    <a:lnTo>
                      <a:pt x="1354" y="860"/>
                    </a:lnTo>
                    <a:lnTo>
                      <a:pt x="1362" y="846"/>
                    </a:lnTo>
                    <a:lnTo>
                      <a:pt x="1366" y="832"/>
                    </a:lnTo>
                    <a:lnTo>
                      <a:pt x="1368" y="820"/>
                    </a:lnTo>
                    <a:lnTo>
                      <a:pt x="1370" y="812"/>
                    </a:lnTo>
                    <a:lnTo>
                      <a:pt x="1368" y="802"/>
                    </a:lnTo>
                    <a:lnTo>
                      <a:pt x="1404" y="782"/>
                    </a:lnTo>
                    <a:lnTo>
                      <a:pt x="1404" y="782"/>
                    </a:lnTo>
                    <a:lnTo>
                      <a:pt x="1354" y="710"/>
                    </a:lnTo>
                    <a:lnTo>
                      <a:pt x="1300" y="640"/>
                    </a:lnTo>
                    <a:lnTo>
                      <a:pt x="1242" y="572"/>
                    </a:lnTo>
                    <a:lnTo>
                      <a:pt x="1180" y="508"/>
                    </a:lnTo>
                    <a:lnTo>
                      <a:pt x="1180" y="508"/>
                    </a:lnTo>
                    <a:lnTo>
                      <a:pt x="1122" y="452"/>
                    </a:lnTo>
                    <a:lnTo>
                      <a:pt x="1062" y="398"/>
                    </a:lnTo>
                    <a:lnTo>
                      <a:pt x="1000" y="350"/>
                    </a:lnTo>
                    <a:lnTo>
                      <a:pt x="936" y="302"/>
                    </a:lnTo>
                    <a:lnTo>
                      <a:pt x="870" y="260"/>
                    </a:lnTo>
                    <a:lnTo>
                      <a:pt x="802" y="220"/>
                    </a:lnTo>
                    <a:lnTo>
                      <a:pt x="732" y="182"/>
                    </a:lnTo>
                    <a:lnTo>
                      <a:pt x="662" y="148"/>
                    </a:lnTo>
                    <a:lnTo>
                      <a:pt x="590" y="118"/>
                    </a:lnTo>
                    <a:lnTo>
                      <a:pt x="516" y="90"/>
                    </a:lnTo>
                    <a:lnTo>
                      <a:pt x="440" y="68"/>
                    </a:lnTo>
                    <a:lnTo>
                      <a:pt x="364" y="46"/>
                    </a:lnTo>
                    <a:lnTo>
                      <a:pt x="288" y="30"/>
                    </a:lnTo>
                    <a:lnTo>
                      <a:pt x="210" y="16"/>
                    </a:lnTo>
                    <a:lnTo>
                      <a:pt x="130" y="6"/>
                    </a:lnTo>
                    <a:lnTo>
                      <a:pt x="50" y="0"/>
                    </a:lnTo>
                    <a:lnTo>
                      <a:pt x="50" y="42"/>
                    </a:lnTo>
                    <a:lnTo>
                      <a:pt x="50" y="42"/>
                    </a:lnTo>
                    <a:lnTo>
                      <a:pt x="42" y="46"/>
                    </a:lnTo>
                    <a:lnTo>
                      <a:pt x="34" y="50"/>
                    </a:lnTo>
                    <a:lnTo>
                      <a:pt x="26" y="58"/>
                    </a:lnTo>
                    <a:lnTo>
                      <a:pt x="16" y="70"/>
                    </a:lnTo>
                    <a:lnTo>
                      <a:pt x="8" y="84"/>
                    </a:lnTo>
                    <a:lnTo>
                      <a:pt x="2" y="102"/>
                    </a:lnTo>
                    <a:lnTo>
                      <a:pt x="0" y="124"/>
                    </a:lnTo>
                    <a:lnTo>
                      <a:pt x="0" y="124"/>
                    </a:lnTo>
                    <a:lnTo>
                      <a:pt x="2" y="140"/>
                    </a:lnTo>
                    <a:lnTo>
                      <a:pt x="8" y="158"/>
                    </a:lnTo>
                    <a:lnTo>
                      <a:pt x="16" y="174"/>
                    </a:lnTo>
                    <a:lnTo>
                      <a:pt x="26" y="192"/>
                    </a:lnTo>
                    <a:lnTo>
                      <a:pt x="26" y="192"/>
                    </a:lnTo>
                    <a:lnTo>
                      <a:pt x="74" y="194"/>
                    </a:lnTo>
                    <a:lnTo>
                      <a:pt x="120" y="198"/>
                    </a:lnTo>
                    <a:lnTo>
                      <a:pt x="168" y="204"/>
                    </a:lnTo>
                    <a:lnTo>
                      <a:pt x="214" y="212"/>
                    </a:lnTo>
                    <a:lnTo>
                      <a:pt x="260" y="220"/>
                    </a:lnTo>
                    <a:lnTo>
                      <a:pt x="306" y="230"/>
                    </a:lnTo>
                    <a:lnTo>
                      <a:pt x="352" y="242"/>
                    </a:lnTo>
                    <a:lnTo>
                      <a:pt x="396" y="256"/>
                    </a:lnTo>
                    <a:lnTo>
                      <a:pt x="440" y="270"/>
                    </a:lnTo>
                    <a:lnTo>
                      <a:pt x="484" y="284"/>
                    </a:lnTo>
                    <a:lnTo>
                      <a:pt x="528" y="300"/>
                    </a:lnTo>
                    <a:lnTo>
                      <a:pt x="570" y="318"/>
                    </a:lnTo>
                    <a:lnTo>
                      <a:pt x="612" y="338"/>
                    </a:lnTo>
                    <a:lnTo>
                      <a:pt x="652" y="358"/>
                    </a:lnTo>
                    <a:lnTo>
                      <a:pt x="692" y="380"/>
                    </a:lnTo>
                    <a:lnTo>
                      <a:pt x="732" y="402"/>
                    </a:lnTo>
                    <a:lnTo>
                      <a:pt x="772" y="426"/>
                    </a:lnTo>
                    <a:lnTo>
                      <a:pt x="810" y="450"/>
                    </a:lnTo>
                    <a:lnTo>
                      <a:pt x="846" y="476"/>
                    </a:lnTo>
                    <a:lnTo>
                      <a:pt x="884" y="502"/>
                    </a:lnTo>
                    <a:lnTo>
                      <a:pt x="918" y="530"/>
                    </a:lnTo>
                    <a:lnTo>
                      <a:pt x="954" y="560"/>
                    </a:lnTo>
                    <a:lnTo>
                      <a:pt x="988" y="590"/>
                    </a:lnTo>
                    <a:lnTo>
                      <a:pt x="1020" y="620"/>
                    </a:lnTo>
                    <a:lnTo>
                      <a:pt x="1054" y="652"/>
                    </a:lnTo>
                    <a:lnTo>
                      <a:pt x="1084" y="684"/>
                    </a:lnTo>
                    <a:lnTo>
                      <a:pt x="1114" y="718"/>
                    </a:lnTo>
                    <a:lnTo>
                      <a:pt x="1144" y="754"/>
                    </a:lnTo>
                    <a:lnTo>
                      <a:pt x="1172" y="788"/>
                    </a:lnTo>
                    <a:lnTo>
                      <a:pt x="1200" y="824"/>
                    </a:lnTo>
                    <a:lnTo>
                      <a:pt x="1226" y="862"/>
                    </a:lnTo>
                    <a:lnTo>
                      <a:pt x="1252" y="900"/>
                    </a:lnTo>
                    <a:lnTo>
                      <a:pt x="1252" y="90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67" name="Freeform 50">
                <a:extLst>
                  <a:ext uri="{FF2B5EF4-FFF2-40B4-BE49-F238E27FC236}">
                    <a16:creationId xmlns:a16="http://schemas.microsoft.com/office/drawing/2014/main" id="{23A3325D-E289-4AF1-90C2-F2B6A313F1DB}"/>
                  </a:ext>
                </a:extLst>
              </p:cNvPr>
              <p:cNvSpPr>
                <a:spLocks/>
              </p:cNvSpPr>
              <p:nvPr/>
            </p:nvSpPr>
            <p:spPr bwMode="auto">
              <a:xfrm>
                <a:off x="-1203326" y="2511425"/>
                <a:ext cx="2228851" cy="1428751"/>
              </a:xfrm>
              <a:custGeom>
                <a:avLst/>
                <a:gdLst/>
                <a:ahLst/>
                <a:cxnLst>
                  <a:cxn ang="0">
                    <a:pos x="1354" y="0"/>
                  </a:cxn>
                  <a:cxn ang="0">
                    <a:pos x="1274" y="6"/>
                  </a:cxn>
                  <a:cxn ang="0">
                    <a:pos x="1116" y="30"/>
                  </a:cxn>
                  <a:cxn ang="0">
                    <a:pos x="964" y="68"/>
                  </a:cxn>
                  <a:cxn ang="0">
                    <a:pos x="814" y="118"/>
                  </a:cxn>
                  <a:cxn ang="0">
                    <a:pos x="672" y="182"/>
                  </a:cxn>
                  <a:cxn ang="0">
                    <a:pos x="534" y="260"/>
                  </a:cxn>
                  <a:cxn ang="0">
                    <a:pos x="404" y="350"/>
                  </a:cxn>
                  <a:cxn ang="0">
                    <a:pos x="282" y="452"/>
                  </a:cxn>
                  <a:cxn ang="0">
                    <a:pos x="224" y="508"/>
                  </a:cxn>
                  <a:cxn ang="0">
                    <a:pos x="104" y="640"/>
                  </a:cxn>
                  <a:cxn ang="0">
                    <a:pos x="0" y="782"/>
                  </a:cxn>
                  <a:cxn ang="0">
                    <a:pos x="36" y="802"/>
                  </a:cxn>
                  <a:cxn ang="0">
                    <a:pos x="36" y="820"/>
                  </a:cxn>
                  <a:cxn ang="0">
                    <a:pos x="42" y="846"/>
                  </a:cxn>
                  <a:cxn ang="0">
                    <a:pos x="64" y="874"/>
                  </a:cxn>
                  <a:cxn ang="0">
                    <a:pos x="82" y="888"/>
                  </a:cxn>
                  <a:cxn ang="0">
                    <a:pos x="114" y="898"/>
                  </a:cxn>
                  <a:cxn ang="0">
                    <a:pos x="152" y="900"/>
                  </a:cxn>
                  <a:cxn ang="0">
                    <a:pos x="178" y="862"/>
                  </a:cxn>
                  <a:cxn ang="0">
                    <a:pos x="232" y="788"/>
                  </a:cxn>
                  <a:cxn ang="0">
                    <a:pos x="290" y="718"/>
                  </a:cxn>
                  <a:cxn ang="0">
                    <a:pos x="350" y="652"/>
                  </a:cxn>
                  <a:cxn ang="0">
                    <a:pos x="416" y="590"/>
                  </a:cxn>
                  <a:cxn ang="0">
                    <a:pos x="486" y="530"/>
                  </a:cxn>
                  <a:cxn ang="0">
                    <a:pos x="558" y="476"/>
                  </a:cxn>
                  <a:cxn ang="0">
                    <a:pos x="632" y="426"/>
                  </a:cxn>
                  <a:cxn ang="0">
                    <a:pos x="712" y="380"/>
                  </a:cxn>
                  <a:cxn ang="0">
                    <a:pos x="792" y="338"/>
                  </a:cxn>
                  <a:cxn ang="0">
                    <a:pos x="876" y="300"/>
                  </a:cxn>
                  <a:cxn ang="0">
                    <a:pos x="964" y="270"/>
                  </a:cxn>
                  <a:cxn ang="0">
                    <a:pos x="1052" y="242"/>
                  </a:cxn>
                  <a:cxn ang="0">
                    <a:pos x="1144" y="220"/>
                  </a:cxn>
                  <a:cxn ang="0">
                    <a:pos x="1236" y="204"/>
                  </a:cxn>
                  <a:cxn ang="0">
                    <a:pos x="1330" y="194"/>
                  </a:cxn>
                  <a:cxn ang="0">
                    <a:pos x="1378" y="192"/>
                  </a:cxn>
                  <a:cxn ang="0">
                    <a:pos x="1396" y="158"/>
                  </a:cxn>
                  <a:cxn ang="0">
                    <a:pos x="1404" y="124"/>
                  </a:cxn>
                  <a:cxn ang="0">
                    <a:pos x="1402" y="102"/>
                  </a:cxn>
                  <a:cxn ang="0">
                    <a:pos x="1388" y="70"/>
                  </a:cxn>
                  <a:cxn ang="0">
                    <a:pos x="1370" y="50"/>
                  </a:cxn>
                  <a:cxn ang="0">
                    <a:pos x="1354" y="42"/>
                  </a:cxn>
                </a:cxnLst>
                <a:rect l="0" t="0" r="r" b="b"/>
                <a:pathLst>
                  <a:path w="1404" h="900">
                    <a:moveTo>
                      <a:pt x="1354" y="42"/>
                    </a:moveTo>
                    <a:lnTo>
                      <a:pt x="1354" y="0"/>
                    </a:lnTo>
                    <a:lnTo>
                      <a:pt x="1354" y="0"/>
                    </a:lnTo>
                    <a:lnTo>
                      <a:pt x="1274" y="6"/>
                    </a:lnTo>
                    <a:lnTo>
                      <a:pt x="1194" y="16"/>
                    </a:lnTo>
                    <a:lnTo>
                      <a:pt x="1116" y="30"/>
                    </a:lnTo>
                    <a:lnTo>
                      <a:pt x="1040" y="46"/>
                    </a:lnTo>
                    <a:lnTo>
                      <a:pt x="964" y="68"/>
                    </a:lnTo>
                    <a:lnTo>
                      <a:pt x="888" y="90"/>
                    </a:lnTo>
                    <a:lnTo>
                      <a:pt x="814" y="118"/>
                    </a:lnTo>
                    <a:lnTo>
                      <a:pt x="742" y="148"/>
                    </a:lnTo>
                    <a:lnTo>
                      <a:pt x="672" y="182"/>
                    </a:lnTo>
                    <a:lnTo>
                      <a:pt x="602" y="220"/>
                    </a:lnTo>
                    <a:lnTo>
                      <a:pt x="534" y="260"/>
                    </a:lnTo>
                    <a:lnTo>
                      <a:pt x="468" y="302"/>
                    </a:lnTo>
                    <a:lnTo>
                      <a:pt x="404" y="350"/>
                    </a:lnTo>
                    <a:lnTo>
                      <a:pt x="342" y="398"/>
                    </a:lnTo>
                    <a:lnTo>
                      <a:pt x="282" y="452"/>
                    </a:lnTo>
                    <a:lnTo>
                      <a:pt x="224" y="508"/>
                    </a:lnTo>
                    <a:lnTo>
                      <a:pt x="224" y="508"/>
                    </a:lnTo>
                    <a:lnTo>
                      <a:pt x="162" y="572"/>
                    </a:lnTo>
                    <a:lnTo>
                      <a:pt x="104" y="640"/>
                    </a:lnTo>
                    <a:lnTo>
                      <a:pt x="50" y="710"/>
                    </a:lnTo>
                    <a:lnTo>
                      <a:pt x="0" y="782"/>
                    </a:lnTo>
                    <a:lnTo>
                      <a:pt x="36" y="802"/>
                    </a:lnTo>
                    <a:lnTo>
                      <a:pt x="36" y="802"/>
                    </a:lnTo>
                    <a:lnTo>
                      <a:pt x="34" y="812"/>
                    </a:lnTo>
                    <a:lnTo>
                      <a:pt x="36" y="820"/>
                    </a:lnTo>
                    <a:lnTo>
                      <a:pt x="38" y="832"/>
                    </a:lnTo>
                    <a:lnTo>
                      <a:pt x="42" y="846"/>
                    </a:lnTo>
                    <a:lnTo>
                      <a:pt x="50" y="860"/>
                    </a:lnTo>
                    <a:lnTo>
                      <a:pt x="64" y="874"/>
                    </a:lnTo>
                    <a:lnTo>
                      <a:pt x="82" y="888"/>
                    </a:lnTo>
                    <a:lnTo>
                      <a:pt x="82" y="888"/>
                    </a:lnTo>
                    <a:lnTo>
                      <a:pt x="98" y="894"/>
                    </a:lnTo>
                    <a:lnTo>
                      <a:pt x="114" y="898"/>
                    </a:lnTo>
                    <a:lnTo>
                      <a:pt x="134" y="900"/>
                    </a:lnTo>
                    <a:lnTo>
                      <a:pt x="152" y="900"/>
                    </a:lnTo>
                    <a:lnTo>
                      <a:pt x="152" y="900"/>
                    </a:lnTo>
                    <a:lnTo>
                      <a:pt x="178" y="862"/>
                    </a:lnTo>
                    <a:lnTo>
                      <a:pt x="204" y="824"/>
                    </a:lnTo>
                    <a:lnTo>
                      <a:pt x="232" y="788"/>
                    </a:lnTo>
                    <a:lnTo>
                      <a:pt x="260" y="754"/>
                    </a:lnTo>
                    <a:lnTo>
                      <a:pt x="290" y="718"/>
                    </a:lnTo>
                    <a:lnTo>
                      <a:pt x="320" y="684"/>
                    </a:lnTo>
                    <a:lnTo>
                      <a:pt x="350" y="652"/>
                    </a:lnTo>
                    <a:lnTo>
                      <a:pt x="384" y="620"/>
                    </a:lnTo>
                    <a:lnTo>
                      <a:pt x="416" y="590"/>
                    </a:lnTo>
                    <a:lnTo>
                      <a:pt x="450" y="560"/>
                    </a:lnTo>
                    <a:lnTo>
                      <a:pt x="486" y="530"/>
                    </a:lnTo>
                    <a:lnTo>
                      <a:pt x="520" y="502"/>
                    </a:lnTo>
                    <a:lnTo>
                      <a:pt x="558" y="476"/>
                    </a:lnTo>
                    <a:lnTo>
                      <a:pt x="594" y="450"/>
                    </a:lnTo>
                    <a:lnTo>
                      <a:pt x="632" y="426"/>
                    </a:lnTo>
                    <a:lnTo>
                      <a:pt x="672" y="402"/>
                    </a:lnTo>
                    <a:lnTo>
                      <a:pt x="712" y="380"/>
                    </a:lnTo>
                    <a:lnTo>
                      <a:pt x="752" y="358"/>
                    </a:lnTo>
                    <a:lnTo>
                      <a:pt x="792" y="338"/>
                    </a:lnTo>
                    <a:lnTo>
                      <a:pt x="834" y="318"/>
                    </a:lnTo>
                    <a:lnTo>
                      <a:pt x="876" y="300"/>
                    </a:lnTo>
                    <a:lnTo>
                      <a:pt x="920" y="284"/>
                    </a:lnTo>
                    <a:lnTo>
                      <a:pt x="964" y="270"/>
                    </a:lnTo>
                    <a:lnTo>
                      <a:pt x="1008" y="256"/>
                    </a:lnTo>
                    <a:lnTo>
                      <a:pt x="1052" y="242"/>
                    </a:lnTo>
                    <a:lnTo>
                      <a:pt x="1098" y="230"/>
                    </a:lnTo>
                    <a:lnTo>
                      <a:pt x="1144" y="220"/>
                    </a:lnTo>
                    <a:lnTo>
                      <a:pt x="1190" y="212"/>
                    </a:lnTo>
                    <a:lnTo>
                      <a:pt x="1236" y="204"/>
                    </a:lnTo>
                    <a:lnTo>
                      <a:pt x="1284" y="198"/>
                    </a:lnTo>
                    <a:lnTo>
                      <a:pt x="1330" y="194"/>
                    </a:lnTo>
                    <a:lnTo>
                      <a:pt x="1378" y="192"/>
                    </a:lnTo>
                    <a:lnTo>
                      <a:pt x="1378" y="192"/>
                    </a:lnTo>
                    <a:lnTo>
                      <a:pt x="1388" y="174"/>
                    </a:lnTo>
                    <a:lnTo>
                      <a:pt x="1396" y="158"/>
                    </a:lnTo>
                    <a:lnTo>
                      <a:pt x="1402" y="140"/>
                    </a:lnTo>
                    <a:lnTo>
                      <a:pt x="1404" y="124"/>
                    </a:lnTo>
                    <a:lnTo>
                      <a:pt x="1404" y="124"/>
                    </a:lnTo>
                    <a:lnTo>
                      <a:pt x="1402" y="102"/>
                    </a:lnTo>
                    <a:lnTo>
                      <a:pt x="1396" y="84"/>
                    </a:lnTo>
                    <a:lnTo>
                      <a:pt x="1388" y="70"/>
                    </a:lnTo>
                    <a:lnTo>
                      <a:pt x="1378" y="58"/>
                    </a:lnTo>
                    <a:lnTo>
                      <a:pt x="1370" y="50"/>
                    </a:lnTo>
                    <a:lnTo>
                      <a:pt x="1362" y="46"/>
                    </a:lnTo>
                    <a:lnTo>
                      <a:pt x="1354" y="42"/>
                    </a:lnTo>
                    <a:lnTo>
                      <a:pt x="1354" y="4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68" name="Freeform 51">
                <a:extLst>
                  <a:ext uri="{FF2B5EF4-FFF2-40B4-BE49-F238E27FC236}">
                    <a16:creationId xmlns:a16="http://schemas.microsoft.com/office/drawing/2014/main" id="{9619117C-A090-4F25-AC15-4FC2C028BF65}"/>
                  </a:ext>
                </a:extLst>
              </p:cNvPr>
              <p:cNvSpPr>
                <a:spLocks/>
              </p:cNvSpPr>
              <p:nvPr/>
            </p:nvSpPr>
            <p:spPr bwMode="auto">
              <a:xfrm>
                <a:off x="3292476" y="4029077"/>
                <a:ext cx="574675" cy="2482851"/>
              </a:xfrm>
              <a:custGeom>
                <a:avLst/>
                <a:gdLst/>
                <a:ahLst/>
                <a:cxnLst>
                  <a:cxn ang="0">
                    <a:pos x="142" y="22"/>
                  </a:cxn>
                  <a:cxn ang="0">
                    <a:pos x="134" y="16"/>
                  </a:cxn>
                  <a:cxn ang="0">
                    <a:pos x="114" y="8"/>
                  </a:cxn>
                  <a:cxn ang="0">
                    <a:pos x="84" y="6"/>
                  </a:cxn>
                  <a:cxn ang="0">
                    <a:pos x="44" y="18"/>
                  </a:cxn>
                  <a:cxn ang="0">
                    <a:pos x="32" y="28"/>
                  </a:cxn>
                  <a:cxn ang="0">
                    <a:pos x="8" y="58"/>
                  </a:cxn>
                  <a:cxn ang="0">
                    <a:pos x="0" y="74"/>
                  </a:cxn>
                  <a:cxn ang="0">
                    <a:pos x="38" y="154"/>
                  </a:cxn>
                  <a:cxn ang="0">
                    <a:pos x="72" y="238"/>
                  </a:cxn>
                  <a:cxn ang="0">
                    <a:pos x="102" y="324"/>
                  </a:cxn>
                  <a:cxn ang="0">
                    <a:pos x="126" y="412"/>
                  </a:cxn>
                  <a:cxn ang="0">
                    <a:pos x="146" y="502"/>
                  </a:cxn>
                  <a:cxn ang="0">
                    <a:pos x="160" y="594"/>
                  </a:cxn>
                  <a:cxn ang="0">
                    <a:pos x="168" y="688"/>
                  </a:cxn>
                  <a:cxn ang="0">
                    <a:pos x="170" y="782"/>
                  </a:cxn>
                  <a:cxn ang="0">
                    <a:pos x="170" y="830"/>
                  </a:cxn>
                  <a:cxn ang="0">
                    <a:pos x="164" y="924"/>
                  </a:cxn>
                  <a:cxn ang="0">
                    <a:pos x="152" y="1016"/>
                  </a:cxn>
                  <a:cxn ang="0">
                    <a:pos x="136" y="1108"/>
                  </a:cxn>
                  <a:cxn ang="0">
                    <a:pos x="114" y="1196"/>
                  </a:cxn>
                  <a:cxn ang="0">
                    <a:pos x="88" y="1284"/>
                  </a:cxn>
                  <a:cxn ang="0">
                    <a:pos x="56" y="1368"/>
                  </a:cxn>
                  <a:cxn ang="0">
                    <a:pos x="20" y="1450"/>
                  </a:cxn>
                  <a:cxn ang="0">
                    <a:pos x="0" y="1490"/>
                  </a:cxn>
                  <a:cxn ang="0">
                    <a:pos x="20" y="1522"/>
                  </a:cxn>
                  <a:cxn ang="0">
                    <a:pos x="44" y="1546"/>
                  </a:cxn>
                  <a:cxn ang="0">
                    <a:pos x="66" y="1554"/>
                  </a:cxn>
                  <a:cxn ang="0">
                    <a:pos x="100" y="1558"/>
                  </a:cxn>
                  <a:cxn ang="0">
                    <a:pos x="126" y="1552"/>
                  </a:cxn>
                  <a:cxn ang="0">
                    <a:pos x="142" y="1542"/>
                  </a:cxn>
                  <a:cxn ang="0">
                    <a:pos x="178" y="1564"/>
                  </a:cxn>
                  <a:cxn ang="0">
                    <a:pos x="220" y="1472"/>
                  </a:cxn>
                  <a:cxn ang="0">
                    <a:pos x="258" y="1380"/>
                  </a:cxn>
                  <a:cxn ang="0">
                    <a:pos x="290" y="1284"/>
                  </a:cxn>
                  <a:cxn ang="0">
                    <a:pos x="316" y="1186"/>
                  </a:cxn>
                  <a:cxn ang="0">
                    <a:pos x="336" y="1088"/>
                  </a:cxn>
                  <a:cxn ang="0">
                    <a:pos x="350" y="986"/>
                  </a:cxn>
                  <a:cxn ang="0">
                    <a:pos x="360" y="886"/>
                  </a:cxn>
                  <a:cxn ang="0">
                    <a:pos x="362" y="782"/>
                  </a:cxn>
                  <a:cxn ang="0">
                    <a:pos x="362" y="730"/>
                  </a:cxn>
                  <a:cxn ang="0">
                    <a:pos x="356" y="628"/>
                  </a:cxn>
                  <a:cxn ang="0">
                    <a:pos x="344" y="526"/>
                  </a:cxn>
                  <a:cxn ang="0">
                    <a:pos x="326" y="426"/>
                  </a:cxn>
                  <a:cxn ang="0">
                    <a:pos x="304" y="328"/>
                  </a:cxn>
                  <a:cxn ang="0">
                    <a:pos x="274" y="232"/>
                  </a:cxn>
                  <a:cxn ang="0">
                    <a:pos x="240" y="138"/>
                  </a:cxn>
                  <a:cxn ang="0">
                    <a:pos x="200" y="46"/>
                  </a:cxn>
                  <a:cxn ang="0">
                    <a:pos x="178" y="0"/>
                  </a:cxn>
                </a:cxnLst>
                <a:rect l="0" t="0" r="r" b="b"/>
                <a:pathLst>
                  <a:path w="362" h="1564">
                    <a:moveTo>
                      <a:pt x="178" y="0"/>
                    </a:moveTo>
                    <a:lnTo>
                      <a:pt x="142" y="22"/>
                    </a:lnTo>
                    <a:lnTo>
                      <a:pt x="142" y="22"/>
                    </a:lnTo>
                    <a:lnTo>
                      <a:pt x="134" y="16"/>
                    </a:lnTo>
                    <a:lnTo>
                      <a:pt x="126" y="12"/>
                    </a:lnTo>
                    <a:lnTo>
                      <a:pt x="114" y="8"/>
                    </a:lnTo>
                    <a:lnTo>
                      <a:pt x="100" y="6"/>
                    </a:lnTo>
                    <a:lnTo>
                      <a:pt x="84" y="6"/>
                    </a:lnTo>
                    <a:lnTo>
                      <a:pt x="66" y="10"/>
                    </a:lnTo>
                    <a:lnTo>
                      <a:pt x="44" y="18"/>
                    </a:lnTo>
                    <a:lnTo>
                      <a:pt x="44" y="18"/>
                    </a:lnTo>
                    <a:lnTo>
                      <a:pt x="32" y="28"/>
                    </a:lnTo>
                    <a:lnTo>
                      <a:pt x="20" y="42"/>
                    </a:lnTo>
                    <a:lnTo>
                      <a:pt x="8" y="58"/>
                    </a:lnTo>
                    <a:lnTo>
                      <a:pt x="0" y="74"/>
                    </a:lnTo>
                    <a:lnTo>
                      <a:pt x="0" y="74"/>
                    </a:lnTo>
                    <a:lnTo>
                      <a:pt x="20" y="114"/>
                    </a:lnTo>
                    <a:lnTo>
                      <a:pt x="38" y="154"/>
                    </a:lnTo>
                    <a:lnTo>
                      <a:pt x="56" y="196"/>
                    </a:lnTo>
                    <a:lnTo>
                      <a:pt x="72" y="238"/>
                    </a:lnTo>
                    <a:lnTo>
                      <a:pt x="88" y="280"/>
                    </a:lnTo>
                    <a:lnTo>
                      <a:pt x="102" y="324"/>
                    </a:lnTo>
                    <a:lnTo>
                      <a:pt x="114" y="368"/>
                    </a:lnTo>
                    <a:lnTo>
                      <a:pt x="126" y="412"/>
                    </a:lnTo>
                    <a:lnTo>
                      <a:pt x="136" y="456"/>
                    </a:lnTo>
                    <a:lnTo>
                      <a:pt x="146" y="502"/>
                    </a:lnTo>
                    <a:lnTo>
                      <a:pt x="152" y="548"/>
                    </a:lnTo>
                    <a:lnTo>
                      <a:pt x="160" y="594"/>
                    </a:lnTo>
                    <a:lnTo>
                      <a:pt x="164" y="640"/>
                    </a:lnTo>
                    <a:lnTo>
                      <a:pt x="168" y="688"/>
                    </a:lnTo>
                    <a:lnTo>
                      <a:pt x="170" y="734"/>
                    </a:lnTo>
                    <a:lnTo>
                      <a:pt x="170" y="782"/>
                    </a:lnTo>
                    <a:lnTo>
                      <a:pt x="170" y="782"/>
                    </a:lnTo>
                    <a:lnTo>
                      <a:pt x="170" y="830"/>
                    </a:lnTo>
                    <a:lnTo>
                      <a:pt x="168" y="876"/>
                    </a:lnTo>
                    <a:lnTo>
                      <a:pt x="164" y="924"/>
                    </a:lnTo>
                    <a:lnTo>
                      <a:pt x="160" y="970"/>
                    </a:lnTo>
                    <a:lnTo>
                      <a:pt x="152" y="1016"/>
                    </a:lnTo>
                    <a:lnTo>
                      <a:pt x="146" y="1062"/>
                    </a:lnTo>
                    <a:lnTo>
                      <a:pt x="136" y="1108"/>
                    </a:lnTo>
                    <a:lnTo>
                      <a:pt x="126" y="1152"/>
                    </a:lnTo>
                    <a:lnTo>
                      <a:pt x="114" y="1196"/>
                    </a:lnTo>
                    <a:lnTo>
                      <a:pt x="102" y="1240"/>
                    </a:lnTo>
                    <a:lnTo>
                      <a:pt x="88" y="1284"/>
                    </a:lnTo>
                    <a:lnTo>
                      <a:pt x="72" y="1326"/>
                    </a:lnTo>
                    <a:lnTo>
                      <a:pt x="56" y="1368"/>
                    </a:lnTo>
                    <a:lnTo>
                      <a:pt x="38" y="1410"/>
                    </a:lnTo>
                    <a:lnTo>
                      <a:pt x="20" y="1450"/>
                    </a:lnTo>
                    <a:lnTo>
                      <a:pt x="0" y="1490"/>
                    </a:lnTo>
                    <a:lnTo>
                      <a:pt x="0" y="1490"/>
                    </a:lnTo>
                    <a:lnTo>
                      <a:pt x="8" y="1506"/>
                    </a:lnTo>
                    <a:lnTo>
                      <a:pt x="20" y="1522"/>
                    </a:lnTo>
                    <a:lnTo>
                      <a:pt x="32" y="1536"/>
                    </a:lnTo>
                    <a:lnTo>
                      <a:pt x="44" y="1546"/>
                    </a:lnTo>
                    <a:lnTo>
                      <a:pt x="44" y="1546"/>
                    </a:lnTo>
                    <a:lnTo>
                      <a:pt x="66" y="1554"/>
                    </a:lnTo>
                    <a:lnTo>
                      <a:pt x="84" y="1558"/>
                    </a:lnTo>
                    <a:lnTo>
                      <a:pt x="100" y="1558"/>
                    </a:lnTo>
                    <a:lnTo>
                      <a:pt x="114" y="1556"/>
                    </a:lnTo>
                    <a:lnTo>
                      <a:pt x="126" y="1552"/>
                    </a:lnTo>
                    <a:lnTo>
                      <a:pt x="134" y="1548"/>
                    </a:lnTo>
                    <a:lnTo>
                      <a:pt x="142" y="1542"/>
                    </a:lnTo>
                    <a:lnTo>
                      <a:pt x="178" y="1564"/>
                    </a:lnTo>
                    <a:lnTo>
                      <a:pt x="178" y="1564"/>
                    </a:lnTo>
                    <a:lnTo>
                      <a:pt x="200" y="1518"/>
                    </a:lnTo>
                    <a:lnTo>
                      <a:pt x="220" y="1472"/>
                    </a:lnTo>
                    <a:lnTo>
                      <a:pt x="240" y="1426"/>
                    </a:lnTo>
                    <a:lnTo>
                      <a:pt x="258" y="1380"/>
                    </a:lnTo>
                    <a:lnTo>
                      <a:pt x="274" y="1332"/>
                    </a:lnTo>
                    <a:lnTo>
                      <a:pt x="290" y="1284"/>
                    </a:lnTo>
                    <a:lnTo>
                      <a:pt x="304" y="1236"/>
                    </a:lnTo>
                    <a:lnTo>
                      <a:pt x="316" y="1186"/>
                    </a:lnTo>
                    <a:lnTo>
                      <a:pt x="326" y="1138"/>
                    </a:lnTo>
                    <a:lnTo>
                      <a:pt x="336" y="1088"/>
                    </a:lnTo>
                    <a:lnTo>
                      <a:pt x="344" y="1038"/>
                    </a:lnTo>
                    <a:lnTo>
                      <a:pt x="350" y="986"/>
                    </a:lnTo>
                    <a:lnTo>
                      <a:pt x="356" y="936"/>
                    </a:lnTo>
                    <a:lnTo>
                      <a:pt x="360" y="886"/>
                    </a:lnTo>
                    <a:lnTo>
                      <a:pt x="362" y="834"/>
                    </a:lnTo>
                    <a:lnTo>
                      <a:pt x="362" y="782"/>
                    </a:lnTo>
                    <a:lnTo>
                      <a:pt x="362" y="782"/>
                    </a:lnTo>
                    <a:lnTo>
                      <a:pt x="362" y="730"/>
                    </a:lnTo>
                    <a:lnTo>
                      <a:pt x="360" y="678"/>
                    </a:lnTo>
                    <a:lnTo>
                      <a:pt x="356" y="628"/>
                    </a:lnTo>
                    <a:lnTo>
                      <a:pt x="350" y="578"/>
                    </a:lnTo>
                    <a:lnTo>
                      <a:pt x="344" y="526"/>
                    </a:lnTo>
                    <a:lnTo>
                      <a:pt x="336" y="476"/>
                    </a:lnTo>
                    <a:lnTo>
                      <a:pt x="326" y="426"/>
                    </a:lnTo>
                    <a:lnTo>
                      <a:pt x="316" y="378"/>
                    </a:lnTo>
                    <a:lnTo>
                      <a:pt x="304" y="328"/>
                    </a:lnTo>
                    <a:lnTo>
                      <a:pt x="290" y="280"/>
                    </a:lnTo>
                    <a:lnTo>
                      <a:pt x="274" y="232"/>
                    </a:lnTo>
                    <a:lnTo>
                      <a:pt x="258" y="184"/>
                    </a:lnTo>
                    <a:lnTo>
                      <a:pt x="240" y="138"/>
                    </a:lnTo>
                    <a:lnTo>
                      <a:pt x="220" y="92"/>
                    </a:lnTo>
                    <a:lnTo>
                      <a:pt x="200" y="46"/>
                    </a:lnTo>
                    <a:lnTo>
                      <a:pt x="178" y="0"/>
                    </a:lnTo>
                    <a:lnTo>
                      <a:pt x="178"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69" name="Freeform 52">
                <a:extLst>
                  <a:ext uri="{FF2B5EF4-FFF2-40B4-BE49-F238E27FC236}">
                    <a16:creationId xmlns:a16="http://schemas.microsoft.com/office/drawing/2014/main" id="{F4FD4FE4-8081-4885-B9F0-B276CD9CE727}"/>
                  </a:ext>
                </a:extLst>
              </p:cNvPr>
              <p:cNvSpPr>
                <a:spLocks/>
              </p:cNvSpPr>
              <p:nvPr/>
            </p:nvSpPr>
            <p:spPr bwMode="auto">
              <a:xfrm>
                <a:off x="1184276" y="6600825"/>
                <a:ext cx="2228851" cy="1428751"/>
              </a:xfrm>
              <a:custGeom>
                <a:avLst/>
                <a:gdLst/>
                <a:ahLst/>
                <a:cxnLst>
                  <a:cxn ang="0">
                    <a:pos x="1322" y="12"/>
                  </a:cxn>
                  <a:cxn ang="0">
                    <a:pos x="1290" y="2"/>
                  </a:cxn>
                  <a:cxn ang="0">
                    <a:pos x="1252" y="0"/>
                  </a:cxn>
                  <a:cxn ang="0">
                    <a:pos x="1226" y="38"/>
                  </a:cxn>
                  <a:cxn ang="0">
                    <a:pos x="1172" y="112"/>
                  </a:cxn>
                  <a:cxn ang="0">
                    <a:pos x="1114" y="182"/>
                  </a:cxn>
                  <a:cxn ang="0">
                    <a:pos x="1054" y="248"/>
                  </a:cxn>
                  <a:cxn ang="0">
                    <a:pos x="988" y="310"/>
                  </a:cxn>
                  <a:cxn ang="0">
                    <a:pos x="918" y="370"/>
                  </a:cxn>
                  <a:cxn ang="0">
                    <a:pos x="846" y="424"/>
                  </a:cxn>
                  <a:cxn ang="0">
                    <a:pos x="772" y="474"/>
                  </a:cxn>
                  <a:cxn ang="0">
                    <a:pos x="692" y="520"/>
                  </a:cxn>
                  <a:cxn ang="0">
                    <a:pos x="612" y="562"/>
                  </a:cxn>
                  <a:cxn ang="0">
                    <a:pos x="528" y="600"/>
                  </a:cxn>
                  <a:cxn ang="0">
                    <a:pos x="440" y="630"/>
                  </a:cxn>
                  <a:cxn ang="0">
                    <a:pos x="352" y="658"/>
                  </a:cxn>
                  <a:cxn ang="0">
                    <a:pos x="260" y="680"/>
                  </a:cxn>
                  <a:cxn ang="0">
                    <a:pos x="168" y="696"/>
                  </a:cxn>
                  <a:cxn ang="0">
                    <a:pos x="74" y="706"/>
                  </a:cxn>
                  <a:cxn ang="0">
                    <a:pos x="26" y="708"/>
                  </a:cxn>
                  <a:cxn ang="0">
                    <a:pos x="8" y="742"/>
                  </a:cxn>
                  <a:cxn ang="0">
                    <a:pos x="0" y="776"/>
                  </a:cxn>
                  <a:cxn ang="0">
                    <a:pos x="2" y="798"/>
                  </a:cxn>
                  <a:cxn ang="0">
                    <a:pos x="16" y="830"/>
                  </a:cxn>
                  <a:cxn ang="0">
                    <a:pos x="34" y="850"/>
                  </a:cxn>
                  <a:cxn ang="0">
                    <a:pos x="50" y="858"/>
                  </a:cxn>
                  <a:cxn ang="0">
                    <a:pos x="50" y="900"/>
                  </a:cxn>
                  <a:cxn ang="0">
                    <a:pos x="210" y="884"/>
                  </a:cxn>
                  <a:cxn ang="0">
                    <a:pos x="364" y="854"/>
                  </a:cxn>
                  <a:cxn ang="0">
                    <a:pos x="516" y="810"/>
                  </a:cxn>
                  <a:cxn ang="0">
                    <a:pos x="662" y="752"/>
                  </a:cxn>
                  <a:cxn ang="0">
                    <a:pos x="802" y="680"/>
                  </a:cxn>
                  <a:cxn ang="0">
                    <a:pos x="936" y="598"/>
                  </a:cxn>
                  <a:cxn ang="0">
                    <a:pos x="1062" y="502"/>
                  </a:cxn>
                  <a:cxn ang="0">
                    <a:pos x="1180" y="392"/>
                  </a:cxn>
                  <a:cxn ang="0">
                    <a:pos x="1242" y="328"/>
                  </a:cxn>
                  <a:cxn ang="0">
                    <a:pos x="1354" y="190"/>
                  </a:cxn>
                  <a:cxn ang="0">
                    <a:pos x="1368" y="98"/>
                  </a:cxn>
                  <a:cxn ang="0">
                    <a:pos x="1370" y="88"/>
                  </a:cxn>
                  <a:cxn ang="0">
                    <a:pos x="1366" y="68"/>
                  </a:cxn>
                  <a:cxn ang="0">
                    <a:pos x="1354" y="40"/>
                  </a:cxn>
                  <a:cxn ang="0">
                    <a:pos x="1322" y="12"/>
                  </a:cxn>
                </a:cxnLst>
                <a:rect l="0" t="0" r="r" b="b"/>
                <a:pathLst>
                  <a:path w="1404" h="900">
                    <a:moveTo>
                      <a:pt x="1322" y="12"/>
                    </a:moveTo>
                    <a:lnTo>
                      <a:pt x="1322" y="12"/>
                    </a:lnTo>
                    <a:lnTo>
                      <a:pt x="1306" y="6"/>
                    </a:lnTo>
                    <a:lnTo>
                      <a:pt x="1290" y="2"/>
                    </a:lnTo>
                    <a:lnTo>
                      <a:pt x="1270" y="0"/>
                    </a:lnTo>
                    <a:lnTo>
                      <a:pt x="1252" y="0"/>
                    </a:lnTo>
                    <a:lnTo>
                      <a:pt x="1252" y="0"/>
                    </a:lnTo>
                    <a:lnTo>
                      <a:pt x="1226" y="38"/>
                    </a:lnTo>
                    <a:lnTo>
                      <a:pt x="1200" y="76"/>
                    </a:lnTo>
                    <a:lnTo>
                      <a:pt x="1172" y="112"/>
                    </a:lnTo>
                    <a:lnTo>
                      <a:pt x="1144" y="146"/>
                    </a:lnTo>
                    <a:lnTo>
                      <a:pt x="1114" y="182"/>
                    </a:lnTo>
                    <a:lnTo>
                      <a:pt x="1084" y="216"/>
                    </a:lnTo>
                    <a:lnTo>
                      <a:pt x="1054" y="248"/>
                    </a:lnTo>
                    <a:lnTo>
                      <a:pt x="1020" y="280"/>
                    </a:lnTo>
                    <a:lnTo>
                      <a:pt x="988" y="310"/>
                    </a:lnTo>
                    <a:lnTo>
                      <a:pt x="954" y="340"/>
                    </a:lnTo>
                    <a:lnTo>
                      <a:pt x="918" y="370"/>
                    </a:lnTo>
                    <a:lnTo>
                      <a:pt x="884" y="398"/>
                    </a:lnTo>
                    <a:lnTo>
                      <a:pt x="846" y="424"/>
                    </a:lnTo>
                    <a:lnTo>
                      <a:pt x="810" y="450"/>
                    </a:lnTo>
                    <a:lnTo>
                      <a:pt x="772" y="474"/>
                    </a:lnTo>
                    <a:lnTo>
                      <a:pt x="732" y="498"/>
                    </a:lnTo>
                    <a:lnTo>
                      <a:pt x="692" y="520"/>
                    </a:lnTo>
                    <a:lnTo>
                      <a:pt x="652" y="542"/>
                    </a:lnTo>
                    <a:lnTo>
                      <a:pt x="612" y="562"/>
                    </a:lnTo>
                    <a:lnTo>
                      <a:pt x="570" y="582"/>
                    </a:lnTo>
                    <a:lnTo>
                      <a:pt x="528" y="600"/>
                    </a:lnTo>
                    <a:lnTo>
                      <a:pt x="484" y="616"/>
                    </a:lnTo>
                    <a:lnTo>
                      <a:pt x="440" y="630"/>
                    </a:lnTo>
                    <a:lnTo>
                      <a:pt x="396" y="644"/>
                    </a:lnTo>
                    <a:lnTo>
                      <a:pt x="352" y="658"/>
                    </a:lnTo>
                    <a:lnTo>
                      <a:pt x="306" y="670"/>
                    </a:lnTo>
                    <a:lnTo>
                      <a:pt x="260" y="680"/>
                    </a:lnTo>
                    <a:lnTo>
                      <a:pt x="214" y="688"/>
                    </a:lnTo>
                    <a:lnTo>
                      <a:pt x="168" y="696"/>
                    </a:lnTo>
                    <a:lnTo>
                      <a:pt x="120" y="702"/>
                    </a:lnTo>
                    <a:lnTo>
                      <a:pt x="74" y="706"/>
                    </a:lnTo>
                    <a:lnTo>
                      <a:pt x="26" y="708"/>
                    </a:lnTo>
                    <a:lnTo>
                      <a:pt x="26" y="708"/>
                    </a:lnTo>
                    <a:lnTo>
                      <a:pt x="16" y="726"/>
                    </a:lnTo>
                    <a:lnTo>
                      <a:pt x="8" y="742"/>
                    </a:lnTo>
                    <a:lnTo>
                      <a:pt x="2" y="760"/>
                    </a:lnTo>
                    <a:lnTo>
                      <a:pt x="0" y="776"/>
                    </a:lnTo>
                    <a:lnTo>
                      <a:pt x="0" y="776"/>
                    </a:lnTo>
                    <a:lnTo>
                      <a:pt x="2" y="798"/>
                    </a:lnTo>
                    <a:lnTo>
                      <a:pt x="8" y="816"/>
                    </a:lnTo>
                    <a:lnTo>
                      <a:pt x="16" y="830"/>
                    </a:lnTo>
                    <a:lnTo>
                      <a:pt x="26" y="842"/>
                    </a:lnTo>
                    <a:lnTo>
                      <a:pt x="34" y="850"/>
                    </a:lnTo>
                    <a:lnTo>
                      <a:pt x="42" y="854"/>
                    </a:lnTo>
                    <a:lnTo>
                      <a:pt x="50" y="858"/>
                    </a:lnTo>
                    <a:lnTo>
                      <a:pt x="50" y="900"/>
                    </a:lnTo>
                    <a:lnTo>
                      <a:pt x="50" y="900"/>
                    </a:lnTo>
                    <a:lnTo>
                      <a:pt x="130" y="894"/>
                    </a:lnTo>
                    <a:lnTo>
                      <a:pt x="210" y="884"/>
                    </a:lnTo>
                    <a:lnTo>
                      <a:pt x="288" y="870"/>
                    </a:lnTo>
                    <a:lnTo>
                      <a:pt x="364" y="854"/>
                    </a:lnTo>
                    <a:lnTo>
                      <a:pt x="440" y="832"/>
                    </a:lnTo>
                    <a:lnTo>
                      <a:pt x="516" y="810"/>
                    </a:lnTo>
                    <a:lnTo>
                      <a:pt x="590" y="782"/>
                    </a:lnTo>
                    <a:lnTo>
                      <a:pt x="662" y="752"/>
                    </a:lnTo>
                    <a:lnTo>
                      <a:pt x="732" y="718"/>
                    </a:lnTo>
                    <a:lnTo>
                      <a:pt x="802" y="680"/>
                    </a:lnTo>
                    <a:lnTo>
                      <a:pt x="870" y="640"/>
                    </a:lnTo>
                    <a:lnTo>
                      <a:pt x="936" y="598"/>
                    </a:lnTo>
                    <a:lnTo>
                      <a:pt x="1000" y="550"/>
                    </a:lnTo>
                    <a:lnTo>
                      <a:pt x="1062" y="502"/>
                    </a:lnTo>
                    <a:lnTo>
                      <a:pt x="1122" y="448"/>
                    </a:lnTo>
                    <a:lnTo>
                      <a:pt x="1180" y="392"/>
                    </a:lnTo>
                    <a:lnTo>
                      <a:pt x="1180" y="392"/>
                    </a:lnTo>
                    <a:lnTo>
                      <a:pt x="1242" y="328"/>
                    </a:lnTo>
                    <a:lnTo>
                      <a:pt x="1300" y="260"/>
                    </a:lnTo>
                    <a:lnTo>
                      <a:pt x="1354" y="190"/>
                    </a:lnTo>
                    <a:lnTo>
                      <a:pt x="1404" y="118"/>
                    </a:lnTo>
                    <a:lnTo>
                      <a:pt x="1368" y="98"/>
                    </a:lnTo>
                    <a:lnTo>
                      <a:pt x="1368" y="98"/>
                    </a:lnTo>
                    <a:lnTo>
                      <a:pt x="1370" y="88"/>
                    </a:lnTo>
                    <a:lnTo>
                      <a:pt x="1368" y="80"/>
                    </a:lnTo>
                    <a:lnTo>
                      <a:pt x="1366" y="68"/>
                    </a:lnTo>
                    <a:lnTo>
                      <a:pt x="1362" y="54"/>
                    </a:lnTo>
                    <a:lnTo>
                      <a:pt x="1354" y="40"/>
                    </a:lnTo>
                    <a:lnTo>
                      <a:pt x="1340" y="26"/>
                    </a:lnTo>
                    <a:lnTo>
                      <a:pt x="1322" y="12"/>
                    </a:lnTo>
                    <a:lnTo>
                      <a:pt x="1322" y="1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70" name="Freeform 53">
                <a:extLst>
                  <a:ext uri="{FF2B5EF4-FFF2-40B4-BE49-F238E27FC236}">
                    <a16:creationId xmlns:a16="http://schemas.microsoft.com/office/drawing/2014/main" id="{7092DF2B-C533-4B7C-9BDA-F9899902E2C6}"/>
                  </a:ext>
                </a:extLst>
              </p:cNvPr>
              <p:cNvSpPr>
                <a:spLocks/>
              </p:cNvSpPr>
              <p:nvPr/>
            </p:nvSpPr>
            <p:spPr bwMode="auto">
              <a:xfrm>
                <a:off x="-1203326" y="6600825"/>
                <a:ext cx="2228851" cy="1428751"/>
              </a:xfrm>
              <a:custGeom>
                <a:avLst/>
                <a:gdLst/>
                <a:ahLst/>
                <a:cxnLst>
                  <a:cxn ang="0">
                    <a:pos x="152" y="0"/>
                  </a:cxn>
                  <a:cxn ang="0">
                    <a:pos x="114" y="2"/>
                  </a:cxn>
                  <a:cxn ang="0">
                    <a:pos x="82" y="12"/>
                  </a:cxn>
                  <a:cxn ang="0">
                    <a:pos x="64" y="26"/>
                  </a:cxn>
                  <a:cxn ang="0">
                    <a:pos x="42" y="54"/>
                  </a:cxn>
                  <a:cxn ang="0">
                    <a:pos x="36" y="80"/>
                  </a:cxn>
                  <a:cxn ang="0">
                    <a:pos x="36" y="98"/>
                  </a:cxn>
                  <a:cxn ang="0">
                    <a:pos x="0" y="118"/>
                  </a:cxn>
                  <a:cxn ang="0">
                    <a:pos x="104" y="260"/>
                  </a:cxn>
                  <a:cxn ang="0">
                    <a:pos x="224" y="392"/>
                  </a:cxn>
                  <a:cxn ang="0">
                    <a:pos x="282" y="448"/>
                  </a:cxn>
                  <a:cxn ang="0">
                    <a:pos x="404" y="550"/>
                  </a:cxn>
                  <a:cxn ang="0">
                    <a:pos x="534" y="640"/>
                  </a:cxn>
                  <a:cxn ang="0">
                    <a:pos x="672" y="718"/>
                  </a:cxn>
                  <a:cxn ang="0">
                    <a:pos x="814" y="782"/>
                  </a:cxn>
                  <a:cxn ang="0">
                    <a:pos x="964" y="832"/>
                  </a:cxn>
                  <a:cxn ang="0">
                    <a:pos x="1116" y="870"/>
                  </a:cxn>
                  <a:cxn ang="0">
                    <a:pos x="1274" y="894"/>
                  </a:cxn>
                  <a:cxn ang="0">
                    <a:pos x="1354" y="858"/>
                  </a:cxn>
                  <a:cxn ang="0">
                    <a:pos x="1362" y="854"/>
                  </a:cxn>
                  <a:cxn ang="0">
                    <a:pos x="1378" y="842"/>
                  </a:cxn>
                  <a:cxn ang="0">
                    <a:pos x="1396" y="816"/>
                  </a:cxn>
                  <a:cxn ang="0">
                    <a:pos x="1404" y="776"/>
                  </a:cxn>
                  <a:cxn ang="0">
                    <a:pos x="1402" y="760"/>
                  </a:cxn>
                  <a:cxn ang="0">
                    <a:pos x="1388" y="726"/>
                  </a:cxn>
                  <a:cxn ang="0">
                    <a:pos x="1378" y="708"/>
                  </a:cxn>
                  <a:cxn ang="0">
                    <a:pos x="1284" y="702"/>
                  </a:cxn>
                  <a:cxn ang="0">
                    <a:pos x="1190" y="688"/>
                  </a:cxn>
                  <a:cxn ang="0">
                    <a:pos x="1098" y="670"/>
                  </a:cxn>
                  <a:cxn ang="0">
                    <a:pos x="1008" y="644"/>
                  </a:cxn>
                  <a:cxn ang="0">
                    <a:pos x="920" y="616"/>
                  </a:cxn>
                  <a:cxn ang="0">
                    <a:pos x="834" y="582"/>
                  </a:cxn>
                  <a:cxn ang="0">
                    <a:pos x="752" y="542"/>
                  </a:cxn>
                  <a:cxn ang="0">
                    <a:pos x="672" y="498"/>
                  </a:cxn>
                  <a:cxn ang="0">
                    <a:pos x="594" y="450"/>
                  </a:cxn>
                  <a:cxn ang="0">
                    <a:pos x="520" y="398"/>
                  </a:cxn>
                  <a:cxn ang="0">
                    <a:pos x="450" y="340"/>
                  </a:cxn>
                  <a:cxn ang="0">
                    <a:pos x="384" y="280"/>
                  </a:cxn>
                  <a:cxn ang="0">
                    <a:pos x="320" y="216"/>
                  </a:cxn>
                  <a:cxn ang="0">
                    <a:pos x="260" y="146"/>
                  </a:cxn>
                  <a:cxn ang="0">
                    <a:pos x="204" y="76"/>
                  </a:cxn>
                  <a:cxn ang="0">
                    <a:pos x="152" y="0"/>
                  </a:cxn>
                </a:cxnLst>
                <a:rect l="0" t="0" r="r" b="b"/>
                <a:pathLst>
                  <a:path w="1404" h="900">
                    <a:moveTo>
                      <a:pt x="152" y="0"/>
                    </a:moveTo>
                    <a:lnTo>
                      <a:pt x="152" y="0"/>
                    </a:lnTo>
                    <a:lnTo>
                      <a:pt x="134" y="0"/>
                    </a:lnTo>
                    <a:lnTo>
                      <a:pt x="114" y="2"/>
                    </a:lnTo>
                    <a:lnTo>
                      <a:pt x="98" y="6"/>
                    </a:lnTo>
                    <a:lnTo>
                      <a:pt x="82" y="12"/>
                    </a:lnTo>
                    <a:lnTo>
                      <a:pt x="82" y="12"/>
                    </a:lnTo>
                    <a:lnTo>
                      <a:pt x="64" y="26"/>
                    </a:lnTo>
                    <a:lnTo>
                      <a:pt x="50" y="40"/>
                    </a:lnTo>
                    <a:lnTo>
                      <a:pt x="42" y="54"/>
                    </a:lnTo>
                    <a:lnTo>
                      <a:pt x="38" y="68"/>
                    </a:lnTo>
                    <a:lnTo>
                      <a:pt x="36" y="80"/>
                    </a:lnTo>
                    <a:lnTo>
                      <a:pt x="34" y="88"/>
                    </a:lnTo>
                    <a:lnTo>
                      <a:pt x="36" y="98"/>
                    </a:lnTo>
                    <a:lnTo>
                      <a:pt x="0" y="118"/>
                    </a:lnTo>
                    <a:lnTo>
                      <a:pt x="0" y="118"/>
                    </a:lnTo>
                    <a:lnTo>
                      <a:pt x="50" y="190"/>
                    </a:lnTo>
                    <a:lnTo>
                      <a:pt x="104" y="260"/>
                    </a:lnTo>
                    <a:lnTo>
                      <a:pt x="162" y="328"/>
                    </a:lnTo>
                    <a:lnTo>
                      <a:pt x="224" y="392"/>
                    </a:lnTo>
                    <a:lnTo>
                      <a:pt x="224" y="392"/>
                    </a:lnTo>
                    <a:lnTo>
                      <a:pt x="282" y="448"/>
                    </a:lnTo>
                    <a:lnTo>
                      <a:pt x="342" y="502"/>
                    </a:lnTo>
                    <a:lnTo>
                      <a:pt x="404" y="550"/>
                    </a:lnTo>
                    <a:lnTo>
                      <a:pt x="468" y="598"/>
                    </a:lnTo>
                    <a:lnTo>
                      <a:pt x="534" y="640"/>
                    </a:lnTo>
                    <a:lnTo>
                      <a:pt x="602" y="680"/>
                    </a:lnTo>
                    <a:lnTo>
                      <a:pt x="672" y="718"/>
                    </a:lnTo>
                    <a:lnTo>
                      <a:pt x="742" y="752"/>
                    </a:lnTo>
                    <a:lnTo>
                      <a:pt x="814" y="782"/>
                    </a:lnTo>
                    <a:lnTo>
                      <a:pt x="888" y="810"/>
                    </a:lnTo>
                    <a:lnTo>
                      <a:pt x="964" y="832"/>
                    </a:lnTo>
                    <a:lnTo>
                      <a:pt x="1040" y="854"/>
                    </a:lnTo>
                    <a:lnTo>
                      <a:pt x="1116" y="870"/>
                    </a:lnTo>
                    <a:lnTo>
                      <a:pt x="1194" y="884"/>
                    </a:lnTo>
                    <a:lnTo>
                      <a:pt x="1274" y="894"/>
                    </a:lnTo>
                    <a:lnTo>
                      <a:pt x="1354" y="900"/>
                    </a:lnTo>
                    <a:lnTo>
                      <a:pt x="1354" y="858"/>
                    </a:lnTo>
                    <a:lnTo>
                      <a:pt x="1354" y="858"/>
                    </a:lnTo>
                    <a:lnTo>
                      <a:pt x="1362" y="854"/>
                    </a:lnTo>
                    <a:lnTo>
                      <a:pt x="1370" y="850"/>
                    </a:lnTo>
                    <a:lnTo>
                      <a:pt x="1378" y="842"/>
                    </a:lnTo>
                    <a:lnTo>
                      <a:pt x="1388" y="830"/>
                    </a:lnTo>
                    <a:lnTo>
                      <a:pt x="1396" y="816"/>
                    </a:lnTo>
                    <a:lnTo>
                      <a:pt x="1402" y="798"/>
                    </a:lnTo>
                    <a:lnTo>
                      <a:pt x="1404" y="776"/>
                    </a:lnTo>
                    <a:lnTo>
                      <a:pt x="1404" y="776"/>
                    </a:lnTo>
                    <a:lnTo>
                      <a:pt x="1402" y="760"/>
                    </a:lnTo>
                    <a:lnTo>
                      <a:pt x="1396" y="742"/>
                    </a:lnTo>
                    <a:lnTo>
                      <a:pt x="1388" y="726"/>
                    </a:lnTo>
                    <a:lnTo>
                      <a:pt x="1378" y="708"/>
                    </a:lnTo>
                    <a:lnTo>
                      <a:pt x="1378" y="708"/>
                    </a:lnTo>
                    <a:lnTo>
                      <a:pt x="1330" y="706"/>
                    </a:lnTo>
                    <a:lnTo>
                      <a:pt x="1284" y="702"/>
                    </a:lnTo>
                    <a:lnTo>
                      <a:pt x="1236" y="696"/>
                    </a:lnTo>
                    <a:lnTo>
                      <a:pt x="1190" y="688"/>
                    </a:lnTo>
                    <a:lnTo>
                      <a:pt x="1144" y="680"/>
                    </a:lnTo>
                    <a:lnTo>
                      <a:pt x="1098" y="670"/>
                    </a:lnTo>
                    <a:lnTo>
                      <a:pt x="1052" y="658"/>
                    </a:lnTo>
                    <a:lnTo>
                      <a:pt x="1008" y="644"/>
                    </a:lnTo>
                    <a:lnTo>
                      <a:pt x="964" y="630"/>
                    </a:lnTo>
                    <a:lnTo>
                      <a:pt x="920" y="616"/>
                    </a:lnTo>
                    <a:lnTo>
                      <a:pt x="876" y="600"/>
                    </a:lnTo>
                    <a:lnTo>
                      <a:pt x="834" y="582"/>
                    </a:lnTo>
                    <a:lnTo>
                      <a:pt x="792" y="562"/>
                    </a:lnTo>
                    <a:lnTo>
                      <a:pt x="752" y="542"/>
                    </a:lnTo>
                    <a:lnTo>
                      <a:pt x="712" y="520"/>
                    </a:lnTo>
                    <a:lnTo>
                      <a:pt x="672" y="498"/>
                    </a:lnTo>
                    <a:lnTo>
                      <a:pt x="632" y="474"/>
                    </a:lnTo>
                    <a:lnTo>
                      <a:pt x="594" y="450"/>
                    </a:lnTo>
                    <a:lnTo>
                      <a:pt x="558" y="424"/>
                    </a:lnTo>
                    <a:lnTo>
                      <a:pt x="520" y="398"/>
                    </a:lnTo>
                    <a:lnTo>
                      <a:pt x="486" y="370"/>
                    </a:lnTo>
                    <a:lnTo>
                      <a:pt x="450" y="340"/>
                    </a:lnTo>
                    <a:lnTo>
                      <a:pt x="416" y="310"/>
                    </a:lnTo>
                    <a:lnTo>
                      <a:pt x="384" y="280"/>
                    </a:lnTo>
                    <a:lnTo>
                      <a:pt x="350" y="248"/>
                    </a:lnTo>
                    <a:lnTo>
                      <a:pt x="320" y="216"/>
                    </a:lnTo>
                    <a:lnTo>
                      <a:pt x="290" y="182"/>
                    </a:lnTo>
                    <a:lnTo>
                      <a:pt x="260" y="146"/>
                    </a:lnTo>
                    <a:lnTo>
                      <a:pt x="232" y="112"/>
                    </a:lnTo>
                    <a:lnTo>
                      <a:pt x="204" y="76"/>
                    </a:lnTo>
                    <a:lnTo>
                      <a:pt x="178" y="38"/>
                    </a:lnTo>
                    <a:lnTo>
                      <a:pt x="152" y="0"/>
                    </a:lnTo>
                    <a:lnTo>
                      <a:pt x="152"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71" name="Freeform 54">
                <a:extLst>
                  <a:ext uri="{FF2B5EF4-FFF2-40B4-BE49-F238E27FC236}">
                    <a16:creationId xmlns:a16="http://schemas.microsoft.com/office/drawing/2014/main" id="{8D454B11-F32F-4251-AFBD-29807BB3FBBA}"/>
                  </a:ext>
                </a:extLst>
              </p:cNvPr>
              <p:cNvSpPr>
                <a:spLocks/>
              </p:cNvSpPr>
              <p:nvPr/>
            </p:nvSpPr>
            <p:spPr bwMode="auto">
              <a:xfrm>
                <a:off x="-1657350" y="4029077"/>
                <a:ext cx="574675" cy="2482851"/>
              </a:xfrm>
              <a:custGeom>
                <a:avLst/>
                <a:gdLst/>
                <a:ahLst/>
                <a:cxnLst>
                  <a:cxn ang="0">
                    <a:pos x="362" y="1490"/>
                  </a:cxn>
                  <a:cxn ang="0">
                    <a:pos x="324" y="1410"/>
                  </a:cxn>
                  <a:cxn ang="0">
                    <a:pos x="290" y="1326"/>
                  </a:cxn>
                  <a:cxn ang="0">
                    <a:pos x="260" y="1240"/>
                  </a:cxn>
                  <a:cxn ang="0">
                    <a:pos x="236" y="1152"/>
                  </a:cxn>
                  <a:cxn ang="0">
                    <a:pos x="216" y="1062"/>
                  </a:cxn>
                  <a:cxn ang="0">
                    <a:pos x="202" y="970"/>
                  </a:cxn>
                  <a:cxn ang="0">
                    <a:pos x="194" y="876"/>
                  </a:cxn>
                  <a:cxn ang="0">
                    <a:pos x="192" y="782"/>
                  </a:cxn>
                  <a:cxn ang="0">
                    <a:pos x="192" y="734"/>
                  </a:cxn>
                  <a:cxn ang="0">
                    <a:pos x="198" y="640"/>
                  </a:cxn>
                  <a:cxn ang="0">
                    <a:pos x="210" y="548"/>
                  </a:cxn>
                  <a:cxn ang="0">
                    <a:pos x="226" y="456"/>
                  </a:cxn>
                  <a:cxn ang="0">
                    <a:pos x="248" y="368"/>
                  </a:cxn>
                  <a:cxn ang="0">
                    <a:pos x="274" y="280"/>
                  </a:cxn>
                  <a:cxn ang="0">
                    <a:pos x="306" y="196"/>
                  </a:cxn>
                  <a:cxn ang="0">
                    <a:pos x="342" y="114"/>
                  </a:cxn>
                  <a:cxn ang="0">
                    <a:pos x="362" y="74"/>
                  </a:cxn>
                  <a:cxn ang="0">
                    <a:pos x="342" y="42"/>
                  </a:cxn>
                  <a:cxn ang="0">
                    <a:pos x="318" y="18"/>
                  </a:cxn>
                  <a:cxn ang="0">
                    <a:pos x="296" y="10"/>
                  </a:cxn>
                  <a:cxn ang="0">
                    <a:pos x="262" y="6"/>
                  </a:cxn>
                  <a:cxn ang="0">
                    <a:pos x="236" y="12"/>
                  </a:cxn>
                  <a:cxn ang="0">
                    <a:pos x="220" y="22"/>
                  </a:cxn>
                  <a:cxn ang="0">
                    <a:pos x="184" y="0"/>
                  </a:cxn>
                  <a:cxn ang="0">
                    <a:pos x="142" y="92"/>
                  </a:cxn>
                  <a:cxn ang="0">
                    <a:pos x="104" y="184"/>
                  </a:cxn>
                  <a:cxn ang="0">
                    <a:pos x="72" y="280"/>
                  </a:cxn>
                  <a:cxn ang="0">
                    <a:pos x="46" y="378"/>
                  </a:cxn>
                  <a:cxn ang="0">
                    <a:pos x="26" y="476"/>
                  </a:cxn>
                  <a:cxn ang="0">
                    <a:pos x="12" y="578"/>
                  </a:cxn>
                  <a:cxn ang="0">
                    <a:pos x="2" y="678"/>
                  </a:cxn>
                  <a:cxn ang="0">
                    <a:pos x="0" y="782"/>
                  </a:cxn>
                  <a:cxn ang="0">
                    <a:pos x="0" y="834"/>
                  </a:cxn>
                  <a:cxn ang="0">
                    <a:pos x="6" y="936"/>
                  </a:cxn>
                  <a:cxn ang="0">
                    <a:pos x="18" y="1038"/>
                  </a:cxn>
                  <a:cxn ang="0">
                    <a:pos x="36" y="1138"/>
                  </a:cxn>
                  <a:cxn ang="0">
                    <a:pos x="58" y="1236"/>
                  </a:cxn>
                  <a:cxn ang="0">
                    <a:pos x="88" y="1332"/>
                  </a:cxn>
                  <a:cxn ang="0">
                    <a:pos x="122" y="1426"/>
                  </a:cxn>
                  <a:cxn ang="0">
                    <a:pos x="162" y="1518"/>
                  </a:cxn>
                  <a:cxn ang="0">
                    <a:pos x="220" y="1542"/>
                  </a:cxn>
                  <a:cxn ang="0">
                    <a:pos x="228" y="1548"/>
                  </a:cxn>
                  <a:cxn ang="0">
                    <a:pos x="248" y="1556"/>
                  </a:cxn>
                  <a:cxn ang="0">
                    <a:pos x="278" y="1558"/>
                  </a:cxn>
                  <a:cxn ang="0">
                    <a:pos x="318" y="1546"/>
                  </a:cxn>
                  <a:cxn ang="0">
                    <a:pos x="330" y="1536"/>
                  </a:cxn>
                  <a:cxn ang="0">
                    <a:pos x="354" y="1506"/>
                  </a:cxn>
                  <a:cxn ang="0">
                    <a:pos x="362" y="1490"/>
                  </a:cxn>
                </a:cxnLst>
                <a:rect l="0" t="0" r="r" b="b"/>
                <a:pathLst>
                  <a:path w="362" h="1564">
                    <a:moveTo>
                      <a:pt x="362" y="1490"/>
                    </a:moveTo>
                    <a:lnTo>
                      <a:pt x="362" y="1490"/>
                    </a:lnTo>
                    <a:lnTo>
                      <a:pt x="342" y="1450"/>
                    </a:lnTo>
                    <a:lnTo>
                      <a:pt x="324" y="1410"/>
                    </a:lnTo>
                    <a:lnTo>
                      <a:pt x="306" y="1368"/>
                    </a:lnTo>
                    <a:lnTo>
                      <a:pt x="290" y="1326"/>
                    </a:lnTo>
                    <a:lnTo>
                      <a:pt x="274" y="1284"/>
                    </a:lnTo>
                    <a:lnTo>
                      <a:pt x="260" y="1240"/>
                    </a:lnTo>
                    <a:lnTo>
                      <a:pt x="248" y="1196"/>
                    </a:lnTo>
                    <a:lnTo>
                      <a:pt x="236" y="1152"/>
                    </a:lnTo>
                    <a:lnTo>
                      <a:pt x="226" y="1108"/>
                    </a:lnTo>
                    <a:lnTo>
                      <a:pt x="216" y="1062"/>
                    </a:lnTo>
                    <a:lnTo>
                      <a:pt x="210" y="1016"/>
                    </a:lnTo>
                    <a:lnTo>
                      <a:pt x="202" y="970"/>
                    </a:lnTo>
                    <a:lnTo>
                      <a:pt x="198" y="924"/>
                    </a:lnTo>
                    <a:lnTo>
                      <a:pt x="194" y="876"/>
                    </a:lnTo>
                    <a:lnTo>
                      <a:pt x="192" y="830"/>
                    </a:lnTo>
                    <a:lnTo>
                      <a:pt x="192" y="782"/>
                    </a:lnTo>
                    <a:lnTo>
                      <a:pt x="192" y="782"/>
                    </a:lnTo>
                    <a:lnTo>
                      <a:pt x="192" y="734"/>
                    </a:lnTo>
                    <a:lnTo>
                      <a:pt x="194" y="688"/>
                    </a:lnTo>
                    <a:lnTo>
                      <a:pt x="198" y="640"/>
                    </a:lnTo>
                    <a:lnTo>
                      <a:pt x="202" y="594"/>
                    </a:lnTo>
                    <a:lnTo>
                      <a:pt x="210" y="548"/>
                    </a:lnTo>
                    <a:lnTo>
                      <a:pt x="216" y="502"/>
                    </a:lnTo>
                    <a:lnTo>
                      <a:pt x="226" y="456"/>
                    </a:lnTo>
                    <a:lnTo>
                      <a:pt x="236" y="412"/>
                    </a:lnTo>
                    <a:lnTo>
                      <a:pt x="248" y="368"/>
                    </a:lnTo>
                    <a:lnTo>
                      <a:pt x="260" y="324"/>
                    </a:lnTo>
                    <a:lnTo>
                      <a:pt x="274" y="280"/>
                    </a:lnTo>
                    <a:lnTo>
                      <a:pt x="290" y="238"/>
                    </a:lnTo>
                    <a:lnTo>
                      <a:pt x="306" y="196"/>
                    </a:lnTo>
                    <a:lnTo>
                      <a:pt x="324" y="154"/>
                    </a:lnTo>
                    <a:lnTo>
                      <a:pt x="342" y="114"/>
                    </a:lnTo>
                    <a:lnTo>
                      <a:pt x="362" y="74"/>
                    </a:lnTo>
                    <a:lnTo>
                      <a:pt x="362" y="74"/>
                    </a:lnTo>
                    <a:lnTo>
                      <a:pt x="354" y="58"/>
                    </a:lnTo>
                    <a:lnTo>
                      <a:pt x="342" y="42"/>
                    </a:lnTo>
                    <a:lnTo>
                      <a:pt x="330" y="28"/>
                    </a:lnTo>
                    <a:lnTo>
                      <a:pt x="318" y="18"/>
                    </a:lnTo>
                    <a:lnTo>
                      <a:pt x="318" y="18"/>
                    </a:lnTo>
                    <a:lnTo>
                      <a:pt x="296" y="10"/>
                    </a:lnTo>
                    <a:lnTo>
                      <a:pt x="278" y="6"/>
                    </a:lnTo>
                    <a:lnTo>
                      <a:pt x="262" y="6"/>
                    </a:lnTo>
                    <a:lnTo>
                      <a:pt x="248" y="8"/>
                    </a:lnTo>
                    <a:lnTo>
                      <a:pt x="236" y="12"/>
                    </a:lnTo>
                    <a:lnTo>
                      <a:pt x="228" y="16"/>
                    </a:lnTo>
                    <a:lnTo>
                      <a:pt x="220" y="22"/>
                    </a:lnTo>
                    <a:lnTo>
                      <a:pt x="184" y="0"/>
                    </a:lnTo>
                    <a:lnTo>
                      <a:pt x="184" y="0"/>
                    </a:lnTo>
                    <a:lnTo>
                      <a:pt x="162" y="46"/>
                    </a:lnTo>
                    <a:lnTo>
                      <a:pt x="142" y="92"/>
                    </a:lnTo>
                    <a:lnTo>
                      <a:pt x="122" y="138"/>
                    </a:lnTo>
                    <a:lnTo>
                      <a:pt x="104" y="184"/>
                    </a:lnTo>
                    <a:lnTo>
                      <a:pt x="88" y="232"/>
                    </a:lnTo>
                    <a:lnTo>
                      <a:pt x="72" y="280"/>
                    </a:lnTo>
                    <a:lnTo>
                      <a:pt x="58" y="328"/>
                    </a:lnTo>
                    <a:lnTo>
                      <a:pt x="46" y="378"/>
                    </a:lnTo>
                    <a:lnTo>
                      <a:pt x="36" y="426"/>
                    </a:lnTo>
                    <a:lnTo>
                      <a:pt x="26" y="476"/>
                    </a:lnTo>
                    <a:lnTo>
                      <a:pt x="18" y="526"/>
                    </a:lnTo>
                    <a:lnTo>
                      <a:pt x="12" y="578"/>
                    </a:lnTo>
                    <a:lnTo>
                      <a:pt x="6" y="628"/>
                    </a:lnTo>
                    <a:lnTo>
                      <a:pt x="2" y="678"/>
                    </a:lnTo>
                    <a:lnTo>
                      <a:pt x="0" y="730"/>
                    </a:lnTo>
                    <a:lnTo>
                      <a:pt x="0" y="782"/>
                    </a:lnTo>
                    <a:lnTo>
                      <a:pt x="0" y="782"/>
                    </a:lnTo>
                    <a:lnTo>
                      <a:pt x="0" y="834"/>
                    </a:lnTo>
                    <a:lnTo>
                      <a:pt x="2" y="886"/>
                    </a:lnTo>
                    <a:lnTo>
                      <a:pt x="6" y="936"/>
                    </a:lnTo>
                    <a:lnTo>
                      <a:pt x="12" y="986"/>
                    </a:lnTo>
                    <a:lnTo>
                      <a:pt x="18" y="1038"/>
                    </a:lnTo>
                    <a:lnTo>
                      <a:pt x="26" y="1088"/>
                    </a:lnTo>
                    <a:lnTo>
                      <a:pt x="36" y="1138"/>
                    </a:lnTo>
                    <a:lnTo>
                      <a:pt x="46" y="1186"/>
                    </a:lnTo>
                    <a:lnTo>
                      <a:pt x="58" y="1236"/>
                    </a:lnTo>
                    <a:lnTo>
                      <a:pt x="72" y="1284"/>
                    </a:lnTo>
                    <a:lnTo>
                      <a:pt x="88" y="1332"/>
                    </a:lnTo>
                    <a:lnTo>
                      <a:pt x="104" y="1380"/>
                    </a:lnTo>
                    <a:lnTo>
                      <a:pt x="122" y="1426"/>
                    </a:lnTo>
                    <a:lnTo>
                      <a:pt x="142" y="1472"/>
                    </a:lnTo>
                    <a:lnTo>
                      <a:pt x="162" y="1518"/>
                    </a:lnTo>
                    <a:lnTo>
                      <a:pt x="184" y="1564"/>
                    </a:lnTo>
                    <a:lnTo>
                      <a:pt x="220" y="1542"/>
                    </a:lnTo>
                    <a:lnTo>
                      <a:pt x="220" y="1542"/>
                    </a:lnTo>
                    <a:lnTo>
                      <a:pt x="228" y="1548"/>
                    </a:lnTo>
                    <a:lnTo>
                      <a:pt x="236" y="1552"/>
                    </a:lnTo>
                    <a:lnTo>
                      <a:pt x="248" y="1556"/>
                    </a:lnTo>
                    <a:lnTo>
                      <a:pt x="262" y="1558"/>
                    </a:lnTo>
                    <a:lnTo>
                      <a:pt x="278" y="1558"/>
                    </a:lnTo>
                    <a:lnTo>
                      <a:pt x="296" y="1554"/>
                    </a:lnTo>
                    <a:lnTo>
                      <a:pt x="318" y="1546"/>
                    </a:lnTo>
                    <a:lnTo>
                      <a:pt x="318" y="1546"/>
                    </a:lnTo>
                    <a:lnTo>
                      <a:pt x="330" y="1536"/>
                    </a:lnTo>
                    <a:lnTo>
                      <a:pt x="342" y="1522"/>
                    </a:lnTo>
                    <a:lnTo>
                      <a:pt x="354" y="1506"/>
                    </a:lnTo>
                    <a:lnTo>
                      <a:pt x="362" y="1490"/>
                    </a:lnTo>
                    <a:lnTo>
                      <a:pt x="362" y="149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sp>
        <p:nvSpPr>
          <p:cNvPr id="475" name="Freeform 5">
            <a:extLst>
              <a:ext uri="{FF2B5EF4-FFF2-40B4-BE49-F238E27FC236}">
                <a16:creationId xmlns:a16="http://schemas.microsoft.com/office/drawing/2014/main" id="{A5895D0D-214E-4D2C-BB9A-37CCA73E14B6}"/>
              </a:ext>
            </a:extLst>
          </p:cNvPr>
          <p:cNvSpPr>
            <a:spLocks/>
          </p:cNvSpPr>
          <p:nvPr/>
        </p:nvSpPr>
        <p:spPr bwMode="auto">
          <a:xfrm>
            <a:off x="2930038" y="2369390"/>
            <a:ext cx="93949" cy="117982"/>
          </a:xfrm>
          <a:custGeom>
            <a:avLst/>
            <a:gdLst>
              <a:gd name="T0" fmla="*/ 66 w 107"/>
              <a:gd name="T1" fmla="*/ 6 h 134"/>
              <a:gd name="T2" fmla="*/ 60 w 107"/>
              <a:gd name="T3" fmla="*/ 15 h 134"/>
              <a:gd name="T4" fmla="*/ 53 w 107"/>
              <a:gd name="T5" fmla="*/ 24 h 134"/>
              <a:gd name="T6" fmla="*/ 41 w 107"/>
              <a:gd name="T7" fmla="*/ 42 h 134"/>
              <a:gd name="T8" fmla="*/ 29 w 107"/>
              <a:gd name="T9" fmla="*/ 60 h 134"/>
              <a:gd name="T10" fmla="*/ 18 w 107"/>
              <a:gd name="T11" fmla="*/ 79 h 134"/>
              <a:gd name="T12" fmla="*/ 0 w 107"/>
              <a:gd name="T13" fmla="*/ 115 h 134"/>
              <a:gd name="T14" fmla="*/ 30 w 107"/>
              <a:gd name="T15" fmla="*/ 134 h 134"/>
              <a:gd name="T16" fmla="*/ 53 w 107"/>
              <a:gd name="T17" fmla="*/ 101 h 134"/>
              <a:gd name="T18" fmla="*/ 107 w 107"/>
              <a:gd name="T19" fmla="*/ 38 h 134"/>
              <a:gd name="T20" fmla="*/ 72 w 107"/>
              <a:gd name="T21" fmla="*/ 0 h 134"/>
              <a:gd name="T22" fmla="*/ 66 w 107"/>
              <a:gd name="T2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34">
                <a:moveTo>
                  <a:pt x="66" y="6"/>
                </a:moveTo>
                <a:cubicBezTo>
                  <a:pt x="60" y="15"/>
                  <a:pt x="60" y="15"/>
                  <a:pt x="60" y="15"/>
                </a:cubicBezTo>
                <a:cubicBezTo>
                  <a:pt x="53" y="24"/>
                  <a:pt x="53" y="24"/>
                  <a:pt x="53" y="24"/>
                </a:cubicBezTo>
                <a:cubicBezTo>
                  <a:pt x="49" y="30"/>
                  <a:pt x="45" y="36"/>
                  <a:pt x="41" y="42"/>
                </a:cubicBezTo>
                <a:cubicBezTo>
                  <a:pt x="29" y="60"/>
                  <a:pt x="29" y="60"/>
                  <a:pt x="29" y="60"/>
                </a:cubicBezTo>
                <a:cubicBezTo>
                  <a:pt x="18" y="79"/>
                  <a:pt x="18" y="79"/>
                  <a:pt x="18" y="79"/>
                </a:cubicBezTo>
                <a:cubicBezTo>
                  <a:pt x="12" y="91"/>
                  <a:pt x="6" y="103"/>
                  <a:pt x="0" y="115"/>
                </a:cubicBezTo>
                <a:cubicBezTo>
                  <a:pt x="30" y="134"/>
                  <a:pt x="30" y="134"/>
                  <a:pt x="30" y="134"/>
                </a:cubicBezTo>
                <a:cubicBezTo>
                  <a:pt x="38" y="123"/>
                  <a:pt x="45" y="112"/>
                  <a:pt x="53" y="101"/>
                </a:cubicBezTo>
                <a:cubicBezTo>
                  <a:pt x="69" y="78"/>
                  <a:pt x="88" y="57"/>
                  <a:pt x="107" y="38"/>
                </a:cubicBezTo>
                <a:cubicBezTo>
                  <a:pt x="72" y="0"/>
                  <a:pt x="72" y="0"/>
                  <a:pt x="72" y="0"/>
                </a:cubicBezTo>
                <a:cubicBezTo>
                  <a:pt x="70" y="2"/>
                  <a:pt x="68" y="4"/>
                  <a:pt x="66" y="6"/>
                </a:cubicBezTo>
                <a:close/>
              </a:path>
            </a:pathLst>
          </a:custGeom>
          <a:solidFill>
            <a:srgbClr val="70AD47">
              <a:lumMod val="75000"/>
              <a:alpha val="80000"/>
            </a:srgbClr>
          </a:solidFill>
          <a:ln>
            <a:noFill/>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799" kern="0">
              <a:solidFill>
                <a:prstClr val="black"/>
              </a:solidFill>
              <a:latin typeface="Arial" panose="020B0604020202020204" pitchFamily="34" charset="0"/>
              <a:cs typeface="Arial" panose="020B0604020202020204" pitchFamily="34" charset="0"/>
            </a:endParaRPr>
          </a:p>
        </p:txBody>
      </p:sp>
      <p:sp>
        <p:nvSpPr>
          <p:cNvPr id="476" name="Freeform 6">
            <a:extLst>
              <a:ext uri="{FF2B5EF4-FFF2-40B4-BE49-F238E27FC236}">
                <a16:creationId xmlns:a16="http://schemas.microsoft.com/office/drawing/2014/main" id="{43E3663C-2CCF-4758-BDA1-16759D5D95AC}"/>
              </a:ext>
            </a:extLst>
          </p:cNvPr>
          <p:cNvSpPr>
            <a:spLocks/>
          </p:cNvSpPr>
          <p:nvPr/>
        </p:nvSpPr>
        <p:spPr bwMode="auto">
          <a:xfrm>
            <a:off x="3099147" y="2212954"/>
            <a:ext cx="131966" cy="112739"/>
          </a:xfrm>
          <a:custGeom>
            <a:avLst/>
            <a:gdLst>
              <a:gd name="T0" fmla="*/ 80 w 150"/>
              <a:gd name="T1" fmla="*/ 20 h 128"/>
              <a:gd name="T2" fmla="*/ 2 w 150"/>
              <a:gd name="T3" fmla="*/ 64 h 128"/>
              <a:gd name="T4" fmla="*/ 0 w 150"/>
              <a:gd name="T5" fmla="*/ 65 h 128"/>
              <a:gd name="T6" fmla="*/ 33 w 150"/>
              <a:gd name="T7" fmla="*/ 128 h 128"/>
              <a:gd name="T8" fmla="*/ 110 w 150"/>
              <a:gd name="T9" fmla="*/ 97 h 128"/>
              <a:gd name="T10" fmla="*/ 150 w 150"/>
              <a:gd name="T11" fmla="*/ 86 h 128"/>
              <a:gd name="T12" fmla="*/ 132 w 150"/>
              <a:gd name="T13" fmla="*/ 0 h 128"/>
              <a:gd name="T14" fmla="*/ 80 w 150"/>
              <a:gd name="T15" fmla="*/ 2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28">
                <a:moveTo>
                  <a:pt x="80" y="20"/>
                </a:moveTo>
                <a:cubicBezTo>
                  <a:pt x="53" y="33"/>
                  <a:pt x="27" y="47"/>
                  <a:pt x="2" y="64"/>
                </a:cubicBezTo>
                <a:cubicBezTo>
                  <a:pt x="1" y="64"/>
                  <a:pt x="1" y="65"/>
                  <a:pt x="0" y="65"/>
                </a:cubicBezTo>
                <a:cubicBezTo>
                  <a:pt x="33" y="128"/>
                  <a:pt x="33" y="128"/>
                  <a:pt x="33" y="128"/>
                </a:cubicBezTo>
                <a:cubicBezTo>
                  <a:pt x="58" y="115"/>
                  <a:pt x="83" y="105"/>
                  <a:pt x="110" y="97"/>
                </a:cubicBezTo>
                <a:cubicBezTo>
                  <a:pt x="123" y="93"/>
                  <a:pt x="136" y="89"/>
                  <a:pt x="150" y="86"/>
                </a:cubicBezTo>
                <a:cubicBezTo>
                  <a:pt x="132" y="0"/>
                  <a:pt x="132" y="0"/>
                  <a:pt x="132" y="0"/>
                </a:cubicBezTo>
                <a:cubicBezTo>
                  <a:pt x="114" y="6"/>
                  <a:pt x="97" y="13"/>
                  <a:pt x="80" y="20"/>
                </a:cubicBezTo>
                <a:close/>
              </a:path>
            </a:pathLst>
          </a:custGeom>
          <a:solidFill>
            <a:srgbClr val="FFC000">
              <a:alpha val="60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77" name="Freeform 7">
            <a:extLst>
              <a:ext uri="{FF2B5EF4-FFF2-40B4-BE49-F238E27FC236}">
                <a16:creationId xmlns:a16="http://schemas.microsoft.com/office/drawing/2014/main" id="{96F4A2BA-BA32-4591-82D7-73225B38DD84}"/>
              </a:ext>
            </a:extLst>
          </p:cNvPr>
          <p:cNvSpPr>
            <a:spLocks/>
          </p:cNvSpPr>
          <p:nvPr/>
        </p:nvSpPr>
        <p:spPr bwMode="auto">
          <a:xfrm>
            <a:off x="2999081" y="2276316"/>
            <a:ext cx="119730" cy="119730"/>
          </a:xfrm>
          <a:custGeom>
            <a:avLst/>
            <a:gdLst>
              <a:gd name="T0" fmla="*/ 46 w 136"/>
              <a:gd name="T1" fmla="*/ 47 h 136"/>
              <a:gd name="T2" fmla="*/ 31 w 136"/>
              <a:gd name="T3" fmla="*/ 63 h 136"/>
              <a:gd name="T4" fmla="*/ 15 w 136"/>
              <a:gd name="T5" fmla="*/ 79 h 136"/>
              <a:gd name="T6" fmla="*/ 0 w 136"/>
              <a:gd name="T7" fmla="*/ 96 h 136"/>
              <a:gd name="T8" fmla="*/ 37 w 136"/>
              <a:gd name="T9" fmla="*/ 136 h 136"/>
              <a:gd name="T10" fmla="*/ 136 w 136"/>
              <a:gd name="T11" fmla="*/ 62 h 136"/>
              <a:gd name="T12" fmla="*/ 104 w 136"/>
              <a:gd name="T13" fmla="*/ 0 h 136"/>
              <a:gd name="T14" fmla="*/ 46 w 136"/>
              <a:gd name="T15" fmla="*/ 47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36">
                <a:moveTo>
                  <a:pt x="46" y="47"/>
                </a:moveTo>
                <a:cubicBezTo>
                  <a:pt x="41" y="52"/>
                  <a:pt x="36" y="57"/>
                  <a:pt x="31" y="63"/>
                </a:cubicBezTo>
                <a:cubicBezTo>
                  <a:pt x="15" y="79"/>
                  <a:pt x="15" y="79"/>
                  <a:pt x="15" y="79"/>
                </a:cubicBezTo>
                <a:cubicBezTo>
                  <a:pt x="10" y="85"/>
                  <a:pt x="5" y="90"/>
                  <a:pt x="0" y="96"/>
                </a:cubicBezTo>
                <a:cubicBezTo>
                  <a:pt x="37" y="136"/>
                  <a:pt x="37" y="136"/>
                  <a:pt x="37" y="136"/>
                </a:cubicBezTo>
                <a:cubicBezTo>
                  <a:pt x="67" y="107"/>
                  <a:pt x="101" y="82"/>
                  <a:pt x="136" y="62"/>
                </a:cubicBezTo>
                <a:cubicBezTo>
                  <a:pt x="104" y="0"/>
                  <a:pt x="104" y="0"/>
                  <a:pt x="104" y="0"/>
                </a:cubicBezTo>
                <a:cubicBezTo>
                  <a:pt x="84" y="15"/>
                  <a:pt x="65" y="30"/>
                  <a:pt x="46" y="47"/>
                </a:cubicBezTo>
                <a:close/>
              </a:path>
            </a:pathLst>
          </a:custGeom>
          <a:solidFill>
            <a:srgbClr val="FFC000">
              <a:alpha val="50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78" name="Freeform 8">
            <a:extLst>
              <a:ext uri="{FF2B5EF4-FFF2-40B4-BE49-F238E27FC236}">
                <a16:creationId xmlns:a16="http://schemas.microsoft.com/office/drawing/2014/main" id="{55C3830B-89D3-4338-844E-CE44462F0C5D}"/>
              </a:ext>
            </a:extLst>
          </p:cNvPr>
          <p:cNvSpPr>
            <a:spLocks/>
          </p:cNvSpPr>
          <p:nvPr/>
        </p:nvSpPr>
        <p:spPr bwMode="auto">
          <a:xfrm>
            <a:off x="2890275" y="2480381"/>
            <a:ext cx="60739" cy="114049"/>
          </a:xfrm>
          <a:custGeom>
            <a:avLst/>
            <a:gdLst>
              <a:gd name="T0" fmla="*/ 27 w 69"/>
              <a:gd name="T1" fmla="*/ 31 h 130"/>
              <a:gd name="T2" fmla="*/ 3 w 69"/>
              <a:gd name="T3" fmla="*/ 113 h 130"/>
              <a:gd name="T4" fmla="*/ 0 w 69"/>
              <a:gd name="T5" fmla="*/ 125 h 130"/>
              <a:gd name="T6" fmla="*/ 18 w 69"/>
              <a:gd name="T7" fmla="*/ 130 h 130"/>
              <a:gd name="T8" fmla="*/ 22 w 69"/>
              <a:gd name="T9" fmla="*/ 118 h 130"/>
              <a:gd name="T10" fmla="*/ 55 w 69"/>
              <a:gd name="T11" fmla="*/ 43 h 130"/>
              <a:gd name="T12" fmla="*/ 69 w 69"/>
              <a:gd name="T13" fmla="*/ 18 h 130"/>
              <a:gd name="T14" fmla="*/ 40 w 69"/>
              <a:gd name="T15" fmla="*/ 0 h 130"/>
              <a:gd name="T16" fmla="*/ 27 w 69"/>
              <a:gd name="T17" fmla="*/ 3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0">
                <a:moveTo>
                  <a:pt x="27" y="31"/>
                </a:moveTo>
                <a:cubicBezTo>
                  <a:pt x="17" y="58"/>
                  <a:pt x="9" y="85"/>
                  <a:pt x="3" y="113"/>
                </a:cubicBezTo>
                <a:cubicBezTo>
                  <a:pt x="2" y="117"/>
                  <a:pt x="1" y="121"/>
                  <a:pt x="0" y="125"/>
                </a:cubicBezTo>
                <a:cubicBezTo>
                  <a:pt x="18" y="130"/>
                  <a:pt x="18" y="130"/>
                  <a:pt x="18" y="130"/>
                </a:cubicBezTo>
                <a:cubicBezTo>
                  <a:pt x="20" y="126"/>
                  <a:pt x="21" y="122"/>
                  <a:pt x="22" y="118"/>
                </a:cubicBezTo>
                <a:cubicBezTo>
                  <a:pt x="32" y="92"/>
                  <a:pt x="43" y="67"/>
                  <a:pt x="55" y="43"/>
                </a:cubicBezTo>
                <a:cubicBezTo>
                  <a:pt x="60" y="35"/>
                  <a:pt x="64" y="27"/>
                  <a:pt x="69" y="18"/>
                </a:cubicBezTo>
                <a:cubicBezTo>
                  <a:pt x="40" y="0"/>
                  <a:pt x="40" y="0"/>
                  <a:pt x="40" y="0"/>
                </a:cubicBezTo>
                <a:cubicBezTo>
                  <a:pt x="35" y="10"/>
                  <a:pt x="31" y="20"/>
                  <a:pt x="27" y="31"/>
                </a:cubicBezTo>
                <a:close/>
              </a:path>
            </a:pathLst>
          </a:custGeom>
          <a:solidFill>
            <a:srgbClr val="70AD47">
              <a:lumMod val="75000"/>
              <a:alpha val="60000"/>
            </a:srgbClr>
          </a:solidFill>
          <a:ln>
            <a:noFill/>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799" kern="0">
              <a:solidFill>
                <a:prstClr val="black"/>
              </a:solidFill>
              <a:latin typeface="Arial" panose="020B0604020202020204" pitchFamily="34" charset="0"/>
              <a:cs typeface="Arial" panose="020B0604020202020204" pitchFamily="34" charset="0"/>
            </a:endParaRPr>
          </a:p>
        </p:txBody>
      </p:sp>
      <p:sp>
        <p:nvSpPr>
          <p:cNvPr id="479" name="Freeform 9">
            <a:extLst>
              <a:ext uri="{FF2B5EF4-FFF2-40B4-BE49-F238E27FC236}">
                <a16:creationId xmlns:a16="http://schemas.microsoft.com/office/drawing/2014/main" id="{E5951BA7-5D2C-4F8B-B678-0F23B87AB457}"/>
              </a:ext>
            </a:extLst>
          </p:cNvPr>
          <p:cNvSpPr>
            <a:spLocks/>
          </p:cNvSpPr>
          <p:nvPr/>
        </p:nvSpPr>
        <p:spPr bwMode="auto">
          <a:xfrm>
            <a:off x="2879788" y="2599674"/>
            <a:ext cx="23596" cy="126722"/>
          </a:xfrm>
          <a:custGeom>
            <a:avLst/>
            <a:gdLst>
              <a:gd name="T0" fmla="*/ 2 w 27"/>
              <a:gd name="T1" fmla="*/ 60 h 144"/>
              <a:gd name="T2" fmla="*/ 2 w 27"/>
              <a:gd name="T3" fmla="*/ 144 h 144"/>
              <a:gd name="T4" fmla="*/ 12 w 27"/>
              <a:gd name="T5" fmla="*/ 62 h 144"/>
              <a:gd name="T6" fmla="*/ 27 w 27"/>
              <a:gd name="T7" fmla="*/ 6 h 144"/>
              <a:gd name="T8" fmla="*/ 10 w 27"/>
              <a:gd name="T9" fmla="*/ 0 h 144"/>
              <a:gd name="T10" fmla="*/ 2 w 27"/>
              <a:gd name="T11" fmla="*/ 60 h 144"/>
            </a:gdLst>
            <a:ahLst/>
            <a:cxnLst>
              <a:cxn ang="0">
                <a:pos x="T0" y="T1"/>
              </a:cxn>
              <a:cxn ang="0">
                <a:pos x="T2" y="T3"/>
              </a:cxn>
              <a:cxn ang="0">
                <a:pos x="T4" y="T5"/>
              </a:cxn>
              <a:cxn ang="0">
                <a:pos x="T6" y="T7"/>
              </a:cxn>
              <a:cxn ang="0">
                <a:pos x="T8" y="T9"/>
              </a:cxn>
              <a:cxn ang="0">
                <a:pos x="T10" y="T11"/>
              </a:cxn>
            </a:cxnLst>
            <a:rect l="0" t="0" r="r" b="b"/>
            <a:pathLst>
              <a:path w="27" h="144">
                <a:moveTo>
                  <a:pt x="2" y="60"/>
                </a:moveTo>
                <a:cubicBezTo>
                  <a:pt x="0" y="88"/>
                  <a:pt x="0" y="116"/>
                  <a:pt x="2" y="144"/>
                </a:cubicBezTo>
                <a:cubicBezTo>
                  <a:pt x="4" y="116"/>
                  <a:pt x="7" y="89"/>
                  <a:pt x="12" y="62"/>
                </a:cubicBezTo>
                <a:cubicBezTo>
                  <a:pt x="16" y="43"/>
                  <a:pt x="21" y="24"/>
                  <a:pt x="27" y="6"/>
                </a:cubicBezTo>
                <a:cubicBezTo>
                  <a:pt x="10" y="0"/>
                  <a:pt x="10" y="0"/>
                  <a:pt x="10" y="0"/>
                </a:cubicBezTo>
                <a:cubicBezTo>
                  <a:pt x="7" y="20"/>
                  <a:pt x="4" y="40"/>
                  <a:pt x="2" y="60"/>
                </a:cubicBezTo>
                <a:close/>
              </a:path>
            </a:pathLst>
          </a:custGeom>
          <a:solidFill>
            <a:srgbClr val="70AD47">
              <a:lumMod val="75000"/>
              <a:alpha val="40000"/>
            </a:srgbClr>
          </a:solidFill>
          <a:ln>
            <a:noFill/>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799" kern="0">
              <a:solidFill>
                <a:prstClr val="black"/>
              </a:solidFill>
              <a:latin typeface="Arial" panose="020B0604020202020204" pitchFamily="34" charset="0"/>
              <a:cs typeface="Arial" panose="020B0604020202020204" pitchFamily="34" charset="0"/>
            </a:endParaRPr>
          </a:p>
        </p:txBody>
      </p:sp>
      <p:sp>
        <p:nvSpPr>
          <p:cNvPr id="480" name="Freeform 10">
            <a:extLst>
              <a:ext uri="{FF2B5EF4-FFF2-40B4-BE49-F238E27FC236}">
                <a16:creationId xmlns:a16="http://schemas.microsoft.com/office/drawing/2014/main" id="{9773369C-1B67-4502-946F-2151BC2662A7}"/>
              </a:ext>
            </a:extLst>
          </p:cNvPr>
          <p:cNvSpPr>
            <a:spLocks/>
          </p:cNvSpPr>
          <p:nvPr/>
        </p:nvSpPr>
        <p:spPr bwMode="auto">
          <a:xfrm>
            <a:off x="3472323" y="2213828"/>
            <a:ext cx="156436" cy="163427"/>
          </a:xfrm>
          <a:custGeom>
            <a:avLst/>
            <a:gdLst>
              <a:gd name="T0" fmla="*/ 10 w 178"/>
              <a:gd name="T1" fmla="*/ 125 h 186"/>
              <a:gd name="T2" fmla="*/ 26 w 178"/>
              <a:gd name="T3" fmla="*/ 133 h 186"/>
              <a:gd name="T4" fmla="*/ 41 w 178"/>
              <a:gd name="T5" fmla="*/ 143 h 186"/>
              <a:gd name="T6" fmla="*/ 98 w 178"/>
              <a:gd name="T7" fmla="*/ 186 h 186"/>
              <a:gd name="T8" fmla="*/ 178 w 178"/>
              <a:gd name="T9" fmla="*/ 67 h 186"/>
              <a:gd name="T10" fmla="*/ 105 w 178"/>
              <a:gd name="T11" fmla="*/ 25 h 186"/>
              <a:gd name="T12" fmla="*/ 83 w 178"/>
              <a:gd name="T13" fmla="*/ 16 h 186"/>
              <a:gd name="T14" fmla="*/ 61 w 178"/>
              <a:gd name="T15" fmla="*/ 7 h 186"/>
              <a:gd name="T16" fmla="*/ 41 w 178"/>
              <a:gd name="T17" fmla="*/ 0 h 186"/>
              <a:gd name="T18" fmla="*/ 0 w 178"/>
              <a:gd name="T19" fmla="*/ 120 h 186"/>
              <a:gd name="T20" fmla="*/ 10 w 178"/>
              <a:gd name="T21" fmla="*/ 1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186">
                <a:moveTo>
                  <a:pt x="10" y="125"/>
                </a:moveTo>
                <a:cubicBezTo>
                  <a:pt x="15" y="128"/>
                  <a:pt x="21" y="130"/>
                  <a:pt x="26" y="133"/>
                </a:cubicBezTo>
                <a:cubicBezTo>
                  <a:pt x="41" y="143"/>
                  <a:pt x="41" y="143"/>
                  <a:pt x="41" y="143"/>
                </a:cubicBezTo>
                <a:cubicBezTo>
                  <a:pt x="61" y="156"/>
                  <a:pt x="81" y="170"/>
                  <a:pt x="98" y="186"/>
                </a:cubicBezTo>
                <a:cubicBezTo>
                  <a:pt x="178" y="67"/>
                  <a:pt x="178" y="67"/>
                  <a:pt x="178" y="67"/>
                </a:cubicBezTo>
                <a:cubicBezTo>
                  <a:pt x="155" y="51"/>
                  <a:pt x="130" y="38"/>
                  <a:pt x="105" y="25"/>
                </a:cubicBezTo>
                <a:cubicBezTo>
                  <a:pt x="83" y="16"/>
                  <a:pt x="83" y="16"/>
                  <a:pt x="83" y="16"/>
                </a:cubicBezTo>
                <a:cubicBezTo>
                  <a:pt x="76" y="13"/>
                  <a:pt x="68" y="10"/>
                  <a:pt x="61" y="7"/>
                </a:cubicBezTo>
                <a:cubicBezTo>
                  <a:pt x="54" y="4"/>
                  <a:pt x="47" y="2"/>
                  <a:pt x="41" y="0"/>
                </a:cubicBezTo>
                <a:cubicBezTo>
                  <a:pt x="0" y="120"/>
                  <a:pt x="0" y="120"/>
                  <a:pt x="0" y="120"/>
                </a:cubicBezTo>
                <a:cubicBezTo>
                  <a:pt x="3" y="121"/>
                  <a:pt x="7" y="123"/>
                  <a:pt x="10" y="125"/>
                </a:cubicBezTo>
                <a:close/>
              </a:path>
            </a:pathLst>
          </a:custGeom>
          <a:solidFill>
            <a:srgbClr val="C7000B">
              <a:alpha val="90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1" name="Freeform 11">
            <a:extLst>
              <a:ext uri="{FF2B5EF4-FFF2-40B4-BE49-F238E27FC236}">
                <a16:creationId xmlns:a16="http://schemas.microsoft.com/office/drawing/2014/main" id="{E87BDF33-DC01-4EAC-9815-6C14927164BA}"/>
              </a:ext>
            </a:extLst>
          </p:cNvPr>
          <p:cNvSpPr>
            <a:spLocks/>
          </p:cNvSpPr>
          <p:nvPr/>
        </p:nvSpPr>
        <p:spPr bwMode="auto">
          <a:xfrm>
            <a:off x="3360020" y="2190231"/>
            <a:ext cx="138083" cy="124100"/>
          </a:xfrm>
          <a:custGeom>
            <a:avLst/>
            <a:gdLst>
              <a:gd name="T0" fmla="*/ 26 w 157"/>
              <a:gd name="T1" fmla="*/ 112 h 141"/>
              <a:gd name="T2" fmla="*/ 35 w 157"/>
              <a:gd name="T3" fmla="*/ 114 h 141"/>
              <a:gd name="T4" fmla="*/ 53 w 157"/>
              <a:gd name="T5" fmla="*/ 118 h 141"/>
              <a:gd name="T6" fmla="*/ 71 w 157"/>
              <a:gd name="T7" fmla="*/ 124 h 141"/>
              <a:gd name="T8" fmla="*/ 79 w 157"/>
              <a:gd name="T9" fmla="*/ 126 h 141"/>
              <a:gd name="T10" fmla="*/ 88 w 157"/>
              <a:gd name="T11" fmla="*/ 130 h 141"/>
              <a:gd name="T12" fmla="*/ 105 w 157"/>
              <a:gd name="T13" fmla="*/ 136 h 141"/>
              <a:gd name="T14" fmla="*/ 117 w 157"/>
              <a:gd name="T15" fmla="*/ 141 h 141"/>
              <a:gd name="T16" fmla="*/ 157 w 157"/>
              <a:gd name="T17" fmla="*/ 23 h 141"/>
              <a:gd name="T18" fmla="*/ 144 w 157"/>
              <a:gd name="T19" fmla="*/ 19 h 141"/>
              <a:gd name="T20" fmla="*/ 122 w 157"/>
              <a:gd name="T21" fmla="*/ 14 h 141"/>
              <a:gd name="T22" fmla="*/ 110 w 157"/>
              <a:gd name="T23" fmla="*/ 11 h 141"/>
              <a:gd name="T24" fmla="*/ 99 w 157"/>
              <a:gd name="T25" fmla="*/ 9 h 141"/>
              <a:gd name="T26" fmla="*/ 76 w 157"/>
              <a:gd name="T27" fmla="*/ 5 h 141"/>
              <a:gd name="T28" fmla="*/ 52 w 157"/>
              <a:gd name="T29" fmla="*/ 2 h 141"/>
              <a:gd name="T30" fmla="*/ 41 w 157"/>
              <a:gd name="T31" fmla="*/ 1 h 141"/>
              <a:gd name="T32" fmla="*/ 29 w 157"/>
              <a:gd name="T33" fmla="*/ 1 h 141"/>
              <a:gd name="T34" fmla="*/ 7 w 157"/>
              <a:gd name="T35" fmla="*/ 0 h 141"/>
              <a:gd name="T36" fmla="*/ 0 w 157"/>
              <a:gd name="T37" fmla="*/ 107 h 141"/>
              <a:gd name="T38" fmla="*/ 17 w 157"/>
              <a:gd name="T39" fmla="*/ 110 h 141"/>
              <a:gd name="T40" fmla="*/ 26 w 157"/>
              <a:gd name="T41" fmla="*/ 1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41">
                <a:moveTo>
                  <a:pt x="26" y="112"/>
                </a:moveTo>
                <a:cubicBezTo>
                  <a:pt x="35" y="114"/>
                  <a:pt x="35" y="114"/>
                  <a:pt x="35" y="114"/>
                </a:cubicBezTo>
                <a:cubicBezTo>
                  <a:pt x="53" y="118"/>
                  <a:pt x="53" y="118"/>
                  <a:pt x="53" y="118"/>
                </a:cubicBezTo>
                <a:cubicBezTo>
                  <a:pt x="71" y="124"/>
                  <a:pt x="71" y="124"/>
                  <a:pt x="71" y="124"/>
                </a:cubicBezTo>
                <a:cubicBezTo>
                  <a:pt x="74" y="124"/>
                  <a:pt x="77" y="125"/>
                  <a:pt x="79" y="126"/>
                </a:cubicBezTo>
                <a:cubicBezTo>
                  <a:pt x="88" y="130"/>
                  <a:pt x="88" y="130"/>
                  <a:pt x="88" y="130"/>
                </a:cubicBezTo>
                <a:cubicBezTo>
                  <a:pt x="94" y="132"/>
                  <a:pt x="99" y="134"/>
                  <a:pt x="105" y="136"/>
                </a:cubicBezTo>
                <a:cubicBezTo>
                  <a:pt x="109" y="138"/>
                  <a:pt x="113" y="140"/>
                  <a:pt x="117" y="141"/>
                </a:cubicBezTo>
                <a:cubicBezTo>
                  <a:pt x="157" y="23"/>
                  <a:pt x="157" y="23"/>
                  <a:pt x="157" y="23"/>
                </a:cubicBezTo>
                <a:cubicBezTo>
                  <a:pt x="153" y="22"/>
                  <a:pt x="149" y="21"/>
                  <a:pt x="144" y="19"/>
                </a:cubicBezTo>
                <a:cubicBezTo>
                  <a:pt x="137" y="17"/>
                  <a:pt x="129" y="16"/>
                  <a:pt x="122" y="14"/>
                </a:cubicBezTo>
                <a:cubicBezTo>
                  <a:pt x="110" y="11"/>
                  <a:pt x="110" y="11"/>
                  <a:pt x="110" y="11"/>
                </a:cubicBezTo>
                <a:cubicBezTo>
                  <a:pt x="106" y="10"/>
                  <a:pt x="102" y="10"/>
                  <a:pt x="99" y="9"/>
                </a:cubicBezTo>
                <a:cubicBezTo>
                  <a:pt x="76" y="5"/>
                  <a:pt x="76" y="5"/>
                  <a:pt x="76" y="5"/>
                </a:cubicBezTo>
                <a:cubicBezTo>
                  <a:pt x="68" y="4"/>
                  <a:pt x="60" y="3"/>
                  <a:pt x="52" y="2"/>
                </a:cubicBezTo>
                <a:cubicBezTo>
                  <a:pt x="41" y="1"/>
                  <a:pt x="41" y="1"/>
                  <a:pt x="41" y="1"/>
                </a:cubicBezTo>
                <a:cubicBezTo>
                  <a:pt x="29" y="1"/>
                  <a:pt x="29" y="1"/>
                  <a:pt x="29" y="1"/>
                </a:cubicBezTo>
                <a:cubicBezTo>
                  <a:pt x="7" y="0"/>
                  <a:pt x="7" y="0"/>
                  <a:pt x="7" y="0"/>
                </a:cubicBezTo>
                <a:cubicBezTo>
                  <a:pt x="0" y="107"/>
                  <a:pt x="0" y="107"/>
                  <a:pt x="0" y="107"/>
                </a:cubicBezTo>
                <a:cubicBezTo>
                  <a:pt x="17" y="110"/>
                  <a:pt x="17" y="110"/>
                  <a:pt x="17" y="110"/>
                </a:cubicBezTo>
                <a:lnTo>
                  <a:pt x="26" y="112"/>
                </a:lnTo>
                <a:close/>
              </a:path>
            </a:pathLst>
          </a:custGeom>
          <a:solidFill>
            <a:srgbClr val="C7000B">
              <a:alpha val="80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2" name="Freeform 12">
            <a:extLst>
              <a:ext uri="{FF2B5EF4-FFF2-40B4-BE49-F238E27FC236}">
                <a16:creationId xmlns:a16="http://schemas.microsoft.com/office/drawing/2014/main" id="{2BE91159-4D72-46F2-ABA5-980B009C4484}"/>
              </a:ext>
            </a:extLst>
          </p:cNvPr>
          <p:cNvSpPr>
            <a:spLocks/>
          </p:cNvSpPr>
          <p:nvPr/>
        </p:nvSpPr>
        <p:spPr bwMode="auto">
          <a:xfrm>
            <a:off x="3224994" y="2190231"/>
            <a:ext cx="130655" cy="96570"/>
          </a:xfrm>
          <a:custGeom>
            <a:avLst/>
            <a:gdLst>
              <a:gd name="T0" fmla="*/ 134 w 149"/>
              <a:gd name="T1" fmla="*/ 105 h 110"/>
              <a:gd name="T2" fmla="*/ 142 w 149"/>
              <a:gd name="T3" fmla="*/ 106 h 110"/>
              <a:gd name="T4" fmla="*/ 149 w 149"/>
              <a:gd name="T5" fmla="*/ 0 h 110"/>
              <a:gd name="T6" fmla="*/ 137 w 149"/>
              <a:gd name="T7" fmla="*/ 0 h 110"/>
              <a:gd name="T8" fmla="*/ 125 w 149"/>
              <a:gd name="T9" fmla="*/ 1 h 110"/>
              <a:gd name="T10" fmla="*/ 114 w 149"/>
              <a:gd name="T11" fmla="*/ 1 h 110"/>
              <a:gd name="T12" fmla="*/ 91 w 149"/>
              <a:gd name="T13" fmla="*/ 4 h 110"/>
              <a:gd name="T14" fmla="*/ 68 w 149"/>
              <a:gd name="T15" fmla="*/ 7 h 110"/>
              <a:gd name="T16" fmla="*/ 23 w 149"/>
              <a:gd name="T17" fmla="*/ 16 h 110"/>
              <a:gd name="T18" fmla="*/ 0 w 149"/>
              <a:gd name="T19" fmla="*/ 23 h 110"/>
              <a:gd name="T20" fmla="*/ 19 w 149"/>
              <a:gd name="T21" fmla="*/ 110 h 110"/>
              <a:gd name="T22" fmla="*/ 41 w 149"/>
              <a:gd name="T23" fmla="*/ 107 h 110"/>
              <a:gd name="T24" fmla="*/ 78 w 149"/>
              <a:gd name="T25" fmla="*/ 104 h 110"/>
              <a:gd name="T26" fmla="*/ 97 w 149"/>
              <a:gd name="T27" fmla="*/ 103 h 110"/>
              <a:gd name="T28" fmla="*/ 116 w 149"/>
              <a:gd name="T29" fmla="*/ 104 h 110"/>
              <a:gd name="T30" fmla="*/ 125 w 149"/>
              <a:gd name="T31" fmla="*/ 104 h 110"/>
              <a:gd name="T32" fmla="*/ 134 w 149"/>
              <a:gd name="T33"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10">
                <a:moveTo>
                  <a:pt x="134" y="105"/>
                </a:moveTo>
                <a:cubicBezTo>
                  <a:pt x="142" y="106"/>
                  <a:pt x="142" y="106"/>
                  <a:pt x="142" y="106"/>
                </a:cubicBezTo>
                <a:cubicBezTo>
                  <a:pt x="149" y="0"/>
                  <a:pt x="149" y="0"/>
                  <a:pt x="149" y="0"/>
                </a:cubicBezTo>
                <a:cubicBezTo>
                  <a:pt x="137" y="0"/>
                  <a:pt x="137" y="0"/>
                  <a:pt x="137" y="0"/>
                </a:cubicBezTo>
                <a:cubicBezTo>
                  <a:pt x="125" y="1"/>
                  <a:pt x="125" y="1"/>
                  <a:pt x="125" y="1"/>
                </a:cubicBezTo>
                <a:cubicBezTo>
                  <a:pt x="114" y="1"/>
                  <a:pt x="114" y="1"/>
                  <a:pt x="114" y="1"/>
                </a:cubicBezTo>
                <a:cubicBezTo>
                  <a:pt x="106" y="2"/>
                  <a:pt x="98" y="2"/>
                  <a:pt x="91" y="4"/>
                </a:cubicBezTo>
                <a:cubicBezTo>
                  <a:pt x="68" y="7"/>
                  <a:pt x="68" y="7"/>
                  <a:pt x="68" y="7"/>
                </a:cubicBezTo>
                <a:cubicBezTo>
                  <a:pt x="53" y="10"/>
                  <a:pt x="38" y="12"/>
                  <a:pt x="23" y="16"/>
                </a:cubicBezTo>
                <a:cubicBezTo>
                  <a:pt x="15" y="18"/>
                  <a:pt x="8" y="20"/>
                  <a:pt x="0" y="23"/>
                </a:cubicBezTo>
                <a:cubicBezTo>
                  <a:pt x="19" y="110"/>
                  <a:pt x="19" y="110"/>
                  <a:pt x="19" y="110"/>
                </a:cubicBezTo>
                <a:cubicBezTo>
                  <a:pt x="26" y="109"/>
                  <a:pt x="33" y="108"/>
                  <a:pt x="41" y="107"/>
                </a:cubicBezTo>
                <a:cubicBezTo>
                  <a:pt x="53" y="105"/>
                  <a:pt x="66" y="104"/>
                  <a:pt x="78" y="104"/>
                </a:cubicBezTo>
                <a:cubicBezTo>
                  <a:pt x="97" y="103"/>
                  <a:pt x="97" y="103"/>
                  <a:pt x="97" y="103"/>
                </a:cubicBezTo>
                <a:cubicBezTo>
                  <a:pt x="103" y="103"/>
                  <a:pt x="110" y="104"/>
                  <a:pt x="116" y="104"/>
                </a:cubicBezTo>
                <a:cubicBezTo>
                  <a:pt x="125" y="104"/>
                  <a:pt x="125" y="104"/>
                  <a:pt x="125" y="104"/>
                </a:cubicBezTo>
                <a:lnTo>
                  <a:pt x="134" y="105"/>
                </a:lnTo>
                <a:close/>
              </a:path>
            </a:pathLst>
          </a:custGeom>
          <a:solidFill>
            <a:srgbClr val="FFC000">
              <a:alpha val="70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3" name="Freeform 13">
            <a:extLst>
              <a:ext uri="{FF2B5EF4-FFF2-40B4-BE49-F238E27FC236}">
                <a16:creationId xmlns:a16="http://schemas.microsoft.com/office/drawing/2014/main" id="{FAE7FD7E-0625-4C90-898F-23B09EA2D70D}"/>
              </a:ext>
            </a:extLst>
          </p:cNvPr>
          <p:cNvSpPr>
            <a:spLocks/>
          </p:cNvSpPr>
          <p:nvPr/>
        </p:nvSpPr>
        <p:spPr bwMode="auto">
          <a:xfrm>
            <a:off x="3566270" y="2278936"/>
            <a:ext cx="187025" cy="193578"/>
          </a:xfrm>
          <a:custGeom>
            <a:avLst/>
            <a:gdLst>
              <a:gd name="T0" fmla="*/ 109 w 213"/>
              <a:gd name="T1" fmla="*/ 143 h 220"/>
              <a:gd name="T2" fmla="*/ 115 w 213"/>
              <a:gd name="T3" fmla="*/ 138 h 220"/>
              <a:gd name="T4" fmla="*/ 213 w 213"/>
              <a:gd name="T5" fmla="*/ 124 h 220"/>
              <a:gd name="T6" fmla="*/ 202 w 213"/>
              <a:gd name="T7" fmla="*/ 111 h 220"/>
              <a:gd name="T8" fmla="*/ 195 w 213"/>
              <a:gd name="T9" fmla="*/ 102 h 220"/>
              <a:gd name="T10" fmla="*/ 186 w 213"/>
              <a:gd name="T11" fmla="*/ 93 h 220"/>
              <a:gd name="T12" fmla="*/ 170 w 213"/>
              <a:gd name="T13" fmla="*/ 76 h 220"/>
              <a:gd name="T14" fmla="*/ 153 w 213"/>
              <a:gd name="T15" fmla="*/ 59 h 220"/>
              <a:gd name="T16" fmla="*/ 145 w 213"/>
              <a:gd name="T17" fmla="*/ 51 h 220"/>
              <a:gd name="T18" fmla="*/ 136 w 213"/>
              <a:gd name="T19" fmla="*/ 43 h 220"/>
              <a:gd name="T20" fmla="*/ 118 w 213"/>
              <a:gd name="T21" fmla="*/ 27 h 220"/>
              <a:gd name="T22" fmla="*/ 81 w 213"/>
              <a:gd name="T23" fmla="*/ 0 h 220"/>
              <a:gd name="T24" fmla="*/ 0 w 213"/>
              <a:gd name="T25" fmla="*/ 120 h 220"/>
              <a:gd name="T26" fmla="*/ 18 w 213"/>
              <a:gd name="T27" fmla="*/ 137 h 220"/>
              <a:gd name="T28" fmla="*/ 30 w 213"/>
              <a:gd name="T29" fmla="*/ 151 h 220"/>
              <a:gd name="T30" fmla="*/ 36 w 213"/>
              <a:gd name="T31" fmla="*/ 157 h 220"/>
              <a:gd name="T32" fmla="*/ 41 w 213"/>
              <a:gd name="T33" fmla="*/ 164 h 220"/>
              <a:gd name="T34" fmla="*/ 52 w 213"/>
              <a:gd name="T35" fmla="*/ 178 h 220"/>
              <a:gd name="T36" fmla="*/ 63 w 213"/>
              <a:gd name="T37" fmla="*/ 193 h 220"/>
              <a:gd name="T38" fmla="*/ 68 w 213"/>
              <a:gd name="T39" fmla="*/ 200 h 220"/>
              <a:gd name="T40" fmla="*/ 73 w 213"/>
              <a:gd name="T41" fmla="*/ 208 h 220"/>
              <a:gd name="T42" fmla="*/ 81 w 213"/>
              <a:gd name="T43" fmla="*/ 220 h 220"/>
              <a:gd name="T44" fmla="*/ 109 w 213"/>
              <a:gd name="T45" fmla="*/ 14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 h="220">
                <a:moveTo>
                  <a:pt x="109" y="143"/>
                </a:moveTo>
                <a:cubicBezTo>
                  <a:pt x="115" y="138"/>
                  <a:pt x="115" y="138"/>
                  <a:pt x="115" y="138"/>
                </a:cubicBezTo>
                <a:cubicBezTo>
                  <a:pt x="141" y="118"/>
                  <a:pt x="187" y="121"/>
                  <a:pt x="213" y="124"/>
                </a:cubicBezTo>
                <a:cubicBezTo>
                  <a:pt x="202" y="111"/>
                  <a:pt x="202" y="111"/>
                  <a:pt x="202" y="111"/>
                </a:cubicBezTo>
                <a:cubicBezTo>
                  <a:pt x="195" y="102"/>
                  <a:pt x="195" y="102"/>
                  <a:pt x="195" y="102"/>
                </a:cubicBezTo>
                <a:cubicBezTo>
                  <a:pt x="186" y="93"/>
                  <a:pt x="186" y="93"/>
                  <a:pt x="186" y="93"/>
                </a:cubicBezTo>
                <a:cubicBezTo>
                  <a:pt x="170" y="76"/>
                  <a:pt x="170" y="76"/>
                  <a:pt x="170" y="76"/>
                </a:cubicBezTo>
                <a:cubicBezTo>
                  <a:pt x="153" y="59"/>
                  <a:pt x="153" y="59"/>
                  <a:pt x="153" y="59"/>
                </a:cubicBezTo>
                <a:cubicBezTo>
                  <a:pt x="150" y="56"/>
                  <a:pt x="148" y="53"/>
                  <a:pt x="145" y="51"/>
                </a:cubicBezTo>
                <a:cubicBezTo>
                  <a:pt x="136" y="43"/>
                  <a:pt x="136" y="43"/>
                  <a:pt x="136" y="43"/>
                </a:cubicBezTo>
                <a:cubicBezTo>
                  <a:pt x="130" y="38"/>
                  <a:pt x="124" y="32"/>
                  <a:pt x="118" y="27"/>
                </a:cubicBezTo>
                <a:cubicBezTo>
                  <a:pt x="106" y="18"/>
                  <a:pt x="94" y="8"/>
                  <a:pt x="81" y="0"/>
                </a:cubicBezTo>
                <a:cubicBezTo>
                  <a:pt x="0" y="120"/>
                  <a:pt x="0" y="120"/>
                  <a:pt x="0" y="120"/>
                </a:cubicBezTo>
                <a:cubicBezTo>
                  <a:pt x="6" y="126"/>
                  <a:pt x="12" y="132"/>
                  <a:pt x="18" y="137"/>
                </a:cubicBezTo>
                <a:cubicBezTo>
                  <a:pt x="22" y="142"/>
                  <a:pt x="26" y="146"/>
                  <a:pt x="30" y="151"/>
                </a:cubicBezTo>
                <a:cubicBezTo>
                  <a:pt x="36" y="157"/>
                  <a:pt x="36" y="157"/>
                  <a:pt x="36" y="157"/>
                </a:cubicBezTo>
                <a:cubicBezTo>
                  <a:pt x="38" y="160"/>
                  <a:pt x="39" y="162"/>
                  <a:pt x="41" y="164"/>
                </a:cubicBezTo>
                <a:cubicBezTo>
                  <a:pt x="52" y="178"/>
                  <a:pt x="52" y="178"/>
                  <a:pt x="52" y="178"/>
                </a:cubicBezTo>
                <a:cubicBezTo>
                  <a:pt x="63" y="193"/>
                  <a:pt x="63" y="193"/>
                  <a:pt x="63" y="193"/>
                </a:cubicBezTo>
                <a:cubicBezTo>
                  <a:pt x="68" y="200"/>
                  <a:pt x="68" y="200"/>
                  <a:pt x="68" y="200"/>
                </a:cubicBezTo>
                <a:cubicBezTo>
                  <a:pt x="73" y="208"/>
                  <a:pt x="73" y="208"/>
                  <a:pt x="73" y="208"/>
                </a:cubicBezTo>
                <a:cubicBezTo>
                  <a:pt x="81" y="220"/>
                  <a:pt x="81" y="220"/>
                  <a:pt x="81" y="220"/>
                </a:cubicBezTo>
                <a:cubicBezTo>
                  <a:pt x="75" y="192"/>
                  <a:pt x="85" y="162"/>
                  <a:pt x="109" y="143"/>
                </a:cubicBezTo>
                <a:close/>
              </a:path>
            </a:pathLst>
          </a:custGeom>
          <a:solidFill>
            <a:srgbClr val="C7000B">
              <a:alpha val="94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4" name="Freeform 14">
            <a:extLst>
              <a:ext uri="{FF2B5EF4-FFF2-40B4-BE49-F238E27FC236}">
                <a16:creationId xmlns:a16="http://schemas.microsoft.com/office/drawing/2014/main" id="{96B6E8C1-7E1D-4674-8F0C-04EB1DA355DC}"/>
              </a:ext>
            </a:extLst>
          </p:cNvPr>
          <p:cNvSpPr>
            <a:spLocks noEditPoints="1"/>
          </p:cNvSpPr>
          <p:nvPr/>
        </p:nvSpPr>
        <p:spPr bwMode="auto">
          <a:xfrm>
            <a:off x="3364391" y="2402165"/>
            <a:ext cx="450519" cy="399829"/>
          </a:xfrm>
          <a:custGeom>
            <a:avLst/>
            <a:gdLst>
              <a:gd name="T0" fmla="*/ 507 w 513"/>
              <a:gd name="T1" fmla="*/ 81 h 455"/>
              <a:gd name="T2" fmla="*/ 460 w 513"/>
              <a:gd name="T3" fmla="*/ 118 h 455"/>
              <a:gd name="T4" fmla="*/ 443 w 513"/>
              <a:gd name="T5" fmla="*/ 120 h 455"/>
              <a:gd name="T6" fmla="*/ 404 w 513"/>
              <a:gd name="T7" fmla="*/ 106 h 455"/>
              <a:gd name="T8" fmla="*/ 400 w 513"/>
              <a:gd name="T9" fmla="*/ 64 h 455"/>
              <a:gd name="T10" fmla="*/ 406 w 513"/>
              <a:gd name="T11" fmla="*/ 49 h 455"/>
              <a:gd name="T12" fmla="*/ 453 w 513"/>
              <a:gd name="T13" fmla="*/ 12 h 455"/>
              <a:gd name="T14" fmla="*/ 451 w 513"/>
              <a:gd name="T15" fmla="*/ 6 h 455"/>
              <a:gd name="T16" fmla="*/ 448 w 513"/>
              <a:gd name="T17" fmla="*/ 6 h 455"/>
              <a:gd name="T18" fmla="*/ 359 w 513"/>
              <a:gd name="T19" fmla="*/ 18 h 455"/>
              <a:gd name="T20" fmla="*/ 354 w 513"/>
              <a:gd name="T21" fmla="*/ 22 h 455"/>
              <a:gd name="T22" fmla="*/ 329 w 513"/>
              <a:gd name="T23" fmla="*/ 93 h 455"/>
              <a:gd name="T24" fmla="*/ 336 w 513"/>
              <a:gd name="T25" fmla="*/ 113 h 455"/>
              <a:gd name="T26" fmla="*/ 25 w 513"/>
              <a:gd name="T27" fmla="*/ 370 h 455"/>
              <a:gd name="T28" fmla="*/ 18 w 513"/>
              <a:gd name="T29" fmla="*/ 432 h 455"/>
              <a:gd name="T30" fmla="*/ 80 w 513"/>
              <a:gd name="T31" fmla="*/ 439 h 455"/>
              <a:gd name="T32" fmla="*/ 382 w 513"/>
              <a:gd name="T33" fmla="*/ 171 h 455"/>
              <a:gd name="T34" fmla="*/ 475 w 513"/>
              <a:gd name="T35" fmla="*/ 174 h 455"/>
              <a:gd name="T36" fmla="*/ 480 w 513"/>
              <a:gd name="T37" fmla="*/ 170 h 455"/>
              <a:gd name="T38" fmla="*/ 512 w 513"/>
              <a:gd name="T39" fmla="*/ 84 h 455"/>
              <a:gd name="T40" fmla="*/ 507 w 513"/>
              <a:gd name="T41" fmla="*/ 81 h 455"/>
              <a:gd name="T42" fmla="*/ 85 w 513"/>
              <a:gd name="T43" fmla="*/ 402 h 455"/>
              <a:gd name="T44" fmla="*/ 57 w 513"/>
              <a:gd name="T45" fmla="*/ 424 h 455"/>
              <a:gd name="T46" fmla="*/ 35 w 513"/>
              <a:gd name="T47" fmla="*/ 396 h 455"/>
              <a:gd name="T48" fmla="*/ 63 w 513"/>
              <a:gd name="T49" fmla="*/ 374 h 455"/>
              <a:gd name="T50" fmla="*/ 85 w 513"/>
              <a:gd name="T51" fmla="*/ 40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3" h="455">
                <a:moveTo>
                  <a:pt x="507" y="81"/>
                </a:moveTo>
                <a:cubicBezTo>
                  <a:pt x="507" y="81"/>
                  <a:pt x="464" y="115"/>
                  <a:pt x="460" y="118"/>
                </a:cubicBezTo>
                <a:cubicBezTo>
                  <a:pt x="456" y="122"/>
                  <a:pt x="443" y="120"/>
                  <a:pt x="443" y="120"/>
                </a:cubicBezTo>
                <a:cubicBezTo>
                  <a:pt x="443" y="120"/>
                  <a:pt x="408" y="112"/>
                  <a:pt x="404" y="106"/>
                </a:cubicBezTo>
                <a:cubicBezTo>
                  <a:pt x="400" y="101"/>
                  <a:pt x="400" y="64"/>
                  <a:pt x="400" y="64"/>
                </a:cubicBezTo>
                <a:cubicBezTo>
                  <a:pt x="400" y="64"/>
                  <a:pt x="400" y="54"/>
                  <a:pt x="406" y="49"/>
                </a:cubicBezTo>
                <a:cubicBezTo>
                  <a:pt x="412" y="45"/>
                  <a:pt x="453" y="12"/>
                  <a:pt x="453" y="12"/>
                </a:cubicBezTo>
                <a:cubicBezTo>
                  <a:pt x="453" y="12"/>
                  <a:pt x="458" y="7"/>
                  <a:pt x="451" y="6"/>
                </a:cubicBezTo>
                <a:cubicBezTo>
                  <a:pt x="450" y="6"/>
                  <a:pt x="449" y="6"/>
                  <a:pt x="448" y="6"/>
                </a:cubicBezTo>
                <a:cubicBezTo>
                  <a:pt x="425" y="3"/>
                  <a:pt x="383" y="0"/>
                  <a:pt x="359" y="18"/>
                </a:cubicBezTo>
                <a:cubicBezTo>
                  <a:pt x="354" y="22"/>
                  <a:pt x="354" y="22"/>
                  <a:pt x="354" y="22"/>
                </a:cubicBezTo>
                <a:cubicBezTo>
                  <a:pt x="332" y="40"/>
                  <a:pt x="324" y="67"/>
                  <a:pt x="329" y="93"/>
                </a:cubicBezTo>
                <a:cubicBezTo>
                  <a:pt x="330" y="100"/>
                  <a:pt x="332" y="107"/>
                  <a:pt x="336" y="113"/>
                </a:cubicBezTo>
                <a:cubicBezTo>
                  <a:pt x="25" y="370"/>
                  <a:pt x="25" y="370"/>
                  <a:pt x="25" y="370"/>
                </a:cubicBezTo>
                <a:cubicBezTo>
                  <a:pt x="14" y="379"/>
                  <a:pt x="0" y="408"/>
                  <a:pt x="18" y="432"/>
                </a:cubicBezTo>
                <a:cubicBezTo>
                  <a:pt x="37" y="455"/>
                  <a:pt x="69" y="448"/>
                  <a:pt x="80" y="439"/>
                </a:cubicBezTo>
                <a:cubicBezTo>
                  <a:pt x="80" y="439"/>
                  <a:pt x="365" y="186"/>
                  <a:pt x="382" y="171"/>
                </a:cubicBezTo>
                <a:cubicBezTo>
                  <a:pt x="407" y="195"/>
                  <a:pt x="446" y="197"/>
                  <a:pt x="475" y="174"/>
                </a:cubicBezTo>
                <a:cubicBezTo>
                  <a:pt x="480" y="170"/>
                  <a:pt x="480" y="170"/>
                  <a:pt x="480" y="170"/>
                </a:cubicBezTo>
                <a:cubicBezTo>
                  <a:pt x="503" y="151"/>
                  <a:pt x="509" y="106"/>
                  <a:pt x="512" y="84"/>
                </a:cubicBezTo>
                <a:cubicBezTo>
                  <a:pt x="513" y="77"/>
                  <a:pt x="507" y="81"/>
                  <a:pt x="507" y="81"/>
                </a:cubicBezTo>
                <a:close/>
                <a:moveTo>
                  <a:pt x="85" y="402"/>
                </a:moveTo>
                <a:cubicBezTo>
                  <a:pt x="83" y="416"/>
                  <a:pt x="71" y="426"/>
                  <a:pt x="57" y="424"/>
                </a:cubicBezTo>
                <a:cubicBezTo>
                  <a:pt x="43" y="422"/>
                  <a:pt x="33" y="410"/>
                  <a:pt x="35" y="396"/>
                </a:cubicBezTo>
                <a:cubicBezTo>
                  <a:pt x="36" y="382"/>
                  <a:pt x="49" y="372"/>
                  <a:pt x="63" y="374"/>
                </a:cubicBezTo>
                <a:cubicBezTo>
                  <a:pt x="77" y="375"/>
                  <a:pt x="87" y="388"/>
                  <a:pt x="85" y="402"/>
                </a:cubicBezTo>
                <a:close/>
              </a:path>
            </a:pathLst>
          </a:custGeom>
          <a:solidFill>
            <a:srgbClr val="8E9AA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grpSp>
        <p:nvGrpSpPr>
          <p:cNvPr id="485" name="组合 484">
            <a:extLst>
              <a:ext uri="{FF2B5EF4-FFF2-40B4-BE49-F238E27FC236}">
                <a16:creationId xmlns:a16="http://schemas.microsoft.com/office/drawing/2014/main" id="{DBBBC3BE-2783-4D90-A151-6AB35E1357A3}"/>
              </a:ext>
            </a:extLst>
          </p:cNvPr>
          <p:cNvGrpSpPr/>
          <p:nvPr/>
        </p:nvGrpSpPr>
        <p:grpSpPr>
          <a:xfrm>
            <a:off x="8283198" y="2230037"/>
            <a:ext cx="785505" cy="701402"/>
            <a:chOff x="8564563" y="3040063"/>
            <a:chExt cx="785812" cy="701676"/>
          </a:xfrm>
          <a:solidFill>
            <a:srgbClr val="C7000B"/>
          </a:solidFill>
        </p:grpSpPr>
        <p:sp>
          <p:nvSpPr>
            <p:cNvPr id="486" name="Freeform 5">
              <a:extLst>
                <a:ext uri="{FF2B5EF4-FFF2-40B4-BE49-F238E27FC236}">
                  <a16:creationId xmlns:a16="http://schemas.microsoft.com/office/drawing/2014/main" id="{13F3E567-7074-41B1-9C25-5E091C1A7C38}"/>
                </a:ext>
              </a:extLst>
            </p:cNvPr>
            <p:cNvSpPr>
              <a:spLocks/>
            </p:cNvSpPr>
            <p:nvPr/>
          </p:nvSpPr>
          <p:spPr bwMode="auto">
            <a:xfrm>
              <a:off x="8609013" y="3040063"/>
              <a:ext cx="741362" cy="360363"/>
            </a:xfrm>
            <a:custGeom>
              <a:avLst/>
              <a:gdLst>
                <a:gd name="T0" fmla="*/ 230 w 230"/>
                <a:gd name="T1" fmla="*/ 51 h 112"/>
                <a:gd name="T2" fmla="*/ 175 w 230"/>
                <a:gd name="T3" fmla="*/ 0 h 112"/>
                <a:gd name="T4" fmla="*/ 49 w 230"/>
                <a:gd name="T5" fmla="*/ 0 h 112"/>
                <a:gd name="T6" fmla="*/ 16 w 230"/>
                <a:gd name="T7" fmla="*/ 31 h 112"/>
                <a:gd name="T8" fmla="*/ 4 w 230"/>
                <a:gd name="T9" fmla="*/ 32 h 112"/>
                <a:gd name="T10" fmla="*/ 4 w 230"/>
                <a:gd name="T11" fmla="*/ 47 h 112"/>
                <a:gd name="T12" fmla="*/ 18 w 230"/>
                <a:gd name="T13" fmla="*/ 47 h 112"/>
                <a:gd name="T14" fmla="*/ 20 w 230"/>
                <a:gd name="T15" fmla="*/ 35 h 112"/>
                <a:gd name="T16" fmla="*/ 52 w 230"/>
                <a:gd name="T17" fmla="*/ 6 h 112"/>
                <a:gd name="T18" fmla="*/ 173 w 230"/>
                <a:gd name="T19" fmla="*/ 6 h 112"/>
                <a:gd name="T20" fmla="*/ 224 w 230"/>
                <a:gd name="T21" fmla="*/ 54 h 112"/>
                <a:gd name="T22" fmla="*/ 224 w 230"/>
                <a:gd name="T23" fmla="*/ 87 h 112"/>
                <a:gd name="T24" fmla="*/ 220 w 230"/>
                <a:gd name="T25" fmla="*/ 92 h 112"/>
                <a:gd name="T26" fmla="*/ 208 w 230"/>
                <a:gd name="T27" fmla="*/ 94 h 112"/>
                <a:gd name="T28" fmla="*/ 208 w 230"/>
                <a:gd name="T29" fmla="*/ 108 h 112"/>
                <a:gd name="T30" fmla="*/ 222 w 230"/>
                <a:gd name="T31" fmla="*/ 108 h 112"/>
                <a:gd name="T32" fmla="*/ 224 w 230"/>
                <a:gd name="T33" fmla="*/ 96 h 112"/>
                <a:gd name="T34" fmla="*/ 230 w 230"/>
                <a:gd name="T35" fmla="*/ 90 h 112"/>
                <a:gd name="T36" fmla="*/ 230 w 230"/>
                <a:gd name="T37" fmla="*/ 5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112">
                  <a:moveTo>
                    <a:pt x="230" y="51"/>
                  </a:moveTo>
                  <a:cubicBezTo>
                    <a:pt x="175" y="0"/>
                    <a:pt x="175" y="0"/>
                    <a:pt x="175" y="0"/>
                  </a:cubicBezTo>
                  <a:cubicBezTo>
                    <a:pt x="49" y="0"/>
                    <a:pt x="49" y="0"/>
                    <a:pt x="49" y="0"/>
                  </a:cubicBezTo>
                  <a:cubicBezTo>
                    <a:pt x="16" y="31"/>
                    <a:pt x="16" y="31"/>
                    <a:pt x="16" y="31"/>
                  </a:cubicBezTo>
                  <a:cubicBezTo>
                    <a:pt x="12" y="29"/>
                    <a:pt x="7" y="29"/>
                    <a:pt x="4" y="32"/>
                  </a:cubicBezTo>
                  <a:cubicBezTo>
                    <a:pt x="0" y="36"/>
                    <a:pt x="0" y="42"/>
                    <a:pt x="4" y="47"/>
                  </a:cubicBezTo>
                  <a:cubicBezTo>
                    <a:pt x="7" y="51"/>
                    <a:pt x="14" y="51"/>
                    <a:pt x="18" y="47"/>
                  </a:cubicBezTo>
                  <a:cubicBezTo>
                    <a:pt x="21" y="44"/>
                    <a:pt x="22" y="39"/>
                    <a:pt x="20" y="35"/>
                  </a:cubicBezTo>
                  <a:cubicBezTo>
                    <a:pt x="52" y="6"/>
                    <a:pt x="52" y="6"/>
                    <a:pt x="52" y="6"/>
                  </a:cubicBezTo>
                  <a:cubicBezTo>
                    <a:pt x="173" y="6"/>
                    <a:pt x="173" y="6"/>
                    <a:pt x="173" y="6"/>
                  </a:cubicBezTo>
                  <a:cubicBezTo>
                    <a:pt x="224" y="54"/>
                    <a:pt x="224" y="54"/>
                    <a:pt x="224" y="54"/>
                  </a:cubicBezTo>
                  <a:cubicBezTo>
                    <a:pt x="224" y="87"/>
                    <a:pt x="224" y="87"/>
                    <a:pt x="224" y="87"/>
                  </a:cubicBezTo>
                  <a:cubicBezTo>
                    <a:pt x="220" y="92"/>
                    <a:pt x="220" y="92"/>
                    <a:pt x="220" y="92"/>
                  </a:cubicBezTo>
                  <a:cubicBezTo>
                    <a:pt x="216" y="90"/>
                    <a:pt x="211" y="90"/>
                    <a:pt x="208" y="94"/>
                  </a:cubicBezTo>
                  <a:cubicBezTo>
                    <a:pt x="204" y="98"/>
                    <a:pt x="204" y="104"/>
                    <a:pt x="208" y="108"/>
                  </a:cubicBezTo>
                  <a:cubicBezTo>
                    <a:pt x="212" y="112"/>
                    <a:pt x="218" y="112"/>
                    <a:pt x="222" y="108"/>
                  </a:cubicBezTo>
                  <a:cubicBezTo>
                    <a:pt x="226" y="105"/>
                    <a:pt x="226" y="100"/>
                    <a:pt x="224" y="96"/>
                  </a:cubicBezTo>
                  <a:cubicBezTo>
                    <a:pt x="230" y="90"/>
                    <a:pt x="230" y="90"/>
                    <a:pt x="230" y="90"/>
                  </a:cubicBezTo>
                  <a:lnTo>
                    <a:pt x="23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7" name="Freeform 6">
              <a:extLst>
                <a:ext uri="{FF2B5EF4-FFF2-40B4-BE49-F238E27FC236}">
                  <a16:creationId xmlns:a16="http://schemas.microsoft.com/office/drawing/2014/main" id="{49078A14-E33D-4E60-8BF2-9A25FC46DAE2}"/>
                </a:ext>
              </a:extLst>
            </p:cNvPr>
            <p:cNvSpPr>
              <a:spLocks/>
            </p:cNvSpPr>
            <p:nvPr/>
          </p:nvSpPr>
          <p:spPr bwMode="auto">
            <a:xfrm>
              <a:off x="8902700" y="3078163"/>
              <a:ext cx="366712" cy="149225"/>
            </a:xfrm>
            <a:custGeom>
              <a:avLst/>
              <a:gdLst>
                <a:gd name="T0" fmla="*/ 100 w 114"/>
                <a:gd name="T1" fmla="*/ 28 h 46"/>
                <a:gd name="T2" fmla="*/ 78 w 114"/>
                <a:gd name="T3" fmla="*/ 6 h 46"/>
                <a:gd name="T4" fmla="*/ 17 w 114"/>
                <a:gd name="T5" fmla="*/ 6 h 46"/>
                <a:gd name="T6" fmla="*/ 9 w 114"/>
                <a:gd name="T7" fmla="*/ 0 h 46"/>
                <a:gd name="T8" fmla="*/ 0 w 114"/>
                <a:gd name="T9" fmla="*/ 9 h 46"/>
                <a:gd name="T10" fmla="*/ 9 w 114"/>
                <a:gd name="T11" fmla="*/ 18 h 46"/>
                <a:gd name="T12" fmla="*/ 17 w 114"/>
                <a:gd name="T13" fmla="*/ 12 h 46"/>
                <a:gd name="T14" fmla="*/ 75 w 114"/>
                <a:gd name="T15" fmla="*/ 12 h 46"/>
                <a:gd name="T16" fmla="*/ 95 w 114"/>
                <a:gd name="T17" fmla="*/ 32 h 46"/>
                <a:gd name="T18" fmla="*/ 97 w 114"/>
                <a:gd name="T19" fmla="*/ 42 h 46"/>
                <a:gd name="T20" fmla="*/ 110 w 114"/>
                <a:gd name="T21" fmla="*/ 42 h 46"/>
                <a:gd name="T22" fmla="*/ 110 w 114"/>
                <a:gd name="T23" fmla="*/ 29 h 46"/>
                <a:gd name="T24" fmla="*/ 100 w 114"/>
                <a:gd name="T2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46">
                  <a:moveTo>
                    <a:pt x="100" y="28"/>
                  </a:moveTo>
                  <a:cubicBezTo>
                    <a:pt x="78" y="6"/>
                    <a:pt x="78" y="6"/>
                    <a:pt x="78" y="6"/>
                  </a:cubicBezTo>
                  <a:cubicBezTo>
                    <a:pt x="17" y="6"/>
                    <a:pt x="17" y="6"/>
                    <a:pt x="17" y="6"/>
                  </a:cubicBezTo>
                  <a:cubicBezTo>
                    <a:pt x="16" y="3"/>
                    <a:pt x="13" y="0"/>
                    <a:pt x="9" y="0"/>
                  </a:cubicBezTo>
                  <a:cubicBezTo>
                    <a:pt x="4" y="0"/>
                    <a:pt x="0" y="4"/>
                    <a:pt x="0" y="9"/>
                  </a:cubicBezTo>
                  <a:cubicBezTo>
                    <a:pt x="0" y="14"/>
                    <a:pt x="4" y="18"/>
                    <a:pt x="9" y="18"/>
                  </a:cubicBezTo>
                  <a:cubicBezTo>
                    <a:pt x="13" y="18"/>
                    <a:pt x="16" y="16"/>
                    <a:pt x="17" y="12"/>
                  </a:cubicBezTo>
                  <a:cubicBezTo>
                    <a:pt x="75" y="12"/>
                    <a:pt x="75" y="12"/>
                    <a:pt x="75" y="12"/>
                  </a:cubicBezTo>
                  <a:cubicBezTo>
                    <a:pt x="95" y="32"/>
                    <a:pt x="95" y="32"/>
                    <a:pt x="95" y="32"/>
                  </a:cubicBezTo>
                  <a:cubicBezTo>
                    <a:pt x="94" y="35"/>
                    <a:pt x="95" y="39"/>
                    <a:pt x="97" y="42"/>
                  </a:cubicBezTo>
                  <a:cubicBezTo>
                    <a:pt x="101" y="46"/>
                    <a:pt x="107" y="46"/>
                    <a:pt x="110" y="42"/>
                  </a:cubicBezTo>
                  <a:cubicBezTo>
                    <a:pt x="114" y="38"/>
                    <a:pt x="114" y="33"/>
                    <a:pt x="110" y="29"/>
                  </a:cubicBezTo>
                  <a:cubicBezTo>
                    <a:pt x="107" y="27"/>
                    <a:pt x="103" y="26"/>
                    <a:pt x="10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8" name="Freeform 7">
              <a:extLst>
                <a:ext uri="{FF2B5EF4-FFF2-40B4-BE49-F238E27FC236}">
                  <a16:creationId xmlns:a16="http://schemas.microsoft.com/office/drawing/2014/main" id="{60E2D74C-6F30-4A58-8098-E1B8CC132913}"/>
                </a:ext>
              </a:extLst>
            </p:cNvPr>
            <p:cNvSpPr>
              <a:spLocks/>
            </p:cNvSpPr>
            <p:nvPr/>
          </p:nvSpPr>
          <p:spPr bwMode="auto">
            <a:xfrm>
              <a:off x="8783638" y="3074988"/>
              <a:ext cx="269875" cy="161925"/>
            </a:xfrm>
            <a:custGeom>
              <a:avLst/>
              <a:gdLst>
                <a:gd name="T0" fmla="*/ 17 w 84"/>
                <a:gd name="T1" fmla="*/ 4 h 50"/>
                <a:gd name="T2" fmla="*/ 4 w 84"/>
                <a:gd name="T3" fmla="*/ 4 h 50"/>
                <a:gd name="T4" fmla="*/ 4 w 84"/>
                <a:gd name="T5" fmla="*/ 17 h 50"/>
                <a:gd name="T6" fmla="*/ 14 w 84"/>
                <a:gd name="T7" fmla="*/ 18 h 50"/>
                <a:gd name="T8" fmla="*/ 39 w 84"/>
                <a:gd name="T9" fmla="*/ 44 h 50"/>
                <a:gd name="T10" fmla="*/ 67 w 84"/>
                <a:gd name="T11" fmla="*/ 44 h 50"/>
                <a:gd name="T12" fmla="*/ 75 w 84"/>
                <a:gd name="T13" fmla="*/ 50 h 50"/>
                <a:gd name="T14" fmla="*/ 84 w 84"/>
                <a:gd name="T15" fmla="*/ 41 h 50"/>
                <a:gd name="T16" fmla="*/ 75 w 84"/>
                <a:gd name="T17" fmla="*/ 32 h 50"/>
                <a:gd name="T18" fmla="*/ 67 w 84"/>
                <a:gd name="T19" fmla="*/ 38 h 50"/>
                <a:gd name="T20" fmla="*/ 41 w 84"/>
                <a:gd name="T21" fmla="*/ 38 h 50"/>
                <a:gd name="T22" fmla="*/ 18 w 84"/>
                <a:gd name="T23" fmla="*/ 14 h 50"/>
                <a:gd name="T24" fmla="*/ 17 w 84"/>
                <a:gd name="T2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0">
                  <a:moveTo>
                    <a:pt x="17" y="4"/>
                  </a:moveTo>
                  <a:cubicBezTo>
                    <a:pt x="13" y="0"/>
                    <a:pt x="7" y="0"/>
                    <a:pt x="4" y="4"/>
                  </a:cubicBezTo>
                  <a:cubicBezTo>
                    <a:pt x="0" y="7"/>
                    <a:pt x="0" y="13"/>
                    <a:pt x="4" y="17"/>
                  </a:cubicBezTo>
                  <a:cubicBezTo>
                    <a:pt x="6" y="19"/>
                    <a:pt x="11" y="20"/>
                    <a:pt x="14" y="18"/>
                  </a:cubicBezTo>
                  <a:cubicBezTo>
                    <a:pt x="39" y="44"/>
                    <a:pt x="39" y="44"/>
                    <a:pt x="39" y="44"/>
                  </a:cubicBezTo>
                  <a:cubicBezTo>
                    <a:pt x="67" y="44"/>
                    <a:pt x="67" y="44"/>
                    <a:pt x="67" y="44"/>
                  </a:cubicBezTo>
                  <a:cubicBezTo>
                    <a:pt x="68" y="47"/>
                    <a:pt x="72" y="50"/>
                    <a:pt x="75" y="50"/>
                  </a:cubicBezTo>
                  <a:cubicBezTo>
                    <a:pt x="80" y="50"/>
                    <a:pt x="84" y="46"/>
                    <a:pt x="84" y="41"/>
                  </a:cubicBezTo>
                  <a:cubicBezTo>
                    <a:pt x="84" y="36"/>
                    <a:pt x="80" y="32"/>
                    <a:pt x="75" y="32"/>
                  </a:cubicBezTo>
                  <a:cubicBezTo>
                    <a:pt x="72" y="32"/>
                    <a:pt x="68" y="34"/>
                    <a:pt x="67" y="38"/>
                  </a:cubicBezTo>
                  <a:cubicBezTo>
                    <a:pt x="41" y="38"/>
                    <a:pt x="41" y="38"/>
                    <a:pt x="41" y="38"/>
                  </a:cubicBezTo>
                  <a:cubicBezTo>
                    <a:pt x="18" y="14"/>
                    <a:pt x="18" y="14"/>
                    <a:pt x="18" y="14"/>
                  </a:cubicBezTo>
                  <a:cubicBezTo>
                    <a:pt x="20" y="11"/>
                    <a:pt x="19" y="7"/>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9" name="Freeform 8">
              <a:extLst>
                <a:ext uri="{FF2B5EF4-FFF2-40B4-BE49-F238E27FC236}">
                  <a16:creationId xmlns:a16="http://schemas.microsoft.com/office/drawing/2014/main" id="{7883D117-15F3-451A-852B-EB385B03E7E4}"/>
                </a:ext>
              </a:extLst>
            </p:cNvPr>
            <p:cNvSpPr>
              <a:spLocks/>
            </p:cNvSpPr>
            <p:nvPr/>
          </p:nvSpPr>
          <p:spPr bwMode="auto">
            <a:xfrm>
              <a:off x="8947150" y="3140076"/>
              <a:ext cx="200025" cy="282575"/>
            </a:xfrm>
            <a:custGeom>
              <a:avLst/>
              <a:gdLst>
                <a:gd name="T0" fmla="*/ 15 w 62"/>
                <a:gd name="T1" fmla="*/ 70 h 88"/>
                <a:gd name="T2" fmla="*/ 4 w 62"/>
                <a:gd name="T3" fmla="*/ 71 h 88"/>
                <a:gd name="T4" fmla="*/ 4 w 62"/>
                <a:gd name="T5" fmla="*/ 84 h 88"/>
                <a:gd name="T6" fmla="*/ 16 w 62"/>
                <a:gd name="T7" fmla="*/ 85 h 88"/>
                <a:gd name="T8" fmla="*/ 19 w 62"/>
                <a:gd name="T9" fmla="*/ 74 h 88"/>
                <a:gd name="T10" fmla="*/ 56 w 62"/>
                <a:gd name="T11" fmla="*/ 40 h 88"/>
                <a:gd name="T12" fmla="*/ 56 w 62"/>
                <a:gd name="T13" fmla="*/ 17 h 88"/>
                <a:gd name="T14" fmla="*/ 62 w 62"/>
                <a:gd name="T15" fmla="*/ 9 h 88"/>
                <a:gd name="T16" fmla="*/ 53 w 62"/>
                <a:gd name="T17" fmla="*/ 0 h 88"/>
                <a:gd name="T18" fmla="*/ 44 w 62"/>
                <a:gd name="T19" fmla="*/ 9 h 88"/>
                <a:gd name="T20" fmla="*/ 50 w 62"/>
                <a:gd name="T21" fmla="*/ 17 h 88"/>
                <a:gd name="T22" fmla="*/ 50 w 62"/>
                <a:gd name="T23" fmla="*/ 37 h 88"/>
                <a:gd name="T24" fmla="*/ 15 w 62"/>
                <a:gd name="T25"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8">
                  <a:moveTo>
                    <a:pt x="15" y="70"/>
                  </a:moveTo>
                  <a:cubicBezTo>
                    <a:pt x="11" y="68"/>
                    <a:pt x="7" y="69"/>
                    <a:pt x="4" y="71"/>
                  </a:cubicBezTo>
                  <a:cubicBezTo>
                    <a:pt x="1" y="75"/>
                    <a:pt x="0" y="80"/>
                    <a:pt x="4" y="84"/>
                  </a:cubicBezTo>
                  <a:cubicBezTo>
                    <a:pt x="7" y="88"/>
                    <a:pt x="13" y="88"/>
                    <a:pt x="16" y="85"/>
                  </a:cubicBezTo>
                  <a:cubicBezTo>
                    <a:pt x="19" y="82"/>
                    <a:pt x="20" y="78"/>
                    <a:pt x="19" y="74"/>
                  </a:cubicBezTo>
                  <a:cubicBezTo>
                    <a:pt x="56" y="40"/>
                    <a:pt x="56" y="40"/>
                    <a:pt x="56" y="40"/>
                  </a:cubicBezTo>
                  <a:cubicBezTo>
                    <a:pt x="56" y="17"/>
                    <a:pt x="56" y="17"/>
                    <a:pt x="56" y="17"/>
                  </a:cubicBezTo>
                  <a:cubicBezTo>
                    <a:pt x="60" y="16"/>
                    <a:pt x="62" y="13"/>
                    <a:pt x="62" y="9"/>
                  </a:cubicBezTo>
                  <a:cubicBezTo>
                    <a:pt x="62" y="4"/>
                    <a:pt x="58" y="0"/>
                    <a:pt x="53" y="0"/>
                  </a:cubicBezTo>
                  <a:cubicBezTo>
                    <a:pt x="48" y="0"/>
                    <a:pt x="44" y="4"/>
                    <a:pt x="44" y="9"/>
                  </a:cubicBezTo>
                  <a:cubicBezTo>
                    <a:pt x="44" y="13"/>
                    <a:pt x="47" y="16"/>
                    <a:pt x="50" y="17"/>
                  </a:cubicBezTo>
                  <a:cubicBezTo>
                    <a:pt x="50" y="37"/>
                    <a:pt x="50" y="37"/>
                    <a:pt x="50" y="37"/>
                  </a:cubicBezTo>
                  <a:lnTo>
                    <a:pt x="1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0" name="Freeform 9">
              <a:extLst>
                <a:ext uri="{FF2B5EF4-FFF2-40B4-BE49-F238E27FC236}">
                  <a16:creationId xmlns:a16="http://schemas.microsoft.com/office/drawing/2014/main" id="{C0186700-140F-4D23-AB84-57365229C88F}"/>
                </a:ext>
              </a:extLst>
            </p:cNvPr>
            <p:cNvSpPr>
              <a:spLocks/>
            </p:cNvSpPr>
            <p:nvPr/>
          </p:nvSpPr>
          <p:spPr bwMode="auto">
            <a:xfrm>
              <a:off x="8712200" y="3130551"/>
              <a:ext cx="142875" cy="203200"/>
            </a:xfrm>
            <a:custGeom>
              <a:avLst/>
              <a:gdLst>
                <a:gd name="T0" fmla="*/ 18 w 44"/>
                <a:gd name="T1" fmla="*/ 4 h 63"/>
                <a:gd name="T2" fmla="*/ 4 w 44"/>
                <a:gd name="T3" fmla="*/ 5 h 63"/>
                <a:gd name="T4" fmla="*/ 5 w 44"/>
                <a:gd name="T5" fmla="*/ 20 h 63"/>
                <a:gd name="T6" fmla="*/ 17 w 44"/>
                <a:gd name="T7" fmla="*/ 20 h 63"/>
                <a:gd name="T8" fmla="*/ 31 w 44"/>
                <a:gd name="T9" fmla="*/ 31 h 63"/>
                <a:gd name="T10" fmla="*/ 31 w 44"/>
                <a:gd name="T11" fmla="*/ 43 h 63"/>
                <a:gd name="T12" fmla="*/ 23 w 44"/>
                <a:gd name="T13" fmla="*/ 53 h 63"/>
                <a:gd name="T14" fmla="*/ 34 w 44"/>
                <a:gd name="T15" fmla="*/ 63 h 63"/>
                <a:gd name="T16" fmla="*/ 44 w 44"/>
                <a:gd name="T17" fmla="*/ 53 h 63"/>
                <a:gd name="T18" fmla="*/ 37 w 44"/>
                <a:gd name="T19" fmla="*/ 43 h 63"/>
                <a:gd name="T20" fmla="*/ 37 w 44"/>
                <a:gd name="T21" fmla="*/ 28 h 63"/>
                <a:gd name="T22" fmla="*/ 21 w 44"/>
                <a:gd name="T23" fmla="*/ 16 h 63"/>
                <a:gd name="T24" fmla="*/ 18 w 44"/>
                <a:gd name="T2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63">
                  <a:moveTo>
                    <a:pt x="18" y="4"/>
                  </a:moveTo>
                  <a:cubicBezTo>
                    <a:pt x="14" y="0"/>
                    <a:pt x="8" y="1"/>
                    <a:pt x="4" y="5"/>
                  </a:cubicBezTo>
                  <a:cubicBezTo>
                    <a:pt x="0" y="10"/>
                    <a:pt x="1" y="16"/>
                    <a:pt x="5" y="20"/>
                  </a:cubicBezTo>
                  <a:cubicBezTo>
                    <a:pt x="9" y="22"/>
                    <a:pt x="14" y="23"/>
                    <a:pt x="17" y="20"/>
                  </a:cubicBezTo>
                  <a:cubicBezTo>
                    <a:pt x="31" y="31"/>
                    <a:pt x="31" y="31"/>
                    <a:pt x="31" y="31"/>
                  </a:cubicBezTo>
                  <a:cubicBezTo>
                    <a:pt x="31" y="43"/>
                    <a:pt x="31" y="43"/>
                    <a:pt x="31" y="43"/>
                  </a:cubicBezTo>
                  <a:cubicBezTo>
                    <a:pt x="27" y="45"/>
                    <a:pt x="23" y="49"/>
                    <a:pt x="23" y="53"/>
                  </a:cubicBezTo>
                  <a:cubicBezTo>
                    <a:pt x="23" y="59"/>
                    <a:pt x="28" y="63"/>
                    <a:pt x="34" y="63"/>
                  </a:cubicBezTo>
                  <a:cubicBezTo>
                    <a:pt x="39" y="63"/>
                    <a:pt x="44" y="59"/>
                    <a:pt x="44" y="53"/>
                  </a:cubicBezTo>
                  <a:cubicBezTo>
                    <a:pt x="44" y="49"/>
                    <a:pt x="41" y="45"/>
                    <a:pt x="37" y="43"/>
                  </a:cubicBezTo>
                  <a:cubicBezTo>
                    <a:pt x="37" y="28"/>
                    <a:pt x="37" y="28"/>
                    <a:pt x="37" y="28"/>
                  </a:cubicBezTo>
                  <a:cubicBezTo>
                    <a:pt x="21" y="16"/>
                    <a:pt x="21" y="16"/>
                    <a:pt x="21" y="16"/>
                  </a:cubicBezTo>
                  <a:cubicBezTo>
                    <a:pt x="23" y="12"/>
                    <a:pt x="22" y="7"/>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1" name="Freeform 10">
              <a:extLst>
                <a:ext uri="{FF2B5EF4-FFF2-40B4-BE49-F238E27FC236}">
                  <a16:creationId xmlns:a16="http://schemas.microsoft.com/office/drawing/2014/main" id="{A78737AD-6EA8-4D09-B760-A2270B48842A}"/>
                </a:ext>
              </a:extLst>
            </p:cNvPr>
            <p:cNvSpPr>
              <a:spLocks/>
            </p:cNvSpPr>
            <p:nvPr/>
          </p:nvSpPr>
          <p:spPr bwMode="auto">
            <a:xfrm>
              <a:off x="8564563" y="3200401"/>
              <a:ext cx="331787" cy="271463"/>
            </a:xfrm>
            <a:custGeom>
              <a:avLst/>
              <a:gdLst>
                <a:gd name="T0" fmla="*/ 93 w 103"/>
                <a:gd name="T1" fmla="*/ 63 h 84"/>
                <a:gd name="T2" fmla="*/ 84 w 103"/>
                <a:gd name="T3" fmla="*/ 71 h 84"/>
                <a:gd name="T4" fmla="*/ 41 w 103"/>
                <a:gd name="T5" fmla="*/ 71 h 84"/>
                <a:gd name="T6" fmla="*/ 13 w 103"/>
                <a:gd name="T7" fmla="*/ 46 h 84"/>
                <a:gd name="T8" fmla="*/ 13 w 103"/>
                <a:gd name="T9" fmla="*/ 20 h 84"/>
                <a:gd name="T10" fmla="*/ 20 w 103"/>
                <a:gd name="T11" fmla="*/ 10 h 84"/>
                <a:gd name="T12" fmla="*/ 10 w 103"/>
                <a:gd name="T13" fmla="*/ 0 h 84"/>
                <a:gd name="T14" fmla="*/ 0 w 103"/>
                <a:gd name="T15" fmla="*/ 10 h 84"/>
                <a:gd name="T16" fmla="*/ 7 w 103"/>
                <a:gd name="T17" fmla="*/ 20 h 84"/>
                <a:gd name="T18" fmla="*/ 7 w 103"/>
                <a:gd name="T19" fmla="*/ 48 h 84"/>
                <a:gd name="T20" fmla="*/ 38 w 103"/>
                <a:gd name="T21" fmla="*/ 77 h 84"/>
                <a:gd name="T22" fmla="*/ 84 w 103"/>
                <a:gd name="T23" fmla="*/ 77 h 84"/>
                <a:gd name="T24" fmla="*/ 93 w 103"/>
                <a:gd name="T25" fmla="*/ 84 h 84"/>
                <a:gd name="T26" fmla="*/ 103 w 103"/>
                <a:gd name="T27" fmla="*/ 74 h 84"/>
                <a:gd name="T28" fmla="*/ 93 w 103"/>
                <a:gd name="T29" fmla="*/ 6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84">
                  <a:moveTo>
                    <a:pt x="93" y="63"/>
                  </a:moveTo>
                  <a:cubicBezTo>
                    <a:pt x="89" y="63"/>
                    <a:pt x="85" y="66"/>
                    <a:pt x="84" y="71"/>
                  </a:cubicBezTo>
                  <a:cubicBezTo>
                    <a:pt x="41" y="71"/>
                    <a:pt x="41" y="71"/>
                    <a:pt x="41" y="71"/>
                  </a:cubicBezTo>
                  <a:cubicBezTo>
                    <a:pt x="13" y="46"/>
                    <a:pt x="13" y="46"/>
                    <a:pt x="13" y="46"/>
                  </a:cubicBezTo>
                  <a:cubicBezTo>
                    <a:pt x="13" y="20"/>
                    <a:pt x="13" y="20"/>
                    <a:pt x="13" y="20"/>
                  </a:cubicBezTo>
                  <a:cubicBezTo>
                    <a:pt x="17" y="19"/>
                    <a:pt x="20" y="15"/>
                    <a:pt x="20" y="10"/>
                  </a:cubicBezTo>
                  <a:cubicBezTo>
                    <a:pt x="20" y="5"/>
                    <a:pt x="16" y="0"/>
                    <a:pt x="10" y="0"/>
                  </a:cubicBezTo>
                  <a:cubicBezTo>
                    <a:pt x="4" y="0"/>
                    <a:pt x="0" y="5"/>
                    <a:pt x="0" y="10"/>
                  </a:cubicBezTo>
                  <a:cubicBezTo>
                    <a:pt x="0" y="15"/>
                    <a:pt x="3" y="19"/>
                    <a:pt x="7" y="20"/>
                  </a:cubicBezTo>
                  <a:cubicBezTo>
                    <a:pt x="7" y="48"/>
                    <a:pt x="7" y="48"/>
                    <a:pt x="7" y="48"/>
                  </a:cubicBezTo>
                  <a:cubicBezTo>
                    <a:pt x="38" y="77"/>
                    <a:pt x="38" y="77"/>
                    <a:pt x="38" y="77"/>
                  </a:cubicBezTo>
                  <a:cubicBezTo>
                    <a:pt x="84" y="77"/>
                    <a:pt x="84" y="77"/>
                    <a:pt x="84" y="77"/>
                  </a:cubicBezTo>
                  <a:cubicBezTo>
                    <a:pt x="85" y="81"/>
                    <a:pt x="89" y="84"/>
                    <a:pt x="93" y="84"/>
                  </a:cubicBezTo>
                  <a:cubicBezTo>
                    <a:pt x="99" y="84"/>
                    <a:pt x="103" y="79"/>
                    <a:pt x="103" y="74"/>
                  </a:cubicBezTo>
                  <a:cubicBezTo>
                    <a:pt x="103" y="68"/>
                    <a:pt x="99" y="63"/>
                    <a:pt x="93"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2" name="Freeform 11">
              <a:extLst>
                <a:ext uri="{FF2B5EF4-FFF2-40B4-BE49-F238E27FC236}">
                  <a16:creationId xmlns:a16="http://schemas.microsoft.com/office/drawing/2014/main" id="{6B5BBF01-63C6-4479-AAF1-28FFE33E7B8E}"/>
                </a:ext>
              </a:extLst>
            </p:cNvPr>
            <p:cNvSpPr>
              <a:spLocks/>
            </p:cNvSpPr>
            <p:nvPr/>
          </p:nvSpPr>
          <p:spPr bwMode="auto">
            <a:xfrm>
              <a:off x="8632825" y="3265488"/>
              <a:ext cx="354012" cy="109538"/>
            </a:xfrm>
            <a:custGeom>
              <a:avLst/>
              <a:gdLst>
                <a:gd name="T0" fmla="*/ 18 w 110"/>
                <a:gd name="T1" fmla="*/ 3 h 34"/>
                <a:gd name="T2" fmla="*/ 4 w 110"/>
                <a:gd name="T3" fmla="*/ 5 h 34"/>
                <a:gd name="T4" fmla="*/ 6 w 110"/>
                <a:gd name="T5" fmla="*/ 19 h 34"/>
                <a:gd name="T6" fmla="*/ 18 w 110"/>
                <a:gd name="T7" fmla="*/ 19 h 34"/>
                <a:gd name="T8" fmla="*/ 36 w 110"/>
                <a:gd name="T9" fmla="*/ 34 h 34"/>
                <a:gd name="T10" fmla="*/ 77 w 110"/>
                <a:gd name="T11" fmla="*/ 34 h 34"/>
                <a:gd name="T12" fmla="*/ 93 w 110"/>
                <a:gd name="T13" fmla="*/ 20 h 34"/>
                <a:gd name="T14" fmla="*/ 105 w 110"/>
                <a:gd name="T15" fmla="*/ 19 h 34"/>
                <a:gd name="T16" fmla="*/ 106 w 110"/>
                <a:gd name="T17" fmla="*/ 4 h 34"/>
                <a:gd name="T18" fmla="*/ 91 w 110"/>
                <a:gd name="T19" fmla="*/ 3 h 34"/>
                <a:gd name="T20" fmla="*/ 89 w 110"/>
                <a:gd name="T21" fmla="*/ 15 h 34"/>
                <a:gd name="T22" fmla="*/ 75 w 110"/>
                <a:gd name="T23" fmla="*/ 28 h 34"/>
                <a:gd name="T24" fmla="*/ 38 w 110"/>
                <a:gd name="T25" fmla="*/ 28 h 34"/>
                <a:gd name="T26" fmla="*/ 21 w 110"/>
                <a:gd name="T27" fmla="*/ 15 h 34"/>
                <a:gd name="T28" fmla="*/ 18 w 110"/>
                <a:gd name="T29"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34">
                  <a:moveTo>
                    <a:pt x="18" y="3"/>
                  </a:moveTo>
                  <a:cubicBezTo>
                    <a:pt x="14" y="0"/>
                    <a:pt x="7" y="0"/>
                    <a:pt x="4" y="5"/>
                  </a:cubicBezTo>
                  <a:cubicBezTo>
                    <a:pt x="0" y="9"/>
                    <a:pt x="1" y="16"/>
                    <a:pt x="6" y="19"/>
                  </a:cubicBezTo>
                  <a:cubicBezTo>
                    <a:pt x="9" y="22"/>
                    <a:pt x="14" y="22"/>
                    <a:pt x="18" y="19"/>
                  </a:cubicBezTo>
                  <a:cubicBezTo>
                    <a:pt x="36" y="34"/>
                    <a:pt x="36" y="34"/>
                    <a:pt x="36" y="34"/>
                  </a:cubicBezTo>
                  <a:cubicBezTo>
                    <a:pt x="77" y="34"/>
                    <a:pt x="77" y="34"/>
                    <a:pt x="77" y="34"/>
                  </a:cubicBezTo>
                  <a:cubicBezTo>
                    <a:pt x="93" y="20"/>
                    <a:pt x="93" y="20"/>
                    <a:pt x="93" y="20"/>
                  </a:cubicBezTo>
                  <a:cubicBezTo>
                    <a:pt x="97" y="22"/>
                    <a:pt x="102" y="22"/>
                    <a:pt x="105" y="19"/>
                  </a:cubicBezTo>
                  <a:cubicBezTo>
                    <a:pt x="109" y="15"/>
                    <a:pt x="110" y="9"/>
                    <a:pt x="106" y="4"/>
                  </a:cubicBezTo>
                  <a:cubicBezTo>
                    <a:pt x="102" y="0"/>
                    <a:pt x="96" y="0"/>
                    <a:pt x="91" y="3"/>
                  </a:cubicBezTo>
                  <a:cubicBezTo>
                    <a:pt x="88" y="7"/>
                    <a:pt x="87" y="11"/>
                    <a:pt x="89" y="15"/>
                  </a:cubicBezTo>
                  <a:cubicBezTo>
                    <a:pt x="75" y="28"/>
                    <a:pt x="75" y="28"/>
                    <a:pt x="75" y="28"/>
                  </a:cubicBezTo>
                  <a:cubicBezTo>
                    <a:pt x="38" y="28"/>
                    <a:pt x="38" y="28"/>
                    <a:pt x="38" y="28"/>
                  </a:cubicBezTo>
                  <a:cubicBezTo>
                    <a:pt x="21" y="15"/>
                    <a:pt x="21" y="15"/>
                    <a:pt x="21" y="15"/>
                  </a:cubicBezTo>
                  <a:cubicBezTo>
                    <a:pt x="23" y="11"/>
                    <a:pt x="22" y="6"/>
                    <a:pt x="1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3" name="Freeform 12">
              <a:extLst>
                <a:ext uri="{FF2B5EF4-FFF2-40B4-BE49-F238E27FC236}">
                  <a16:creationId xmlns:a16="http://schemas.microsoft.com/office/drawing/2014/main" id="{2A9154A7-DD60-4ED6-919E-4DA4D402DF98}"/>
                </a:ext>
              </a:extLst>
            </p:cNvPr>
            <p:cNvSpPr>
              <a:spLocks/>
            </p:cNvSpPr>
            <p:nvPr/>
          </p:nvSpPr>
          <p:spPr bwMode="auto">
            <a:xfrm>
              <a:off x="9031288" y="3246438"/>
              <a:ext cx="271462" cy="179388"/>
            </a:xfrm>
            <a:custGeom>
              <a:avLst/>
              <a:gdLst>
                <a:gd name="T0" fmla="*/ 84 w 84"/>
                <a:gd name="T1" fmla="*/ 10 h 56"/>
                <a:gd name="T2" fmla="*/ 74 w 84"/>
                <a:gd name="T3" fmla="*/ 0 h 56"/>
                <a:gd name="T4" fmla="*/ 65 w 84"/>
                <a:gd name="T5" fmla="*/ 7 h 56"/>
                <a:gd name="T6" fmla="*/ 46 w 84"/>
                <a:gd name="T7" fmla="*/ 7 h 56"/>
                <a:gd name="T8" fmla="*/ 16 w 84"/>
                <a:gd name="T9" fmla="*/ 36 h 56"/>
                <a:gd name="T10" fmla="*/ 4 w 84"/>
                <a:gd name="T11" fmla="*/ 38 h 56"/>
                <a:gd name="T12" fmla="*/ 4 w 84"/>
                <a:gd name="T13" fmla="*/ 52 h 56"/>
                <a:gd name="T14" fmla="*/ 18 w 84"/>
                <a:gd name="T15" fmla="*/ 52 h 56"/>
                <a:gd name="T16" fmla="*/ 20 w 84"/>
                <a:gd name="T17" fmla="*/ 40 h 56"/>
                <a:gd name="T18" fmla="*/ 48 w 84"/>
                <a:gd name="T19" fmla="*/ 13 h 56"/>
                <a:gd name="T20" fmla="*/ 65 w 84"/>
                <a:gd name="T21" fmla="*/ 13 h 56"/>
                <a:gd name="T22" fmla="*/ 74 w 84"/>
                <a:gd name="T23" fmla="*/ 20 h 56"/>
                <a:gd name="T24" fmla="*/ 84 w 84"/>
                <a:gd name="T25"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6">
                  <a:moveTo>
                    <a:pt x="84" y="10"/>
                  </a:moveTo>
                  <a:cubicBezTo>
                    <a:pt x="84" y="5"/>
                    <a:pt x="80" y="0"/>
                    <a:pt x="74" y="0"/>
                  </a:cubicBezTo>
                  <a:cubicBezTo>
                    <a:pt x="70" y="0"/>
                    <a:pt x="66" y="3"/>
                    <a:pt x="65" y="7"/>
                  </a:cubicBezTo>
                  <a:cubicBezTo>
                    <a:pt x="46" y="7"/>
                    <a:pt x="46" y="7"/>
                    <a:pt x="46" y="7"/>
                  </a:cubicBezTo>
                  <a:cubicBezTo>
                    <a:pt x="16" y="36"/>
                    <a:pt x="16" y="36"/>
                    <a:pt x="16" y="36"/>
                  </a:cubicBezTo>
                  <a:cubicBezTo>
                    <a:pt x="12" y="34"/>
                    <a:pt x="8" y="34"/>
                    <a:pt x="4" y="38"/>
                  </a:cubicBezTo>
                  <a:cubicBezTo>
                    <a:pt x="0" y="42"/>
                    <a:pt x="0" y="48"/>
                    <a:pt x="4" y="52"/>
                  </a:cubicBezTo>
                  <a:cubicBezTo>
                    <a:pt x="8" y="56"/>
                    <a:pt x="14" y="56"/>
                    <a:pt x="18" y="52"/>
                  </a:cubicBezTo>
                  <a:cubicBezTo>
                    <a:pt x="22" y="49"/>
                    <a:pt x="22" y="44"/>
                    <a:pt x="20" y="40"/>
                  </a:cubicBezTo>
                  <a:cubicBezTo>
                    <a:pt x="48" y="13"/>
                    <a:pt x="48" y="13"/>
                    <a:pt x="48" y="13"/>
                  </a:cubicBezTo>
                  <a:cubicBezTo>
                    <a:pt x="65" y="13"/>
                    <a:pt x="65" y="13"/>
                    <a:pt x="65" y="13"/>
                  </a:cubicBezTo>
                  <a:cubicBezTo>
                    <a:pt x="66" y="17"/>
                    <a:pt x="70" y="20"/>
                    <a:pt x="74" y="20"/>
                  </a:cubicBezTo>
                  <a:cubicBezTo>
                    <a:pt x="80" y="20"/>
                    <a:pt x="84" y="16"/>
                    <a:pt x="8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4" name="Freeform 13">
              <a:extLst>
                <a:ext uri="{FF2B5EF4-FFF2-40B4-BE49-F238E27FC236}">
                  <a16:creationId xmlns:a16="http://schemas.microsoft.com/office/drawing/2014/main" id="{DB5534A1-45EE-43A2-A995-D877BC2C71AA}"/>
                </a:ext>
              </a:extLst>
            </p:cNvPr>
            <p:cNvSpPr>
              <a:spLocks/>
            </p:cNvSpPr>
            <p:nvPr/>
          </p:nvSpPr>
          <p:spPr bwMode="auto">
            <a:xfrm>
              <a:off x="8896350" y="3429001"/>
              <a:ext cx="187325" cy="258763"/>
            </a:xfrm>
            <a:custGeom>
              <a:avLst/>
              <a:gdLst>
                <a:gd name="T0" fmla="*/ 51 w 58"/>
                <a:gd name="T1" fmla="*/ 60 h 80"/>
                <a:gd name="T2" fmla="*/ 51 w 58"/>
                <a:gd name="T3" fmla="*/ 42 h 80"/>
                <a:gd name="T4" fmla="*/ 20 w 58"/>
                <a:gd name="T5" fmla="*/ 16 h 80"/>
                <a:gd name="T6" fmla="*/ 18 w 58"/>
                <a:gd name="T7" fmla="*/ 4 h 80"/>
                <a:gd name="T8" fmla="*/ 3 w 58"/>
                <a:gd name="T9" fmla="*/ 5 h 80"/>
                <a:gd name="T10" fmla="*/ 4 w 58"/>
                <a:gd name="T11" fmla="*/ 19 h 80"/>
                <a:gd name="T12" fmla="*/ 16 w 58"/>
                <a:gd name="T13" fmla="*/ 20 h 80"/>
                <a:gd name="T14" fmla="*/ 45 w 58"/>
                <a:gd name="T15" fmla="*/ 45 h 80"/>
                <a:gd name="T16" fmla="*/ 45 w 58"/>
                <a:gd name="T17" fmla="*/ 60 h 80"/>
                <a:gd name="T18" fmla="*/ 38 w 58"/>
                <a:gd name="T19" fmla="*/ 70 h 80"/>
                <a:gd name="T20" fmla="*/ 48 w 58"/>
                <a:gd name="T21" fmla="*/ 80 h 80"/>
                <a:gd name="T22" fmla="*/ 58 w 58"/>
                <a:gd name="T23" fmla="*/ 70 h 80"/>
                <a:gd name="T24" fmla="*/ 51 w 58"/>
                <a:gd name="T2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0">
                  <a:moveTo>
                    <a:pt x="51" y="60"/>
                  </a:moveTo>
                  <a:cubicBezTo>
                    <a:pt x="51" y="42"/>
                    <a:pt x="51" y="42"/>
                    <a:pt x="51" y="42"/>
                  </a:cubicBezTo>
                  <a:cubicBezTo>
                    <a:pt x="20" y="16"/>
                    <a:pt x="20" y="16"/>
                    <a:pt x="20" y="16"/>
                  </a:cubicBezTo>
                  <a:cubicBezTo>
                    <a:pt x="22" y="12"/>
                    <a:pt x="21" y="7"/>
                    <a:pt x="18" y="4"/>
                  </a:cubicBezTo>
                  <a:cubicBezTo>
                    <a:pt x="13" y="0"/>
                    <a:pt x="7" y="1"/>
                    <a:pt x="3" y="5"/>
                  </a:cubicBezTo>
                  <a:cubicBezTo>
                    <a:pt x="0" y="9"/>
                    <a:pt x="0" y="16"/>
                    <a:pt x="4" y="19"/>
                  </a:cubicBezTo>
                  <a:cubicBezTo>
                    <a:pt x="8" y="22"/>
                    <a:pt x="13" y="22"/>
                    <a:pt x="16" y="20"/>
                  </a:cubicBezTo>
                  <a:cubicBezTo>
                    <a:pt x="45" y="45"/>
                    <a:pt x="45" y="45"/>
                    <a:pt x="45" y="45"/>
                  </a:cubicBezTo>
                  <a:cubicBezTo>
                    <a:pt x="45" y="60"/>
                    <a:pt x="45" y="60"/>
                    <a:pt x="45" y="60"/>
                  </a:cubicBezTo>
                  <a:cubicBezTo>
                    <a:pt x="41" y="62"/>
                    <a:pt x="38" y="65"/>
                    <a:pt x="38" y="70"/>
                  </a:cubicBezTo>
                  <a:cubicBezTo>
                    <a:pt x="38" y="76"/>
                    <a:pt x="42" y="80"/>
                    <a:pt x="48" y="80"/>
                  </a:cubicBezTo>
                  <a:cubicBezTo>
                    <a:pt x="53" y="80"/>
                    <a:pt x="58" y="76"/>
                    <a:pt x="58" y="70"/>
                  </a:cubicBezTo>
                  <a:cubicBezTo>
                    <a:pt x="58" y="65"/>
                    <a:pt x="55" y="62"/>
                    <a:pt x="5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5" name="Freeform 14">
              <a:extLst>
                <a:ext uri="{FF2B5EF4-FFF2-40B4-BE49-F238E27FC236}">
                  <a16:creationId xmlns:a16="http://schemas.microsoft.com/office/drawing/2014/main" id="{A1BE69AE-F25F-4F26-8A1D-AFAB5FEDC534}"/>
                </a:ext>
              </a:extLst>
            </p:cNvPr>
            <p:cNvSpPr>
              <a:spLocks/>
            </p:cNvSpPr>
            <p:nvPr/>
          </p:nvSpPr>
          <p:spPr bwMode="auto">
            <a:xfrm>
              <a:off x="8980488" y="3375026"/>
              <a:ext cx="276225" cy="125413"/>
            </a:xfrm>
            <a:custGeom>
              <a:avLst/>
              <a:gdLst>
                <a:gd name="T0" fmla="*/ 10 w 86"/>
                <a:gd name="T1" fmla="*/ 39 h 39"/>
                <a:gd name="T2" fmla="*/ 20 w 86"/>
                <a:gd name="T3" fmla="*/ 32 h 39"/>
                <a:gd name="T4" fmla="*/ 39 w 86"/>
                <a:gd name="T5" fmla="*/ 32 h 39"/>
                <a:gd name="T6" fmla="*/ 56 w 86"/>
                <a:gd name="T7" fmla="*/ 13 h 39"/>
                <a:gd name="T8" fmla="*/ 66 w 86"/>
                <a:gd name="T9" fmla="*/ 13 h 39"/>
                <a:gd name="T10" fmla="*/ 76 w 86"/>
                <a:gd name="T11" fmla="*/ 20 h 39"/>
                <a:gd name="T12" fmla="*/ 86 w 86"/>
                <a:gd name="T13" fmla="*/ 10 h 39"/>
                <a:gd name="T14" fmla="*/ 76 w 86"/>
                <a:gd name="T15" fmla="*/ 0 h 39"/>
                <a:gd name="T16" fmla="*/ 66 w 86"/>
                <a:gd name="T17" fmla="*/ 7 h 39"/>
                <a:gd name="T18" fmla="*/ 54 w 86"/>
                <a:gd name="T19" fmla="*/ 7 h 39"/>
                <a:gd name="T20" fmla="*/ 36 w 86"/>
                <a:gd name="T21" fmla="*/ 26 h 39"/>
                <a:gd name="T22" fmla="*/ 20 w 86"/>
                <a:gd name="T23" fmla="*/ 26 h 39"/>
                <a:gd name="T24" fmla="*/ 10 w 86"/>
                <a:gd name="T25" fmla="*/ 18 h 39"/>
                <a:gd name="T26" fmla="*/ 0 w 86"/>
                <a:gd name="T27" fmla="*/ 29 h 39"/>
                <a:gd name="T28" fmla="*/ 10 w 86"/>
                <a:gd name="T2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39">
                  <a:moveTo>
                    <a:pt x="10" y="39"/>
                  </a:moveTo>
                  <a:cubicBezTo>
                    <a:pt x="14" y="39"/>
                    <a:pt x="18" y="36"/>
                    <a:pt x="20" y="32"/>
                  </a:cubicBezTo>
                  <a:cubicBezTo>
                    <a:pt x="39" y="32"/>
                    <a:pt x="39" y="32"/>
                    <a:pt x="39" y="32"/>
                  </a:cubicBezTo>
                  <a:cubicBezTo>
                    <a:pt x="56" y="13"/>
                    <a:pt x="56" y="13"/>
                    <a:pt x="56" y="13"/>
                  </a:cubicBezTo>
                  <a:cubicBezTo>
                    <a:pt x="66" y="13"/>
                    <a:pt x="66" y="13"/>
                    <a:pt x="66" y="13"/>
                  </a:cubicBezTo>
                  <a:cubicBezTo>
                    <a:pt x="68" y="17"/>
                    <a:pt x="71" y="20"/>
                    <a:pt x="76" y="20"/>
                  </a:cubicBezTo>
                  <a:cubicBezTo>
                    <a:pt x="81" y="20"/>
                    <a:pt x="86" y="15"/>
                    <a:pt x="86" y="10"/>
                  </a:cubicBezTo>
                  <a:cubicBezTo>
                    <a:pt x="86" y="4"/>
                    <a:pt x="81" y="0"/>
                    <a:pt x="76" y="0"/>
                  </a:cubicBezTo>
                  <a:cubicBezTo>
                    <a:pt x="71" y="0"/>
                    <a:pt x="68" y="3"/>
                    <a:pt x="66" y="7"/>
                  </a:cubicBezTo>
                  <a:cubicBezTo>
                    <a:pt x="54" y="7"/>
                    <a:pt x="54" y="7"/>
                    <a:pt x="54" y="7"/>
                  </a:cubicBezTo>
                  <a:cubicBezTo>
                    <a:pt x="36" y="26"/>
                    <a:pt x="36" y="26"/>
                    <a:pt x="36" y="26"/>
                  </a:cubicBezTo>
                  <a:cubicBezTo>
                    <a:pt x="20" y="26"/>
                    <a:pt x="20" y="26"/>
                    <a:pt x="20" y="26"/>
                  </a:cubicBezTo>
                  <a:cubicBezTo>
                    <a:pt x="18" y="21"/>
                    <a:pt x="14" y="18"/>
                    <a:pt x="10" y="18"/>
                  </a:cubicBezTo>
                  <a:cubicBezTo>
                    <a:pt x="4" y="18"/>
                    <a:pt x="0" y="23"/>
                    <a:pt x="0" y="29"/>
                  </a:cubicBezTo>
                  <a:cubicBezTo>
                    <a:pt x="0" y="34"/>
                    <a:pt x="4" y="39"/>
                    <a:pt x="1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6" name="Freeform 15">
              <a:extLst>
                <a:ext uri="{FF2B5EF4-FFF2-40B4-BE49-F238E27FC236}">
                  <a16:creationId xmlns:a16="http://schemas.microsoft.com/office/drawing/2014/main" id="{1E10299F-9203-48C0-92DE-6856F36ACA01}"/>
                </a:ext>
              </a:extLst>
            </p:cNvPr>
            <p:cNvSpPr>
              <a:spLocks/>
            </p:cNvSpPr>
            <p:nvPr/>
          </p:nvSpPr>
          <p:spPr bwMode="auto">
            <a:xfrm>
              <a:off x="9086850" y="3403601"/>
              <a:ext cx="244475" cy="338138"/>
            </a:xfrm>
            <a:custGeom>
              <a:avLst/>
              <a:gdLst>
                <a:gd name="T0" fmla="*/ 66 w 76"/>
                <a:gd name="T1" fmla="*/ 0 h 105"/>
                <a:gd name="T2" fmla="*/ 55 w 76"/>
                <a:gd name="T3" fmla="*/ 11 h 105"/>
                <a:gd name="T4" fmla="*/ 61 w 76"/>
                <a:gd name="T5" fmla="*/ 20 h 105"/>
                <a:gd name="T6" fmla="*/ 45 w 76"/>
                <a:gd name="T7" fmla="*/ 35 h 105"/>
                <a:gd name="T8" fmla="*/ 24 w 76"/>
                <a:gd name="T9" fmla="*/ 38 h 105"/>
                <a:gd name="T10" fmla="*/ 7 w 76"/>
                <a:gd name="T11" fmla="*/ 56 h 105"/>
                <a:gd name="T12" fmla="*/ 7 w 76"/>
                <a:gd name="T13" fmla="*/ 85 h 105"/>
                <a:gd name="T14" fmla="*/ 0 w 76"/>
                <a:gd name="T15" fmla="*/ 95 h 105"/>
                <a:gd name="T16" fmla="*/ 10 w 76"/>
                <a:gd name="T17" fmla="*/ 105 h 105"/>
                <a:gd name="T18" fmla="*/ 20 w 76"/>
                <a:gd name="T19" fmla="*/ 95 h 105"/>
                <a:gd name="T20" fmla="*/ 13 w 76"/>
                <a:gd name="T21" fmla="*/ 85 h 105"/>
                <a:gd name="T22" fmla="*/ 13 w 76"/>
                <a:gd name="T23" fmla="*/ 58 h 105"/>
                <a:gd name="T24" fmla="*/ 27 w 76"/>
                <a:gd name="T25" fmla="*/ 44 h 105"/>
                <a:gd name="T26" fmla="*/ 48 w 76"/>
                <a:gd name="T27" fmla="*/ 41 h 105"/>
                <a:gd name="T28" fmla="*/ 69 w 76"/>
                <a:gd name="T29" fmla="*/ 21 h 105"/>
                <a:gd name="T30" fmla="*/ 69 w 76"/>
                <a:gd name="T31" fmla="*/ 20 h 105"/>
                <a:gd name="T32" fmla="*/ 76 w 76"/>
                <a:gd name="T33" fmla="*/ 11 h 105"/>
                <a:gd name="T34" fmla="*/ 66 w 76"/>
                <a:gd name="T3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05">
                  <a:moveTo>
                    <a:pt x="66" y="0"/>
                  </a:moveTo>
                  <a:cubicBezTo>
                    <a:pt x="60" y="0"/>
                    <a:pt x="55" y="5"/>
                    <a:pt x="55" y="11"/>
                  </a:cubicBezTo>
                  <a:cubicBezTo>
                    <a:pt x="55" y="15"/>
                    <a:pt x="58" y="18"/>
                    <a:pt x="61" y="20"/>
                  </a:cubicBezTo>
                  <a:cubicBezTo>
                    <a:pt x="45" y="35"/>
                    <a:pt x="45" y="35"/>
                    <a:pt x="45" y="35"/>
                  </a:cubicBezTo>
                  <a:cubicBezTo>
                    <a:pt x="24" y="38"/>
                    <a:pt x="24" y="38"/>
                    <a:pt x="24" y="38"/>
                  </a:cubicBezTo>
                  <a:cubicBezTo>
                    <a:pt x="7" y="56"/>
                    <a:pt x="7" y="56"/>
                    <a:pt x="7" y="56"/>
                  </a:cubicBezTo>
                  <a:cubicBezTo>
                    <a:pt x="7" y="85"/>
                    <a:pt x="7" y="85"/>
                    <a:pt x="7" y="85"/>
                  </a:cubicBezTo>
                  <a:cubicBezTo>
                    <a:pt x="3" y="86"/>
                    <a:pt x="0" y="90"/>
                    <a:pt x="0" y="95"/>
                  </a:cubicBezTo>
                  <a:cubicBezTo>
                    <a:pt x="0" y="100"/>
                    <a:pt x="5" y="105"/>
                    <a:pt x="10" y="105"/>
                  </a:cubicBezTo>
                  <a:cubicBezTo>
                    <a:pt x="16" y="105"/>
                    <a:pt x="20" y="100"/>
                    <a:pt x="20" y="95"/>
                  </a:cubicBezTo>
                  <a:cubicBezTo>
                    <a:pt x="20" y="90"/>
                    <a:pt x="17" y="86"/>
                    <a:pt x="13" y="85"/>
                  </a:cubicBezTo>
                  <a:cubicBezTo>
                    <a:pt x="13" y="58"/>
                    <a:pt x="13" y="58"/>
                    <a:pt x="13" y="58"/>
                  </a:cubicBezTo>
                  <a:cubicBezTo>
                    <a:pt x="27" y="44"/>
                    <a:pt x="27" y="44"/>
                    <a:pt x="27" y="44"/>
                  </a:cubicBezTo>
                  <a:cubicBezTo>
                    <a:pt x="48" y="41"/>
                    <a:pt x="48" y="41"/>
                    <a:pt x="48" y="41"/>
                  </a:cubicBezTo>
                  <a:cubicBezTo>
                    <a:pt x="69" y="21"/>
                    <a:pt x="69" y="21"/>
                    <a:pt x="69" y="21"/>
                  </a:cubicBezTo>
                  <a:cubicBezTo>
                    <a:pt x="69" y="20"/>
                    <a:pt x="69" y="20"/>
                    <a:pt x="69" y="20"/>
                  </a:cubicBezTo>
                  <a:cubicBezTo>
                    <a:pt x="73" y="19"/>
                    <a:pt x="76" y="15"/>
                    <a:pt x="76" y="11"/>
                  </a:cubicBezTo>
                  <a:cubicBezTo>
                    <a:pt x="76" y="5"/>
                    <a:pt x="71"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grpSp>
      <p:sp>
        <p:nvSpPr>
          <p:cNvPr id="497" name="Freeform 5">
            <a:extLst>
              <a:ext uri="{FF2B5EF4-FFF2-40B4-BE49-F238E27FC236}">
                <a16:creationId xmlns:a16="http://schemas.microsoft.com/office/drawing/2014/main" id="{293D83D0-16F3-4D79-B560-0CB10BCD5E06}"/>
              </a:ext>
            </a:extLst>
          </p:cNvPr>
          <p:cNvSpPr>
            <a:spLocks/>
          </p:cNvSpPr>
          <p:nvPr/>
        </p:nvSpPr>
        <p:spPr bwMode="auto">
          <a:xfrm>
            <a:off x="5514280" y="2462140"/>
            <a:ext cx="863772" cy="497393"/>
          </a:xfrm>
          <a:custGeom>
            <a:avLst/>
            <a:gdLst>
              <a:gd name="T0" fmla="*/ 991 w 992"/>
              <a:gd name="T1" fmla="*/ 95 h 569"/>
              <a:gd name="T2" fmla="*/ 953 w 992"/>
              <a:gd name="T3" fmla="*/ 271 h 569"/>
              <a:gd name="T4" fmla="*/ 852 w 992"/>
              <a:gd name="T5" fmla="*/ 418 h 569"/>
              <a:gd name="T6" fmla="*/ 702 w 992"/>
              <a:gd name="T7" fmla="*/ 515 h 569"/>
              <a:gd name="T8" fmla="*/ 529 w 992"/>
              <a:gd name="T9" fmla="*/ 546 h 569"/>
              <a:gd name="T10" fmla="*/ 357 w 992"/>
              <a:gd name="T11" fmla="*/ 510 h 569"/>
              <a:gd name="T12" fmla="*/ 213 w 992"/>
              <a:gd name="T13" fmla="*/ 410 h 569"/>
              <a:gd name="T14" fmla="*/ 119 w 992"/>
              <a:gd name="T15" fmla="*/ 265 h 569"/>
              <a:gd name="T16" fmla="*/ 88 w 992"/>
              <a:gd name="T17" fmla="*/ 114 h 569"/>
              <a:gd name="T18" fmla="*/ 132 w 992"/>
              <a:gd name="T19" fmla="*/ 114 h 569"/>
              <a:gd name="T20" fmla="*/ 66 w 992"/>
              <a:gd name="T21" fmla="*/ 0 h 569"/>
              <a:gd name="T22" fmla="*/ 0 w 992"/>
              <a:gd name="T23" fmla="*/ 114 h 569"/>
              <a:gd name="T24" fmla="*/ 45 w 992"/>
              <a:gd name="T25" fmla="*/ 114 h 569"/>
              <a:gd name="T26" fmla="*/ 84 w 992"/>
              <a:gd name="T27" fmla="*/ 279 h 569"/>
              <a:gd name="T28" fmla="*/ 190 w 992"/>
              <a:gd name="T29" fmla="*/ 434 h 569"/>
              <a:gd name="T30" fmla="*/ 346 w 992"/>
              <a:gd name="T31" fmla="*/ 535 h 569"/>
              <a:gd name="T32" fmla="*/ 529 w 992"/>
              <a:gd name="T33" fmla="*/ 568 h 569"/>
              <a:gd name="T34" fmla="*/ 709 w 992"/>
              <a:gd name="T35" fmla="*/ 530 h 569"/>
              <a:gd name="T36" fmla="*/ 859 w 992"/>
              <a:gd name="T37" fmla="*/ 426 h 569"/>
              <a:gd name="T38" fmla="*/ 958 w 992"/>
              <a:gd name="T39" fmla="*/ 273 h 569"/>
              <a:gd name="T40" fmla="*/ 991 w 992"/>
              <a:gd name="T41" fmla="*/ 95 h 569"/>
              <a:gd name="connsiteX0" fmla="*/ 9935 w 9936"/>
              <a:gd name="connsiteY0" fmla="*/ 2769 h 9983"/>
              <a:gd name="connsiteX1" fmla="*/ 9607 w 9936"/>
              <a:gd name="connsiteY1" fmla="*/ 4763 h 9983"/>
              <a:gd name="connsiteX2" fmla="*/ 8589 w 9936"/>
              <a:gd name="connsiteY2" fmla="*/ 7346 h 9983"/>
              <a:gd name="connsiteX3" fmla="*/ 7077 w 9936"/>
              <a:gd name="connsiteY3" fmla="*/ 9051 h 9983"/>
              <a:gd name="connsiteX4" fmla="*/ 5333 w 9936"/>
              <a:gd name="connsiteY4" fmla="*/ 9596 h 9983"/>
              <a:gd name="connsiteX5" fmla="*/ 3599 w 9936"/>
              <a:gd name="connsiteY5" fmla="*/ 8963 h 9983"/>
              <a:gd name="connsiteX6" fmla="*/ 2147 w 9936"/>
              <a:gd name="connsiteY6" fmla="*/ 7206 h 9983"/>
              <a:gd name="connsiteX7" fmla="*/ 1200 w 9936"/>
              <a:gd name="connsiteY7" fmla="*/ 4657 h 9983"/>
              <a:gd name="connsiteX8" fmla="*/ 887 w 9936"/>
              <a:gd name="connsiteY8" fmla="*/ 2004 h 9983"/>
              <a:gd name="connsiteX9" fmla="*/ 1331 w 9936"/>
              <a:gd name="connsiteY9" fmla="*/ 2004 h 9983"/>
              <a:gd name="connsiteX10" fmla="*/ 665 w 9936"/>
              <a:gd name="connsiteY10" fmla="*/ 0 h 9983"/>
              <a:gd name="connsiteX11" fmla="*/ 0 w 9936"/>
              <a:gd name="connsiteY11" fmla="*/ 2004 h 9983"/>
              <a:gd name="connsiteX12" fmla="*/ 454 w 9936"/>
              <a:gd name="connsiteY12" fmla="*/ 2004 h 9983"/>
              <a:gd name="connsiteX13" fmla="*/ 847 w 9936"/>
              <a:gd name="connsiteY13" fmla="*/ 4903 h 9983"/>
              <a:gd name="connsiteX14" fmla="*/ 1915 w 9936"/>
              <a:gd name="connsiteY14" fmla="*/ 7627 h 9983"/>
              <a:gd name="connsiteX15" fmla="*/ 3488 w 9936"/>
              <a:gd name="connsiteY15" fmla="*/ 9402 h 9983"/>
              <a:gd name="connsiteX16" fmla="*/ 5333 w 9936"/>
              <a:gd name="connsiteY16" fmla="*/ 9982 h 9983"/>
              <a:gd name="connsiteX17" fmla="*/ 7147 w 9936"/>
              <a:gd name="connsiteY17" fmla="*/ 9315 h 9983"/>
              <a:gd name="connsiteX18" fmla="*/ 8659 w 9936"/>
              <a:gd name="connsiteY18" fmla="*/ 7487 h 9983"/>
              <a:gd name="connsiteX19" fmla="*/ 9657 w 9936"/>
              <a:gd name="connsiteY19" fmla="*/ 4798 h 9983"/>
              <a:gd name="connsiteX20" fmla="*/ 9935 w 9936"/>
              <a:gd name="connsiteY20" fmla="*/ 2769 h 9983"/>
              <a:gd name="connsiteX0" fmla="*/ 9999 w 9999"/>
              <a:gd name="connsiteY0" fmla="*/ 2774 h 10000"/>
              <a:gd name="connsiteX1" fmla="*/ 9669 w 9999"/>
              <a:gd name="connsiteY1" fmla="*/ 4771 h 10000"/>
              <a:gd name="connsiteX2" fmla="*/ 8644 w 9999"/>
              <a:gd name="connsiteY2" fmla="*/ 7359 h 10000"/>
              <a:gd name="connsiteX3" fmla="*/ 7123 w 9999"/>
              <a:gd name="connsiteY3" fmla="*/ 9066 h 10000"/>
              <a:gd name="connsiteX4" fmla="*/ 5367 w 9999"/>
              <a:gd name="connsiteY4" fmla="*/ 9612 h 10000"/>
              <a:gd name="connsiteX5" fmla="*/ 3622 w 9999"/>
              <a:gd name="connsiteY5" fmla="*/ 8978 h 10000"/>
              <a:gd name="connsiteX6" fmla="*/ 2161 w 9999"/>
              <a:gd name="connsiteY6" fmla="*/ 7218 h 10000"/>
              <a:gd name="connsiteX7" fmla="*/ 1208 w 9999"/>
              <a:gd name="connsiteY7" fmla="*/ 4665 h 10000"/>
              <a:gd name="connsiteX8" fmla="*/ 893 w 9999"/>
              <a:gd name="connsiteY8" fmla="*/ 2007 h 10000"/>
              <a:gd name="connsiteX9" fmla="*/ 1340 w 9999"/>
              <a:gd name="connsiteY9" fmla="*/ 2007 h 10000"/>
              <a:gd name="connsiteX10" fmla="*/ 669 w 9999"/>
              <a:gd name="connsiteY10" fmla="*/ 0 h 10000"/>
              <a:gd name="connsiteX11" fmla="*/ 0 w 9999"/>
              <a:gd name="connsiteY11" fmla="*/ 2007 h 10000"/>
              <a:gd name="connsiteX12" fmla="*/ 457 w 9999"/>
              <a:gd name="connsiteY12" fmla="*/ 2007 h 10000"/>
              <a:gd name="connsiteX13" fmla="*/ 852 w 9999"/>
              <a:gd name="connsiteY13" fmla="*/ 4911 h 10000"/>
              <a:gd name="connsiteX14" fmla="*/ 1927 w 9999"/>
              <a:gd name="connsiteY14" fmla="*/ 7640 h 10000"/>
              <a:gd name="connsiteX15" fmla="*/ 3510 w 9999"/>
              <a:gd name="connsiteY15" fmla="*/ 9418 h 10000"/>
              <a:gd name="connsiteX16" fmla="*/ 5367 w 9999"/>
              <a:gd name="connsiteY16" fmla="*/ 9999 h 10000"/>
              <a:gd name="connsiteX17" fmla="*/ 7193 w 9999"/>
              <a:gd name="connsiteY17" fmla="*/ 9331 h 10000"/>
              <a:gd name="connsiteX18" fmla="*/ 8715 w 9999"/>
              <a:gd name="connsiteY18" fmla="*/ 7500 h 10000"/>
              <a:gd name="connsiteX19" fmla="*/ 9719 w 9999"/>
              <a:gd name="connsiteY19" fmla="*/ 4806 h 10000"/>
              <a:gd name="connsiteX20" fmla="*/ 9999 w 9999"/>
              <a:gd name="connsiteY20" fmla="*/ 277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99" h="10000">
                <a:moveTo>
                  <a:pt x="9999" y="2774"/>
                </a:moveTo>
                <a:cubicBezTo>
                  <a:pt x="9989" y="3848"/>
                  <a:pt x="9894" y="4007"/>
                  <a:pt x="9669" y="4771"/>
                </a:cubicBezTo>
                <a:cubicBezTo>
                  <a:pt x="9443" y="5535"/>
                  <a:pt x="9080" y="6619"/>
                  <a:pt x="8644" y="7359"/>
                </a:cubicBezTo>
                <a:cubicBezTo>
                  <a:pt x="8208" y="8098"/>
                  <a:pt x="7690" y="8679"/>
                  <a:pt x="7123" y="9066"/>
                </a:cubicBezTo>
                <a:cubicBezTo>
                  <a:pt x="6564" y="9454"/>
                  <a:pt x="5965" y="9629"/>
                  <a:pt x="5367" y="9612"/>
                </a:cubicBezTo>
                <a:cubicBezTo>
                  <a:pt x="4769" y="9594"/>
                  <a:pt x="4170" y="9383"/>
                  <a:pt x="3622" y="8978"/>
                </a:cubicBezTo>
                <a:cubicBezTo>
                  <a:pt x="3074" y="8556"/>
                  <a:pt x="2576" y="7958"/>
                  <a:pt x="2161" y="7218"/>
                </a:cubicBezTo>
                <a:cubicBezTo>
                  <a:pt x="1755" y="6478"/>
                  <a:pt x="1430" y="5616"/>
                  <a:pt x="1208" y="4665"/>
                </a:cubicBezTo>
                <a:cubicBezTo>
                  <a:pt x="1014" y="3820"/>
                  <a:pt x="913" y="2922"/>
                  <a:pt x="893" y="2007"/>
                </a:cubicBezTo>
                <a:lnTo>
                  <a:pt x="1340" y="2007"/>
                </a:lnTo>
                <a:lnTo>
                  <a:pt x="669" y="0"/>
                </a:lnTo>
                <a:lnTo>
                  <a:pt x="0" y="2007"/>
                </a:lnTo>
                <a:lnTo>
                  <a:pt x="457" y="2007"/>
                </a:lnTo>
                <a:cubicBezTo>
                  <a:pt x="487" y="3010"/>
                  <a:pt x="619" y="3996"/>
                  <a:pt x="852" y="4911"/>
                </a:cubicBezTo>
                <a:cubicBezTo>
                  <a:pt x="1106" y="5933"/>
                  <a:pt x="1471" y="6866"/>
                  <a:pt x="1927" y="7640"/>
                </a:cubicBezTo>
                <a:cubicBezTo>
                  <a:pt x="2384" y="8397"/>
                  <a:pt x="2922" y="9013"/>
                  <a:pt x="3510" y="9418"/>
                </a:cubicBezTo>
                <a:cubicBezTo>
                  <a:pt x="4099" y="9824"/>
                  <a:pt x="4738" y="10017"/>
                  <a:pt x="5367" y="9999"/>
                </a:cubicBezTo>
                <a:cubicBezTo>
                  <a:pt x="5996" y="9982"/>
                  <a:pt x="6615" y="9753"/>
                  <a:pt x="7193" y="9331"/>
                </a:cubicBezTo>
                <a:cubicBezTo>
                  <a:pt x="7762" y="8890"/>
                  <a:pt x="8289" y="8274"/>
                  <a:pt x="8715" y="7500"/>
                </a:cubicBezTo>
                <a:cubicBezTo>
                  <a:pt x="9152" y="6725"/>
                  <a:pt x="9496" y="5810"/>
                  <a:pt x="9719" y="4806"/>
                </a:cubicBezTo>
                <a:cubicBezTo>
                  <a:pt x="9953" y="3802"/>
                  <a:pt x="9954" y="3609"/>
                  <a:pt x="9999" y="2774"/>
                </a:cubicBezTo>
                <a:close/>
              </a:path>
            </a:pathLst>
          </a:custGeom>
          <a:solidFill>
            <a:srgbClr val="C7000B"/>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13" name="矩形 412"/>
          <p:cNvSpPr/>
          <p:nvPr/>
        </p:nvSpPr>
        <p:spPr>
          <a:xfrm>
            <a:off x="2346085" y="1209559"/>
            <a:ext cx="2059307" cy="369188"/>
          </a:xfrm>
          <a:prstGeom prst="rect">
            <a:avLst/>
          </a:prstGeom>
        </p:spPr>
        <p:txBody>
          <a:bodyPr wrap="square">
            <a:noAutofit/>
          </a:bodyPr>
          <a:lstStyle/>
          <a:p>
            <a:pPr algn="ctr" defTabSz="2198745" fontAlgn="ctr"/>
            <a:r>
              <a:rPr lang="en-US" sz="2399" b="1" dirty="0">
                <a:solidFill>
                  <a:srgbClr val="C7000B"/>
                </a:solidFill>
                <a:latin typeface="Arial" panose="020B0604020202020204" pitchFamily="34" charset="0"/>
                <a:ea typeface="微软雅黑" pitchFamily="34" charset="-122"/>
                <a:cs typeface="Arial" panose="020B0604020202020204" pitchFamily="34" charset="0"/>
              </a:rPr>
              <a:t>Ever Fast</a:t>
            </a:r>
          </a:p>
        </p:txBody>
      </p:sp>
      <p:pic>
        <p:nvPicPr>
          <p:cNvPr id="103" name="Picture 11" descr="D:\mary\正在进行中\D-201512231 李智 2016MWC资料设计\徐林\link\线条.png">
            <a:extLst>
              <a:ext uri="{FF2B5EF4-FFF2-40B4-BE49-F238E27FC236}">
                <a16:creationId xmlns:a16="http://schemas.microsoft.com/office/drawing/2014/main" id="{51D67A21-12B4-4C64-887B-A66DB01BEF0C}"/>
              </a:ext>
            </a:extLst>
          </p:cNvPr>
          <p:cNvPicPr>
            <a:picLocks noChangeAspect="1" noChangeArrowheads="1"/>
          </p:cNvPicPr>
          <p:nvPr/>
        </p:nvPicPr>
        <p:blipFill>
          <a:blip r:embed="rId4" cstate="screen">
            <a:duotone>
              <a:srgbClr val="E7E6E6">
                <a:shade val="45000"/>
                <a:satMod val="135000"/>
              </a:srgb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05857" y="1506334"/>
            <a:ext cx="2488049" cy="57455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1" descr="D:\mary\正在进行中\D-201512231 李智 2016MWC资料设计\徐林\link\线条.png">
            <a:extLst>
              <a:ext uri="{FF2B5EF4-FFF2-40B4-BE49-F238E27FC236}">
                <a16:creationId xmlns:a16="http://schemas.microsoft.com/office/drawing/2014/main" id="{51D67A21-12B4-4C64-887B-A66DB01BEF0C}"/>
              </a:ext>
            </a:extLst>
          </p:cNvPr>
          <p:cNvPicPr>
            <a:picLocks noChangeAspect="1" noChangeArrowheads="1"/>
          </p:cNvPicPr>
          <p:nvPr/>
        </p:nvPicPr>
        <p:blipFill>
          <a:blip r:embed="rId4" cstate="screen">
            <a:duotone>
              <a:srgbClr val="E7E6E6">
                <a:shade val="45000"/>
                <a:satMod val="135000"/>
              </a:srgb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27932" y="1512885"/>
            <a:ext cx="2488049" cy="574550"/>
          </a:xfrm>
          <a:prstGeom prst="rect">
            <a:avLst/>
          </a:prstGeom>
          <a:noFill/>
          <a:extLst>
            <a:ext uri="{909E8E84-426E-40DD-AFC4-6F175D3DCCD1}">
              <a14:hiddenFill xmlns:a14="http://schemas.microsoft.com/office/drawing/2010/main">
                <a:solidFill>
                  <a:srgbClr val="FFFFFF"/>
                </a:solidFill>
              </a14:hiddenFill>
            </a:ext>
          </a:extLst>
        </p:spPr>
      </p:pic>
      <p:sp>
        <p:nvSpPr>
          <p:cNvPr id="416" name="矩形 415"/>
          <p:cNvSpPr/>
          <p:nvPr/>
        </p:nvSpPr>
        <p:spPr>
          <a:xfrm>
            <a:off x="5167535" y="1209516"/>
            <a:ext cx="1697688" cy="369188"/>
          </a:xfrm>
          <a:prstGeom prst="rect">
            <a:avLst/>
          </a:prstGeom>
        </p:spPr>
        <p:txBody>
          <a:bodyPr wrap="square">
            <a:noAutofit/>
          </a:bodyPr>
          <a:lstStyle/>
          <a:p>
            <a:pPr algn="ctr" defTabSz="2198745" fontAlgn="ctr"/>
            <a:r>
              <a:rPr lang="en-US" altLang="zh-CN" sz="2399" b="1" dirty="0">
                <a:solidFill>
                  <a:srgbClr val="C7000B"/>
                </a:solidFill>
                <a:latin typeface="Arial" panose="020B0604020202020204" pitchFamily="34" charset="0"/>
                <a:ea typeface="微软雅黑" pitchFamily="34" charset="-122"/>
                <a:cs typeface="Arial" panose="020B0604020202020204" pitchFamily="34" charset="0"/>
              </a:rPr>
              <a:t>Ever Solid</a:t>
            </a:r>
            <a:endParaRPr lang="en-US" sz="2399" b="1" dirty="0">
              <a:solidFill>
                <a:srgbClr val="C7000B"/>
              </a:solidFill>
              <a:latin typeface="Arial" panose="020B0604020202020204" pitchFamily="34" charset="0"/>
              <a:ea typeface="微软雅黑" pitchFamily="34" charset="-122"/>
              <a:cs typeface="Arial" panose="020B0604020202020204" pitchFamily="34" charset="0"/>
            </a:endParaRPr>
          </a:p>
        </p:txBody>
      </p:sp>
      <p:sp>
        <p:nvSpPr>
          <p:cNvPr id="445" name="矩形 444"/>
          <p:cNvSpPr/>
          <p:nvPr/>
        </p:nvSpPr>
        <p:spPr>
          <a:xfrm>
            <a:off x="7794833" y="1209516"/>
            <a:ext cx="1988617" cy="369188"/>
          </a:xfrm>
          <a:prstGeom prst="rect">
            <a:avLst/>
          </a:prstGeom>
        </p:spPr>
        <p:txBody>
          <a:bodyPr wrap="square">
            <a:noAutofit/>
          </a:bodyPr>
          <a:lstStyle/>
          <a:p>
            <a:pPr algn="ctr" defTabSz="2198745" fontAlgn="ctr">
              <a:defRPr/>
            </a:pPr>
            <a:r>
              <a:rPr lang="en-US" sz="2399" b="1" dirty="0">
                <a:solidFill>
                  <a:srgbClr val="C7000B"/>
                </a:solidFill>
                <a:latin typeface="Arial" panose="020B0604020202020204" pitchFamily="34" charset="0"/>
                <a:ea typeface="微软雅黑" pitchFamily="34" charset="-122"/>
                <a:cs typeface="Arial" panose="020B0604020202020204" pitchFamily="34" charset="0"/>
              </a:rPr>
              <a:t>AI-Powered</a:t>
            </a:r>
          </a:p>
        </p:txBody>
      </p:sp>
      <p:grpSp>
        <p:nvGrpSpPr>
          <p:cNvPr id="446" name="组合 445">
            <a:extLst>
              <a:ext uri="{FF2B5EF4-FFF2-40B4-BE49-F238E27FC236}">
                <a16:creationId xmlns:a16="http://schemas.microsoft.com/office/drawing/2014/main" id="{341A6691-9B6A-4D21-9C23-AC6D7744DFFA}"/>
              </a:ext>
            </a:extLst>
          </p:cNvPr>
          <p:cNvGrpSpPr/>
          <p:nvPr/>
        </p:nvGrpSpPr>
        <p:grpSpPr>
          <a:xfrm>
            <a:off x="7829881" y="1662376"/>
            <a:ext cx="1758121" cy="1738996"/>
            <a:chOff x="12547120" y="1677921"/>
            <a:chExt cx="1758808" cy="1739675"/>
          </a:xfrm>
        </p:grpSpPr>
        <p:grpSp>
          <p:nvGrpSpPr>
            <p:cNvPr id="447" name="组合 446">
              <a:extLst>
                <a:ext uri="{FF2B5EF4-FFF2-40B4-BE49-F238E27FC236}">
                  <a16:creationId xmlns:a16="http://schemas.microsoft.com/office/drawing/2014/main" id="{0AB66BBD-7794-4BB3-876F-D829C37DA063}"/>
                </a:ext>
              </a:extLst>
            </p:cNvPr>
            <p:cNvGrpSpPr/>
            <p:nvPr/>
          </p:nvGrpSpPr>
          <p:grpSpPr>
            <a:xfrm>
              <a:off x="12547120" y="1677921"/>
              <a:ext cx="1758808" cy="1739675"/>
              <a:chOff x="12547120" y="1677921"/>
              <a:chExt cx="1758808" cy="1739675"/>
            </a:xfrm>
            <a:solidFill>
              <a:sysClr val="window" lastClr="FFFFFF">
                <a:lumMod val="50000"/>
              </a:sysClr>
            </a:solidFill>
          </p:grpSpPr>
          <p:sp>
            <p:nvSpPr>
              <p:cNvPr id="455" name="Freeform 32">
                <a:extLst>
                  <a:ext uri="{FF2B5EF4-FFF2-40B4-BE49-F238E27FC236}">
                    <a16:creationId xmlns:a16="http://schemas.microsoft.com/office/drawing/2014/main" id="{31D659AD-E581-4B16-94F7-1C80EA5BE6EE}"/>
                  </a:ext>
                </a:extLst>
              </p:cNvPr>
              <p:cNvSpPr>
                <a:spLocks noEditPoints="1"/>
              </p:cNvSpPr>
              <p:nvPr/>
            </p:nvSpPr>
            <p:spPr bwMode="auto">
              <a:xfrm>
                <a:off x="12547120" y="1677921"/>
                <a:ext cx="1758808" cy="1739675"/>
              </a:xfrm>
              <a:custGeom>
                <a:avLst/>
                <a:gdLst/>
                <a:ahLst/>
                <a:cxnLst>
                  <a:cxn ang="0">
                    <a:pos x="2464" y="4990"/>
                  </a:cxn>
                  <a:cxn ang="0">
                    <a:pos x="2306" y="5168"/>
                  </a:cxn>
                  <a:cxn ang="0">
                    <a:pos x="2182" y="5152"/>
                  </a:cxn>
                  <a:cxn ang="0">
                    <a:pos x="3050" y="5144"/>
                  </a:cxn>
                  <a:cxn ang="0">
                    <a:pos x="3220" y="5108"/>
                  </a:cxn>
                  <a:cxn ang="0">
                    <a:pos x="3284" y="4892"/>
                  </a:cxn>
                  <a:cxn ang="0">
                    <a:pos x="3482" y="5028"/>
                  </a:cxn>
                  <a:cxn ang="0">
                    <a:pos x="1680" y="4814"/>
                  </a:cxn>
                  <a:cxn ang="0">
                    <a:pos x="1532" y="4746"/>
                  </a:cxn>
                  <a:cxn ang="0">
                    <a:pos x="1336" y="4862"/>
                  </a:cxn>
                  <a:cxn ang="0">
                    <a:pos x="3888" y="4838"/>
                  </a:cxn>
                  <a:cxn ang="0">
                    <a:pos x="4034" y="4746"/>
                  </a:cxn>
                  <a:cxn ang="0">
                    <a:pos x="4040" y="4506"/>
                  </a:cxn>
                  <a:cxn ang="0">
                    <a:pos x="4130" y="4434"/>
                  </a:cxn>
                  <a:cxn ang="0">
                    <a:pos x="852" y="4514"/>
                  </a:cxn>
                  <a:cxn ang="0">
                    <a:pos x="864" y="4258"/>
                  </a:cxn>
                  <a:cxn ang="0">
                    <a:pos x="626" y="4282"/>
                  </a:cxn>
                  <a:cxn ang="0">
                    <a:pos x="546" y="4186"/>
                  </a:cxn>
                  <a:cxn ang="0">
                    <a:pos x="4664" y="4150"/>
                  </a:cxn>
                  <a:cxn ang="0">
                    <a:pos x="4764" y="4006"/>
                  </a:cxn>
                  <a:cxn ang="0">
                    <a:pos x="4664" y="3804"/>
                  </a:cxn>
                  <a:cxn ang="0">
                    <a:pos x="4902" y="3770"/>
                  </a:cxn>
                  <a:cxn ang="0">
                    <a:pos x="410" y="3596"/>
                  </a:cxn>
                  <a:cxn ang="0">
                    <a:pos x="348" y="3448"/>
                  </a:cxn>
                  <a:cxn ang="0">
                    <a:pos x="128" y="3398"/>
                  </a:cxn>
                  <a:cxn ang="0">
                    <a:pos x="5072" y="3354"/>
                  </a:cxn>
                  <a:cxn ang="0">
                    <a:pos x="5116" y="3184"/>
                  </a:cxn>
                  <a:cxn ang="0">
                    <a:pos x="4958" y="3006"/>
                  </a:cxn>
                  <a:cxn ang="0">
                    <a:pos x="4974" y="2892"/>
                  </a:cxn>
                  <a:cxn ang="0">
                    <a:pos x="8" y="2814"/>
                  </a:cxn>
                  <a:cxn ang="0">
                    <a:pos x="192" y="2636"/>
                  </a:cxn>
                  <a:cxn ang="0">
                    <a:pos x="0" y="2516"/>
                  </a:cxn>
                  <a:cxn ang="0">
                    <a:pos x="200" y="2382"/>
                  </a:cxn>
                  <a:cxn ang="0">
                    <a:pos x="5170" y="2322"/>
                  </a:cxn>
                  <a:cxn ang="0">
                    <a:pos x="5148" y="2150"/>
                  </a:cxn>
                  <a:cxn ang="0">
                    <a:pos x="4936" y="2070"/>
                  </a:cxn>
                  <a:cxn ang="0">
                    <a:pos x="272" y="1974"/>
                  </a:cxn>
                  <a:cxn ang="0">
                    <a:pos x="318" y="1820"/>
                  </a:cxn>
                  <a:cxn ang="0">
                    <a:pos x="188" y="1618"/>
                  </a:cxn>
                  <a:cxn ang="0">
                    <a:pos x="238" y="1502"/>
                  </a:cxn>
                  <a:cxn ang="0">
                    <a:pos x="4754" y="1548"/>
                  </a:cxn>
                  <a:cxn ang="0">
                    <a:pos x="4846" y="1310"/>
                  </a:cxn>
                  <a:cxn ang="0">
                    <a:pos x="4608" y="1288"/>
                  </a:cxn>
                  <a:cxn ang="0">
                    <a:pos x="4542" y="1192"/>
                  </a:cxn>
                  <a:cxn ang="0">
                    <a:pos x="702" y="1112"/>
                  </a:cxn>
                  <a:cxn ang="0">
                    <a:pos x="806" y="988"/>
                  </a:cxn>
                  <a:cxn ang="0">
                    <a:pos x="748" y="770"/>
                  </a:cxn>
                  <a:cxn ang="0">
                    <a:pos x="984" y="808"/>
                  </a:cxn>
                  <a:cxn ang="0">
                    <a:pos x="4298" y="638"/>
                  </a:cxn>
                  <a:cxn ang="0">
                    <a:pos x="4162" y="528"/>
                  </a:cxn>
                  <a:cxn ang="0">
                    <a:pos x="3952" y="614"/>
                  </a:cxn>
                  <a:cxn ang="0">
                    <a:pos x="1316" y="558"/>
                  </a:cxn>
                  <a:cxn ang="0">
                    <a:pos x="1454" y="478"/>
                  </a:cxn>
                  <a:cxn ang="0">
                    <a:pos x="1496" y="242"/>
                  </a:cxn>
                  <a:cxn ang="0">
                    <a:pos x="1610" y="192"/>
                  </a:cxn>
                  <a:cxn ang="0">
                    <a:pos x="3464" y="354"/>
                  </a:cxn>
                  <a:cxn ang="0">
                    <a:pos x="3368" y="118"/>
                  </a:cxn>
                  <a:cxn ang="0">
                    <a:pos x="3178" y="264"/>
                  </a:cxn>
                  <a:cxn ang="0">
                    <a:pos x="3064" y="238"/>
                  </a:cxn>
                  <a:cxn ang="0">
                    <a:pos x="2216" y="220"/>
                  </a:cxn>
                  <a:cxn ang="0">
                    <a:pos x="2376" y="202"/>
                  </a:cxn>
                  <a:cxn ang="0">
                    <a:pos x="2482" y="2"/>
                  </a:cxn>
                </a:cxnLst>
                <a:rect l="0" t="0" r="r" b="b"/>
                <a:pathLst>
                  <a:path w="5184" h="5184">
                    <a:moveTo>
                      <a:pt x="2604" y="5184"/>
                    </a:moveTo>
                    <a:lnTo>
                      <a:pt x="2602" y="4992"/>
                    </a:lnTo>
                    <a:lnTo>
                      <a:pt x="2602" y="4992"/>
                    </a:lnTo>
                    <a:lnTo>
                      <a:pt x="2626" y="4992"/>
                    </a:lnTo>
                    <a:lnTo>
                      <a:pt x="2628" y="5184"/>
                    </a:lnTo>
                    <a:lnTo>
                      <a:pt x="2628" y="5184"/>
                    </a:lnTo>
                    <a:lnTo>
                      <a:pt x="2604" y="5184"/>
                    </a:lnTo>
                    <a:lnTo>
                      <a:pt x="2604" y="5184"/>
                    </a:lnTo>
                    <a:close/>
                    <a:moveTo>
                      <a:pt x="2478" y="5182"/>
                    </a:moveTo>
                    <a:lnTo>
                      <a:pt x="2478" y="5182"/>
                    </a:lnTo>
                    <a:lnTo>
                      <a:pt x="2454" y="5180"/>
                    </a:lnTo>
                    <a:lnTo>
                      <a:pt x="2464" y="4990"/>
                    </a:lnTo>
                    <a:lnTo>
                      <a:pt x="2464" y="4990"/>
                    </a:lnTo>
                    <a:lnTo>
                      <a:pt x="2488" y="4990"/>
                    </a:lnTo>
                    <a:lnTo>
                      <a:pt x="2478" y="5182"/>
                    </a:lnTo>
                    <a:close/>
                    <a:moveTo>
                      <a:pt x="2752" y="5180"/>
                    </a:moveTo>
                    <a:lnTo>
                      <a:pt x="2740" y="4988"/>
                    </a:lnTo>
                    <a:lnTo>
                      <a:pt x="2740" y="4988"/>
                    </a:lnTo>
                    <a:lnTo>
                      <a:pt x="2764" y="4986"/>
                    </a:lnTo>
                    <a:lnTo>
                      <a:pt x="2778" y="5178"/>
                    </a:lnTo>
                    <a:lnTo>
                      <a:pt x="2778" y="5178"/>
                    </a:lnTo>
                    <a:lnTo>
                      <a:pt x="2752" y="5180"/>
                    </a:lnTo>
                    <a:lnTo>
                      <a:pt x="2752" y="5180"/>
                    </a:lnTo>
                    <a:close/>
                    <a:moveTo>
                      <a:pt x="2330" y="5172"/>
                    </a:moveTo>
                    <a:lnTo>
                      <a:pt x="2330" y="5172"/>
                    </a:lnTo>
                    <a:lnTo>
                      <a:pt x="2306" y="5168"/>
                    </a:lnTo>
                    <a:lnTo>
                      <a:pt x="2326" y="4978"/>
                    </a:lnTo>
                    <a:lnTo>
                      <a:pt x="2326" y="4978"/>
                    </a:lnTo>
                    <a:lnTo>
                      <a:pt x="2350" y="4980"/>
                    </a:lnTo>
                    <a:lnTo>
                      <a:pt x="2330" y="5172"/>
                    </a:lnTo>
                    <a:close/>
                    <a:moveTo>
                      <a:pt x="2902" y="5166"/>
                    </a:moveTo>
                    <a:lnTo>
                      <a:pt x="2878" y="4976"/>
                    </a:lnTo>
                    <a:lnTo>
                      <a:pt x="2878" y="4976"/>
                    </a:lnTo>
                    <a:lnTo>
                      <a:pt x="2902" y="4972"/>
                    </a:lnTo>
                    <a:lnTo>
                      <a:pt x="2926" y="5164"/>
                    </a:lnTo>
                    <a:lnTo>
                      <a:pt x="2926" y="5164"/>
                    </a:lnTo>
                    <a:lnTo>
                      <a:pt x="2902" y="5166"/>
                    </a:lnTo>
                    <a:lnTo>
                      <a:pt x="2902" y="5166"/>
                    </a:lnTo>
                    <a:close/>
                    <a:moveTo>
                      <a:pt x="2182" y="5152"/>
                    </a:moveTo>
                    <a:lnTo>
                      <a:pt x="2182" y="5152"/>
                    </a:lnTo>
                    <a:lnTo>
                      <a:pt x="2158" y="5148"/>
                    </a:lnTo>
                    <a:lnTo>
                      <a:pt x="2190" y="4958"/>
                    </a:lnTo>
                    <a:lnTo>
                      <a:pt x="2190" y="4958"/>
                    </a:lnTo>
                    <a:lnTo>
                      <a:pt x="2212" y="4962"/>
                    </a:lnTo>
                    <a:lnTo>
                      <a:pt x="2182" y="5152"/>
                    </a:lnTo>
                    <a:close/>
                    <a:moveTo>
                      <a:pt x="3050" y="5144"/>
                    </a:moveTo>
                    <a:lnTo>
                      <a:pt x="3016" y="4956"/>
                    </a:lnTo>
                    <a:lnTo>
                      <a:pt x="3016" y="4956"/>
                    </a:lnTo>
                    <a:lnTo>
                      <a:pt x="3038" y="4952"/>
                    </a:lnTo>
                    <a:lnTo>
                      <a:pt x="3074" y="5140"/>
                    </a:lnTo>
                    <a:lnTo>
                      <a:pt x="3074" y="5140"/>
                    </a:lnTo>
                    <a:lnTo>
                      <a:pt x="3050" y="5144"/>
                    </a:lnTo>
                    <a:lnTo>
                      <a:pt x="3050" y="5144"/>
                    </a:lnTo>
                    <a:close/>
                    <a:moveTo>
                      <a:pt x="2034" y="5124"/>
                    </a:moveTo>
                    <a:lnTo>
                      <a:pt x="2034" y="5124"/>
                    </a:lnTo>
                    <a:lnTo>
                      <a:pt x="2010" y="5120"/>
                    </a:lnTo>
                    <a:lnTo>
                      <a:pt x="2054" y="4932"/>
                    </a:lnTo>
                    <a:lnTo>
                      <a:pt x="2054" y="4932"/>
                    </a:lnTo>
                    <a:lnTo>
                      <a:pt x="2076" y="4938"/>
                    </a:lnTo>
                    <a:lnTo>
                      <a:pt x="2034" y="5124"/>
                    </a:lnTo>
                    <a:close/>
                    <a:moveTo>
                      <a:pt x="3196" y="5114"/>
                    </a:moveTo>
                    <a:lnTo>
                      <a:pt x="3152" y="4928"/>
                    </a:lnTo>
                    <a:lnTo>
                      <a:pt x="3152" y="4928"/>
                    </a:lnTo>
                    <a:lnTo>
                      <a:pt x="3174" y="4922"/>
                    </a:lnTo>
                    <a:lnTo>
                      <a:pt x="3220" y="5108"/>
                    </a:lnTo>
                    <a:lnTo>
                      <a:pt x="3220" y="5108"/>
                    </a:lnTo>
                    <a:lnTo>
                      <a:pt x="3196" y="5114"/>
                    </a:lnTo>
                    <a:lnTo>
                      <a:pt x="3196" y="5114"/>
                    </a:lnTo>
                    <a:close/>
                    <a:moveTo>
                      <a:pt x="1890" y="5088"/>
                    </a:moveTo>
                    <a:lnTo>
                      <a:pt x="1890" y="5088"/>
                    </a:lnTo>
                    <a:lnTo>
                      <a:pt x="1866" y="5082"/>
                    </a:lnTo>
                    <a:lnTo>
                      <a:pt x="1920" y="4898"/>
                    </a:lnTo>
                    <a:lnTo>
                      <a:pt x="1920" y="4898"/>
                    </a:lnTo>
                    <a:lnTo>
                      <a:pt x="1942" y="4904"/>
                    </a:lnTo>
                    <a:lnTo>
                      <a:pt x="1890" y="5088"/>
                    </a:lnTo>
                    <a:close/>
                    <a:moveTo>
                      <a:pt x="3340" y="5074"/>
                    </a:moveTo>
                    <a:lnTo>
                      <a:pt x="3284" y="4892"/>
                    </a:lnTo>
                    <a:lnTo>
                      <a:pt x="3284" y="4892"/>
                    </a:lnTo>
                    <a:lnTo>
                      <a:pt x="3306" y="4884"/>
                    </a:lnTo>
                    <a:lnTo>
                      <a:pt x="3364" y="5068"/>
                    </a:lnTo>
                    <a:lnTo>
                      <a:pt x="3364" y="5068"/>
                    </a:lnTo>
                    <a:lnTo>
                      <a:pt x="3340" y="5074"/>
                    </a:lnTo>
                    <a:lnTo>
                      <a:pt x="3340" y="5074"/>
                    </a:lnTo>
                    <a:close/>
                    <a:moveTo>
                      <a:pt x="1748" y="5044"/>
                    </a:moveTo>
                    <a:lnTo>
                      <a:pt x="1748" y="5044"/>
                    </a:lnTo>
                    <a:lnTo>
                      <a:pt x="1724" y="5036"/>
                    </a:lnTo>
                    <a:lnTo>
                      <a:pt x="1788" y="4854"/>
                    </a:lnTo>
                    <a:lnTo>
                      <a:pt x="1788" y="4854"/>
                    </a:lnTo>
                    <a:lnTo>
                      <a:pt x="1810" y="4862"/>
                    </a:lnTo>
                    <a:lnTo>
                      <a:pt x="1748" y="5044"/>
                    </a:lnTo>
                    <a:close/>
                    <a:moveTo>
                      <a:pt x="3482" y="5028"/>
                    </a:moveTo>
                    <a:lnTo>
                      <a:pt x="3416" y="4848"/>
                    </a:lnTo>
                    <a:lnTo>
                      <a:pt x="3416" y="4848"/>
                    </a:lnTo>
                    <a:lnTo>
                      <a:pt x="3438" y="4840"/>
                    </a:lnTo>
                    <a:lnTo>
                      <a:pt x="3506" y="5020"/>
                    </a:lnTo>
                    <a:lnTo>
                      <a:pt x="3506" y="5020"/>
                    </a:lnTo>
                    <a:lnTo>
                      <a:pt x="3482" y="5028"/>
                    </a:lnTo>
                    <a:lnTo>
                      <a:pt x="3482" y="5028"/>
                    </a:lnTo>
                    <a:close/>
                    <a:moveTo>
                      <a:pt x="1606" y="4990"/>
                    </a:moveTo>
                    <a:lnTo>
                      <a:pt x="1606" y="4990"/>
                    </a:lnTo>
                    <a:lnTo>
                      <a:pt x="1584" y="4982"/>
                    </a:lnTo>
                    <a:lnTo>
                      <a:pt x="1658" y="4804"/>
                    </a:lnTo>
                    <a:lnTo>
                      <a:pt x="1658" y="4804"/>
                    </a:lnTo>
                    <a:lnTo>
                      <a:pt x="1680" y="4814"/>
                    </a:lnTo>
                    <a:lnTo>
                      <a:pt x="1606" y="4990"/>
                    </a:lnTo>
                    <a:close/>
                    <a:moveTo>
                      <a:pt x="3620" y="4972"/>
                    </a:moveTo>
                    <a:lnTo>
                      <a:pt x="3544" y="4796"/>
                    </a:lnTo>
                    <a:lnTo>
                      <a:pt x="3544" y="4796"/>
                    </a:lnTo>
                    <a:lnTo>
                      <a:pt x="3566" y="4788"/>
                    </a:lnTo>
                    <a:lnTo>
                      <a:pt x="3644" y="4962"/>
                    </a:lnTo>
                    <a:lnTo>
                      <a:pt x="3644" y="4962"/>
                    </a:lnTo>
                    <a:lnTo>
                      <a:pt x="3620" y="4972"/>
                    </a:lnTo>
                    <a:lnTo>
                      <a:pt x="3620" y="4972"/>
                    </a:lnTo>
                    <a:close/>
                    <a:moveTo>
                      <a:pt x="1470" y="4930"/>
                    </a:moveTo>
                    <a:lnTo>
                      <a:pt x="1470" y="4930"/>
                    </a:lnTo>
                    <a:lnTo>
                      <a:pt x="1448" y="4918"/>
                    </a:lnTo>
                    <a:lnTo>
                      <a:pt x="1532" y="4746"/>
                    </a:lnTo>
                    <a:lnTo>
                      <a:pt x="1532" y="4746"/>
                    </a:lnTo>
                    <a:lnTo>
                      <a:pt x="1554" y="4756"/>
                    </a:lnTo>
                    <a:lnTo>
                      <a:pt x="1470" y="4930"/>
                    </a:lnTo>
                    <a:close/>
                    <a:moveTo>
                      <a:pt x="3756" y="4910"/>
                    </a:moveTo>
                    <a:lnTo>
                      <a:pt x="3670" y="4738"/>
                    </a:lnTo>
                    <a:lnTo>
                      <a:pt x="3670" y="4738"/>
                    </a:lnTo>
                    <a:lnTo>
                      <a:pt x="3690" y="4728"/>
                    </a:lnTo>
                    <a:lnTo>
                      <a:pt x="3778" y="4898"/>
                    </a:lnTo>
                    <a:lnTo>
                      <a:pt x="3778" y="4898"/>
                    </a:lnTo>
                    <a:lnTo>
                      <a:pt x="3756" y="4910"/>
                    </a:lnTo>
                    <a:lnTo>
                      <a:pt x="3756" y="4910"/>
                    </a:lnTo>
                    <a:close/>
                    <a:moveTo>
                      <a:pt x="1336" y="4862"/>
                    </a:moveTo>
                    <a:lnTo>
                      <a:pt x="1336" y="4862"/>
                    </a:lnTo>
                    <a:lnTo>
                      <a:pt x="1316" y="4848"/>
                    </a:lnTo>
                    <a:lnTo>
                      <a:pt x="1410" y="4682"/>
                    </a:lnTo>
                    <a:lnTo>
                      <a:pt x="1410" y="4682"/>
                    </a:lnTo>
                    <a:lnTo>
                      <a:pt x="1430" y="4694"/>
                    </a:lnTo>
                    <a:lnTo>
                      <a:pt x="1336" y="4862"/>
                    </a:lnTo>
                    <a:close/>
                    <a:moveTo>
                      <a:pt x="3888" y="4838"/>
                    </a:moveTo>
                    <a:lnTo>
                      <a:pt x="3792" y="4672"/>
                    </a:lnTo>
                    <a:lnTo>
                      <a:pt x="3792" y="4672"/>
                    </a:lnTo>
                    <a:lnTo>
                      <a:pt x="3810" y="4660"/>
                    </a:lnTo>
                    <a:lnTo>
                      <a:pt x="3908" y="4826"/>
                    </a:lnTo>
                    <a:lnTo>
                      <a:pt x="3908" y="4826"/>
                    </a:lnTo>
                    <a:lnTo>
                      <a:pt x="3888" y="4838"/>
                    </a:lnTo>
                    <a:lnTo>
                      <a:pt x="3888" y="4838"/>
                    </a:lnTo>
                    <a:close/>
                    <a:moveTo>
                      <a:pt x="1208" y="4784"/>
                    </a:moveTo>
                    <a:lnTo>
                      <a:pt x="1208" y="4784"/>
                    </a:lnTo>
                    <a:lnTo>
                      <a:pt x="1188" y="4772"/>
                    </a:lnTo>
                    <a:lnTo>
                      <a:pt x="1292" y="4610"/>
                    </a:lnTo>
                    <a:lnTo>
                      <a:pt x="1292" y="4610"/>
                    </a:lnTo>
                    <a:lnTo>
                      <a:pt x="1310" y="4622"/>
                    </a:lnTo>
                    <a:lnTo>
                      <a:pt x="1208" y="4784"/>
                    </a:lnTo>
                    <a:close/>
                    <a:moveTo>
                      <a:pt x="4014" y="4760"/>
                    </a:moveTo>
                    <a:lnTo>
                      <a:pt x="3908" y="4600"/>
                    </a:lnTo>
                    <a:lnTo>
                      <a:pt x="3908" y="4600"/>
                    </a:lnTo>
                    <a:lnTo>
                      <a:pt x="3928" y="4586"/>
                    </a:lnTo>
                    <a:lnTo>
                      <a:pt x="4034" y="4746"/>
                    </a:lnTo>
                    <a:lnTo>
                      <a:pt x="4034" y="4746"/>
                    </a:lnTo>
                    <a:lnTo>
                      <a:pt x="4014" y="4760"/>
                    </a:lnTo>
                    <a:lnTo>
                      <a:pt x="4014" y="4760"/>
                    </a:lnTo>
                    <a:close/>
                    <a:moveTo>
                      <a:pt x="1084" y="4702"/>
                    </a:moveTo>
                    <a:lnTo>
                      <a:pt x="1084" y="4702"/>
                    </a:lnTo>
                    <a:lnTo>
                      <a:pt x="1064" y="4686"/>
                    </a:lnTo>
                    <a:lnTo>
                      <a:pt x="1178" y="4532"/>
                    </a:lnTo>
                    <a:lnTo>
                      <a:pt x="1178" y="4532"/>
                    </a:lnTo>
                    <a:lnTo>
                      <a:pt x="1196" y="4546"/>
                    </a:lnTo>
                    <a:lnTo>
                      <a:pt x="1084" y="4702"/>
                    </a:lnTo>
                    <a:close/>
                    <a:moveTo>
                      <a:pt x="4136" y="4674"/>
                    </a:moveTo>
                    <a:lnTo>
                      <a:pt x="4022" y="4520"/>
                    </a:lnTo>
                    <a:lnTo>
                      <a:pt x="4022" y="4520"/>
                    </a:lnTo>
                    <a:lnTo>
                      <a:pt x="4040" y="4506"/>
                    </a:lnTo>
                    <a:lnTo>
                      <a:pt x="4156" y="4660"/>
                    </a:lnTo>
                    <a:lnTo>
                      <a:pt x="4156" y="4660"/>
                    </a:lnTo>
                    <a:lnTo>
                      <a:pt x="4136" y="4674"/>
                    </a:lnTo>
                    <a:lnTo>
                      <a:pt x="4136" y="4674"/>
                    </a:lnTo>
                    <a:close/>
                    <a:moveTo>
                      <a:pt x="966" y="4610"/>
                    </a:moveTo>
                    <a:lnTo>
                      <a:pt x="966" y="4610"/>
                    </a:lnTo>
                    <a:lnTo>
                      <a:pt x="946" y="4594"/>
                    </a:lnTo>
                    <a:lnTo>
                      <a:pt x="1068" y="4446"/>
                    </a:lnTo>
                    <a:lnTo>
                      <a:pt x="1068" y="4446"/>
                    </a:lnTo>
                    <a:lnTo>
                      <a:pt x="1086" y="4462"/>
                    </a:lnTo>
                    <a:lnTo>
                      <a:pt x="966" y="4610"/>
                    </a:lnTo>
                    <a:close/>
                    <a:moveTo>
                      <a:pt x="4254" y="4582"/>
                    </a:moveTo>
                    <a:lnTo>
                      <a:pt x="4130" y="4434"/>
                    </a:lnTo>
                    <a:lnTo>
                      <a:pt x="4130" y="4434"/>
                    </a:lnTo>
                    <a:lnTo>
                      <a:pt x="4148" y="4420"/>
                    </a:lnTo>
                    <a:lnTo>
                      <a:pt x="4272" y="4566"/>
                    </a:lnTo>
                    <a:lnTo>
                      <a:pt x="4272" y="4566"/>
                    </a:lnTo>
                    <a:lnTo>
                      <a:pt x="4254" y="4582"/>
                    </a:lnTo>
                    <a:lnTo>
                      <a:pt x="4254" y="4582"/>
                    </a:lnTo>
                    <a:close/>
                    <a:moveTo>
                      <a:pt x="852" y="4514"/>
                    </a:moveTo>
                    <a:lnTo>
                      <a:pt x="852" y="4514"/>
                    </a:lnTo>
                    <a:lnTo>
                      <a:pt x="834" y="4496"/>
                    </a:lnTo>
                    <a:lnTo>
                      <a:pt x="964" y="4356"/>
                    </a:lnTo>
                    <a:lnTo>
                      <a:pt x="964" y="4356"/>
                    </a:lnTo>
                    <a:lnTo>
                      <a:pt x="980" y="4372"/>
                    </a:lnTo>
                    <a:lnTo>
                      <a:pt x="852" y="4514"/>
                    </a:lnTo>
                    <a:close/>
                    <a:moveTo>
                      <a:pt x="4366" y="4482"/>
                    </a:moveTo>
                    <a:lnTo>
                      <a:pt x="4234" y="4342"/>
                    </a:lnTo>
                    <a:lnTo>
                      <a:pt x="4234" y="4342"/>
                    </a:lnTo>
                    <a:lnTo>
                      <a:pt x="4252" y="4328"/>
                    </a:lnTo>
                    <a:lnTo>
                      <a:pt x="4384" y="4466"/>
                    </a:lnTo>
                    <a:lnTo>
                      <a:pt x="4384" y="4466"/>
                    </a:lnTo>
                    <a:lnTo>
                      <a:pt x="4366" y="4482"/>
                    </a:lnTo>
                    <a:lnTo>
                      <a:pt x="4366" y="4482"/>
                    </a:lnTo>
                    <a:close/>
                    <a:moveTo>
                      <a:pt x="744" y="4410"/>
                    </a:moveTo>
                    <a:lnTo>
                      <a:pt x="744" y="4410"/>
                    </a:lnTo>
                    <a:lnTo>
                      <a:pt x="726" y="4392"/>
                    </a:lnTo>
                    <a:lnTo>
                      <a:pt x="864" y="4258"/>
                    </a:lnTo>
                    <a:lnTo>
                      <a:pt x="864" y="4258"/>
                    </a:lnTo>
                    <a:lnTo>
                      <a:pt x="880" y="4276"/>
                    </a:lnTo>
                    <a:lnTo>
                      <a:pt x="744" y="4410"/>
                    </a:lnTo>
                    <a:close/>
                    <a:moveTo>
                      <a:pt x="4472" y="4378"/>
                    </a:moveTo>
                    <a:lnTo>
                      <a:pt x="4332" y="4246"/>
                    </a:lnTo>
                    <a:lnTo>
                      <a:pt x="4332" y="4246"/>
                    </a:lnTo>
                    <a:lnTo>
                      <a:pt x="4348" y="4228"/>
                    </a:lnTo>
                    <a:lnTo>
                      <a:pt x="4488" y="4360"/>
                    </a:lnTo>
                    <a:lnTo>
                      <a:pt x="4488" y="4360"/>
                    </a:lnTo>
                    <a:lnTo>
                      <a:pt x="4472" y="4378"/>
                    </a:lnTo>
                    <a:lnTo>
                      <a:pt x="4472" y="4378"/>
                    </a:lnTo>
                    <a:close/>
                    <a:moveTo>
                      <a:pt x="642" y="4300"/>
                    </a:moveTo>
                    <a:lnTo>
                      <a:pt x="642" y="4300"/>
                    </a:lnTo>
                    <a:lnTo>
                      <a:pt x="626" y="4282"/>
                    </a:lnTo>
                    <a:lnTo>
                      <a:pt x="772" y="4156"/>
                    </a:lnTo>
                    <a:lnTo>
                      <a:pt x="772" y="4156"/>
                    </a:lnTo>
                    <a:lnTo>
                      <a:pt x="786" y="4174"/>
                    </a:lnTo>
                    <a:lnTo>
                      <a:pt x="642" y="4300"/>
                    </a:lnTo>
                    <a:close/>
                    <a:moveTo>
                      <a:pt x="4572" y="4266"/>
                    </a:moveTo>
                    <a:lnTo>
                      <a:pt x="4424" y="4142"/>
                    </a:lnTo>
                    <a:lnTo>
                      <a:pt x="4424" y="4142"/>
                    </a:lnTo>
                    <a:lnTo>
                      <a:pt x="4440" y="4124"/>
                    </a:lnTo>
                    <a:lnTo>
                      <a:pt x="4588" y="4248"/>
                    </a:lnTo>
                    <a:lnTo>
                      <a:pt x="4588" y="4248"/>
                    </a:lnTo>
                    <a:lnTo>
                      <a:pt x="4572" y="4266"/>
                    </a:lnTo>
                    <a:lnTo>
                      <a:pt x="4572" y="4266"/>
                    </a:lnTo>
                    <a:close/>
                    <a:moveTo>
                      <a:pt x="546" y="4186"/>
                    </a:moveTo>
                    <a:lnTo>
                      <a:pt x="546" y="4186"/>
                    </a:lnTo>
                    <a:lnTo>
                      <a:pt x="532" y="4166"/>
                    </a:lnTo>
                    <a:lnTo>
                      <a:pt x="684" y="4050"/>
                    </a:lnTo>
                    <a:lnTo>
                      <a:pt x="684" y="4050"/>
                    </a:lnTo>
                    <a:lnTo>
                      <a:pt x="698" y="4068"/>
                    </a:lnTo>
                    <a:lnTo>
                      <a:pt x="546" y="4186"/>
                    </a:lnTo>
                    <a:close/>
                    <a:moveTo>
                      <a:pt x="4664" y="4150"/>
                    </a:moveTo>
                    <a:lnTo>
                      <a:pt x="4512" y="4034"/>
                    </a:lnTo>
                    <a:lnTo>
                      <a:pt x="4512" y="4034"/>
                    </a:lnTo>
                    <a:lnTo>
                      <a:pt x="4526" y="4016"/>
                    </a:lnTo>
                    <a:lnTo>
                      <a:pt x="4680" y="4130"/>
                    </a:lnTo>
                    <a:lnTo>
                      <a:pt x="4680" y="4130"/>
                    </a:lnTo>
                    <a:lnTo>
                      <a:pt x="4664" y="4150"/>
                    </a:lnTo>
                    <a:lnTo>
                      <a:pt x="4664" y="4150"/>
                    </a:lnTo>
                    <a:close/>
                    <a:moveTo>
                      <a:pt x="458" y="4066"/>
                    </a:moveTo>
                    <a:lnTo>
                      <a:pt x="458" y="4066"/>
                    </a:lnTo>
                    <a:lnTo>
                      <a:pt x="444" y="4044"/>
                    </a:lnTo>
                    <a:lnTo>
                      <a:pt x="604" y="3936"/>
                    </a:lnTo>
                    <a:lnTo>
                      <a:pt x="604" y="3936"/>
                    </a:lnTo>
                    <a:lnTo>
                      <a:pt x="616" y="3956"/>
                    </a:lnTo>
                    <a:lnTo>
                      <a:pt x="458" y="4066"/>
                    </a:lnTo>
                    <a:close/>
                    <a:moveTo>
                      <a:pt x="4752" y="4028"/>
                    </a:moveTo>
                    <a:lnTo>
                      <a:pt x="4592" y="3920"/>
                    </a:lnTo>
                    <a:lnTo>
                      <a:pt x="4592" y="3920"/>
                    </a:lnTo>
                    <a:lnTo>
                      <a:pt x="4604" y="3902"/>
                    </a:lnTo>
                    <a:lnTo>
                      <a:pt x="4764" y="4006"/>
                    </a:lnTo>
                    <a:lnTo>
                      <a:pt x="4764" y="4006"/>
                    </a:lnTo>
                    <a:lnTo>
                      <a:pt x="4752" y="4028"/>
                    </a:lnTo>
                    <a:lnTo>
                      <a:pt x="4752" y="4028"/>
                    </a:lnTo>
                    <a:close/>
                    <a:moveTo>
                      <a:pt x="376" y="3940"/>
                    </a:moveTo>
                    <a:lnTo>
                      <a:pt x="376" y="3940"/>
                    </a:lnTo>
                    <a:lnTo>
                      <a:pt x="364" y="3918"/>
                    </a:lnTo>
                    <a:lnTo>
                      <a:pt x="528" y="3820"/>
                    </a:lnTo>
                    <a:lnTo>
                      <a:pt x="528" y="3820"/>
                    </a:lnTo>
                    <a:lnTo>
                      <a:pt x="540" y="3840"/>
                    </a:lnTo>
                    <a:lnTo>
                      <a:pt x="376" y="3940"/>
                    </a:lnTo>
                    <a:close/>
                    <a:moveTo>
                      <a:pt x="4830" y="3900"/>
                    </a:moveTo>
                    <a:lnTo>
                      <a:pt x="4664" y="3804"/>
                    </a:lnTo>
                    <a:lnTo>
                      <a:pt x="4664" y="3804"/>
                    </a:lnTo>
                    <a:lnTo>
                      <a:pt x="4676" y="3784"/>
                    </a:lnTo>
                    <a:lnTo>
                      <a:pt x="4844" y="3880"/>
                    </a:lnTo>
                    <a:lnTo>
                      <a:pt x="4844" y="3880"/>
                    </a:lnTo>
                    <a:lnTo>
                      <a:pt x="4830" y="3900"/>
                    </a:lnTo>
                    <a:lnTo>
                      <a:pt x="4830" y="3900"/>
                    </a:lnTo>
                    <a:close/>
                    <a:moveTo>
                      <a:pt x="302" y="3810"/>
                    </a:moveTo>
                    <a:lnTo>
                      <a:pt x="302" y="3810"/>
                    </a:lnTo>
                    <a:lnTo>
                      <a:pt x="292" y="3788"/>
                    </a:lnTo>
                    <a:lnTo>
                      <a:pt x="462" y="3700"/>
                    </a:lnTo>
                    <a:lnTo>
                      <a:pt x="462" y="3700"/>
                    </a:lnTo>
                    <a:lnTo>
                      <a:pt x="472" y="3720"/>
                    </a:lnTo>
                    <a:lnTo>
                      <a:pt x="302" y="3810"/>
                    </a:lnTo>
                    <a:close/>
                    <a:moveTo>
                      <a:pt x="4902" y="3770"/>
                    </a:moveTo>
                    <a:lnTo>
                      <a:pt x="4732" y="3682"/>
                    </a:lnTo>
                    <a:lnTo>
                      <a:pt x="4732" y="3682"/>
                    </a:lnTo>
                    <a:lnTo>
                      <a:pt x="4742" y="3662"/>
                    </a:lnTo>
                    <a:lnTo>
                      <a:pt x="4914" y="3746"/>
                    </a:lnTo>
                    <a:lnTo>
                      <a:pt x="4914" y="3746"/>
                    </a:lnTo>
                    <a:lnTo>
                      <a:pt x="4902" y="3770"/>
                    </a:lnTo>
                    <a:lnTo>
                      <a:pt x="4902" y="3770"/>
                    </a:lnTo>
                    <a:close/>
                    <a:moveTo>
                      <a:pt x="236" y="3676"/>
                    </a:moveTo>
                    <a:lnTo>
                      <a:pt x="236" y="3676"/>
                    </a:lnTo>
                    <a:lnTo>
                      <a:pt x="226" y="3654"/>
                    </a:lnTo>
                    <a:lnTo>
                      <a:pt x="402" y="3576"/>
                    </a:lnTo>
                    <a:lnTo>
                      <a:pt x="402" y="3576"/>
                    </a:lnTo>
                    <a:lnTo>
                      <a:pt x="410" y="3596"/>
                    </a:lnTo>
                    <a:lnTo>
                      <a:pt x="236" y="3676"/>
                    </a:lnTo>
                    <a:close/>
                    <a:moveTo>
                      <a:pt x="4966" y="3634"/>
                    </a:moveTo>
                    <a:lnTo>
                      <a:pt x="4790" y="3556"/>
                    </a:lnTo>
                    <a:lnTo>
                      <a:pt x="4790" y="3556"/>
                    </a:lnTo>
                    <a:lnTo>
                      <a:pt x="4800" y="3536"/>
                    </a:lnTo>
                    <a:lnTo>
                      <a:pt x="4976" y="3610"/>
                    </a:lnTo>
                    <a:lnTo>
                      <a:pt x="4976" y="3610"/>
                    </a:lnTo>
                    <a:lnTo>
                      <a:pt x="4966" y="3634"/>
                    </a:lnTo>
                    <a:lnTo>
                      <a:pt x="4966" y="3634"/>
                    </a:lnTo>
                    <a:close/>
                    <a:moveTo>
                      <a:pt x="178" y="3540"/>
                    </a:moveTo>
                    <a:lnTo>
                      <a:pt x="178" y="3540"/>
                    </a:lnTo>
                    <a:lnTo>
                      <a:pt x="170" y="3516"/>
                    </a:lnTo>
                    <a:lnTo>
                      <a:pt x="348" y="3448"/>
                    </a:lnTo>
                    <a:lnTo>
                      <a:pt x="348" y="3448"/>
                    </a:lnTo>
                    <a:lnTo>
                      <a:pt x="356" y="3470"/>
                    </a:lnTo>
                    <a:lnTo>
                      <a:pt x="178" y="3540"/>
                    </a:lnTo>
                    <a:close/>
                    <a:moveTo>
                      <a:pt x="5022" y="3496"/>
                    </a:moveTo>
                    <a:lnTo>
                      <a:pt x="4842" y="3428"/>
                    </a:lnTo>
                    <a:lnTo>
                      <a:pt x="4842" y="3428"/>
                    </a:lnTo>
                    <a:lnTo>
                      <a:pt x="4850" y="3406"/>
                    </a:lnTo>
                    <a:lnTo>
                      <a:pt x="5032" y="3472"/>
                    </a:lnTo>
                    <a:lnTo>
                      <a:pt x="5032" y="3472"/>
                    </a:lnTo>
                    <a:lnTo>
                      <a:pt x="5022" y="3496"/>
                    </a:lnTo>
                    <a:lnTo>
                      <a:pt x="5022" y="3496"/>
                    </a:lnTo>
                    <a:close/>
                    <a:moveTo>
                      <a:pt x="128" y="3398"/>
                    </a:moveTo>
                    <a:lnTo>
                      <a:pt x="128" y="3398"/>
                    </a:lnTo>
                    <a:lnTo>
                      <a:pt x="120" y="3376"/>
                    </a:lnTo>
                    <a:lnTo>
                      <a:pt x="302" y="3318"/>
                    </a:lnTo>
                    <a:lnTo>
                      <a:pt x="302" y="3318"/>
                    </a:lnTo>
                    <a:lnTo>
                      <a:pt x="310" y="3340"/>
                    </a:lnTo>
                    <a:lnTo>
                      <a:pt x="128" y="3398"/>
                    </a:lnTo>
                    <a:close/>
                    <a:moveTo>
                      <a:pt x="5072" y="3354"/>
                    </a:moveTo>
                    <a:lnTo>
                      <a:pt x="4888" y="3296"/>
                    </a:lnTo>
                    <a:lnTo>
                      <a:pt x="4888" y="3296"/>
                    </a:lnTo>
                    <a:lnTo>
                      <a:pt x="4894" y="3274"/>
                    </a:lnTo>
                    <a:lnTo>
                      <a:pt x="5078" y="3330"/>
                    </a:lnTo>
                    <a:lnTo>
                      <a:pt x="5078" y="3330"/>
                    </a:lnTo>
                    <a:lnTo>
                      <a:pt x="5072" y="3354"/>
                    </a:lnTo>
                    <a:lnTo>
                      <a:pt x="5072" y="3354"/>
                    </a:lnTo>
                    <a:close/>
                    <a:moveTo>
                      <a:pt x="86" y="3256"/>
                    </a:moveTo>
                    <a:lnTo>
                      <a:pt x="86" y="3256"/>
                    </a:lnTo>
                    <a:lnTo>
                      <a:pt x="78" y="3232"/>
                    </a:lnTo>
                    <a:lnTo>
                      <a:pt x="264" y="3184"/>
                    </a:lnTo>
                    <a:lnTo>
                      <a:pt x="264" y="3184"/>
                    </a:lnTo>
                    <a:lnTo>
                      <a:pt x="270" y="3206"/>
                    </a:lnTo>
                    <a:lnTo>
                      <a:pt x="86" y="3256"/>
                    </a:lnTo>
                    <a:close/>
                    <a:moveTo>
                      <a:pt x="5110" y="3208"/>
                    </a:moveTo>
                    <a:lnTo>
                      <a:pt x="4924" y="3164"/>
                    </a:lnTo>
                    <a:lnTo>
                      <a:pt x="4924" y="3164"/>
                    </a:lnTo>
                    <a:lnTo>
                      <a:pt x="4930" y="3140"/>
                    </a:lnTo>
                    <a:lnTo>
                      <a:pt x="5116" y="3184"/>
                    </a:lnTo>
                    <a:lnTo>
                      <a:pt x="5116" y="3184"/>
                    </a:lnTo>
                    <a:lnTo>
                      <a:pt x="5110" y="3208"/>
                    </a:lnTo>
                    <a:lnTo>
                      <a:pt x="5110" y="3208"/>
                    </a:lnTo>
                    <a:close/>
                    <a:moveTo>
                      <a:pt x="52" y="3110"/>
                    </a:moveTo>
                    <a:lnTo>
                      <a:pt x="52" y="3110"/>
                    </a:lnTo>
                    <a:lnTo>
                      <a:pt x="46" y="3086"/>
                    </a:lnTo>
                    <a:lnTo>
                      <a:pt x="234" y="3048"/>
                    </a:lnTo>
                    <a:lnTo>
                      <a:pt x="234" y="3048"/>
                    </a:lnTo>
                    <a:lnTo>
                      <a:pt x="240" y="3072"/>
                    </a:lnTo>
                    <a:lnTo>
                      <a:pt x="52" y="3110"/>
                    </a:lnTo>
                    <a:close/>
                    <a:moveTo>
                      <a:pt x="5142" y="3062"/>
                    </a:moveTo>
                    <a:lnTo>
                      <a:pt x="4954" y="3028"/>
                    </a:lnTo>
                    <a:lnTo>
                      <a:pt x="4954" y="3028"/>
                    </a:lnTo>
                    <a:lnTo>
                      <a:pt x="4958" y="3006"/>
                    </a:lnTo>
                    <a:lnTo>
                      <a:pt x="5146" y="3038"/>
                    </a:lnTo>
                    <a:lnTo>
                      <a:pt x="5146" y="3038"/>
                    </a:lnTo>
                    <a:lnTo>
                      <a:pt x="5142" y="3062"/>
                    </a:lnTo>
                    <a:lnTo>
                      <a:pt x="5142" y="3062"/>
                    </a:lnTo>
                    <a:close/>
                    <a:moveTo>
                      <a:pt x="26" y="2962"/>
                    </a:moveTo>
                    <a:lnTo>
                      <a:pt x="26" y="2962"/>
                    </a:lnTo>
                    <a:lnTo>
                      <a:pt x="22" y="2938"/>
                    </a:lnTo>
                    <a:lnTo>
                      <a:pt x="212" y="2912"/>
                    </a:lnTo>
                    <a:lnTo>
                      <a:pt x="212" y="2912"/>
                    </a:lnTo>
                    <a:lnTo>
                      <a:pt x="216" y="2936"/>
                    </a:lnTo>
                    <a:lnTo>
                      <a:pt x="26" y="2962"/>
                    </a:lnTo>
                    <a:close/>
                    <a:moveTo>
                      <a:pt x="5164" y="2914"/>
                    </a:moveTo>
                    <a:lnTo>
                      <a:pt x="4974" y="2892"/>
                    </a:lnTo>
                    <a:lnTo>
                      <a:pt x="4974" y="2892"/>
                    </a:lnTo>
                    <a:lnTo>
                      <a:pt x="4976" y="2868"/>
                    </a:lnTo>
                    <a:lnTo>
                      <a:pt x="5168" y="2890"/>
                    </a:lnTo>
                    <a:lnTo>
                      <a:pt x="5168" y="2890"/>
                    </a:lnTo>
                    <a:lnTo>
                      <a:pt x="5164" y="2914"/>
                    </a:lnTo>
                    <a:lnTo>
                      <a:pt x="5164" y="2914"/>
                    </a:lnTo>
                    <a:close/>
                    <a:moveTo>
                      <a:pt x="8" y="2814"/>
                    </a:moveTo>
                    <a:lnTo>
                      <a:pt x="8" y="2814"/>
                    </a:lnTo>
                    <a:lnTo>
                      <a:pt x="6" y="2790"/>
                    </a:lnTo>
                    <a:lnTo>
                      <a:pt x="198" y="2774"/>
                    </a:lnTo>
                    <a:lnTo>
                      <a:pt x="198" y="2774"/>
                    </a:lnTo>
                    <a:lnTo>
                      <a:pt x="200" y="2798"/>
                    </a:lnTo>
                    <a:lnTo>
                      <a:pt x="8" y="2814"/>
                    </a:lnTo>
                    <a:close/>
                    <a:moveTo>
                      <a:pt x="5178" y="2766"/>
                    </a:moveTo>
                    <a:lnTo>
                      <a:pt x="4988" y="2754"/>
                    </a:lnTo>
                    <a:lnTo>
                      <a:pt x="4988" y="2754"/>
                    </a:lnTo>
                    <a:lnTo>
                      <a:pt x="4988" y="2730"/>
                    </a:lnTo>
                    <a:lnTo>
                      <a:pt x="5180" y="2742"/>
                    </a:lnTo>
                    <a:lnTo>
                      <a:pt x="5180" y="2742"/>
                    </a:lnTo>
                    <a:lnTo>
                      <a:pt x="5178" y="2766"/>
                    </a:lnTo>
                    <a:lnTo>
                      <a:pt x="5178" y="2766"/>
                    </a:lnTo>
                    <a:close/>
                    <a:moveTo>
                      <a:pt x="0" y="2664"/>
                    </a:moveTo>
                    <a:lnTo>
                      <a:pt x="0" y="2664"/>
                    </a:lnTo>
                    <a:lnTo>
                      <a:pt x="0" y="2640"/>
                    </a:lnTo>
                    <a:lnTo>
                      <a:pt x="192" y="2636"/>
                    </a:lnTo>
                    <a:lnTo>
                      <a:pt x="192" y="2636"/>
                    </a:lnTo>
                    <a:lnTo>
                      <a:pt x="192" y="2660"/>
                    </a:lnTo>
                    <a:lnTo>
                      <a:pt x="0" y="2664"/>
                    </a:lnTo>
                    <a:close/>
                    <a:moveTo>
                      <a:pt x="5184" y="2616"/>
                    </a:moveTo>
                    <a:lnTo>
                      <a:pt x="4992" y="2616"/>
                    </a:lnTo>
                    <a:lnTo>
                      <a:pt x="4992" y="2616"/>
                    </a:lnTo>
                    <a:lnTo>
                      <a:pt x="4992" y="2592"/>
                    </a:lnTo>
                    <a:lnTo>
                      <a:pt x="5184" y="2592"/>
                    </a:lnTo>
                    <a:lnTo>
                      <a:pt x="5184" y="2592"/>
                    </a:lnTo>
                    <a:lnTo>
                      <a:pt x="5184" y="2616"/>
                    </a:lnTo>
                    <a:lnTo>
                      <a:pt x="5184" y="2616"/>
                    </a:lnTo>
                    <a:close/>
                    <a:moveTo>
                      <a:pt x="192" y="2520"/>
                    </a:moveTo>
                    <a:lnTo>
                      <a:pt x="0" y="2516"/>
                    </a:lnTo>
                    <a:lnTo>
                      <a:pt x="0" y="2516"/>
                    </a:lnTo>
                    <a:lnTo>
                      <a:pt x="2" y="2490"/>
                    </a:lnTo>
                    <a:lnTo>
                      <a:pt x="194" y="2498"/>
                    </a:lnTo>
                    <a:lnTo>
                      <a:pt x="194" y="2498"/>
                    </a:lnTo>
                    <a:lnTo>
                      <a:pt x="192" y="2520"/>
                    </a:lnTo>
                    <a:lnTo>
                      <a:pt x="192" y="2520"/>
                    </a:lnTo>
                    <a:close/>
                    <a:moveTo>
                      <a:pt x="4990" y="2480"/>
                    </a:moveTo>
                    <a:lnTo>
                      <a:pt x="4990" y="2480"/>
                    </a:lnTo>
                    <a:lnTo>
                      <a:pt x="4988" y="2458"/>
                    </a:lnTo>
                    <a:lnTo>
                      <a:pt x="5180" y="2446"/>
                    </a:lnTo>
                    <a:lnTo>
                      <a:pt x="5180" y="2446"/>
                    </a:lnTo>
                    <a:lnTo>
                      <a:pt x="5182" y="2472"/>
                    </a:lnTo>
                    <a:lnTo>
                      <a:pt x="4990" y="2480"/>
                    </a:lnTo>
                    <a:close/>
                    <a:moveTo>
                      <a:pt x="200" y="2382"/>
                    </a:moveTo>
                    <a:lnTo>
                      <a:pt x="10" y="2366"/>
                    </a:lnTo>
                    <a:lnTo>
                      <a:pt x="10" y="2366"/>
                    </a:lnTo>
                    <a:lnTo>
                      <a:pt x="12" y="2342"/>
                    </a:lnTo>
                    <a:lnTo>
                      <a:pt x="202" y="2360"/>
                    </a:lnTo>
                    <a:lnTo>
                      <a:pt x="202" y="2360"/>
                    </a:lnTo>
                    <a:lnTo>
                      <a:pt x="200" y="2382"/>
                    </a:lnTo>
                    <a:lnTo>
                      <a:pt x="200" y="2382"/>
                    </a:lnTo>
                    <a:close/>
                    <a:moveTo>
                      <a:pt x="4980" y="2342"/>
                    </a:moveTo>
                    <a:lnTo>
                      <a:pt x="4980" y="2342"/>
                    </a:lnTo>
                    <a:lnTo>
                      <a:pt x="4978" y="2320"/>
                    </a:lnTo>
                    <a:lnTo>
                      <a:pt x="5168" y="2298"/>
                    </a:lnTo>
                    <a:lnTo>
                      <a:pt x="5168" y="2298"/>
                    </a:lnTo>
                    <a:lnTo>
                      <a:pt x="5170" y="2322"/>
                    </a:lnTo>
                    <a:lnTo>
                      <a:pt x="4980" y="2342"/>
                    </a:lnTo>
                    <a:close/>
                    <a:moveTo>
                      <a:pt x="216" y="2246"/>
                    </a:moveTo>
                    <a:lnTo>
                      <a:pt x="26" y="2218"/>
                    </a:lnTo>
                    <a:lnTo>
                      <a:pt x="26" y="2218"/>
                    </a:lnTo>
                    <a:lnTo>
                      <a:pt x="30" y="2194"/>
                    </a:lnTo>
                    <a:lnTo>
                      <a:pt x="220" y="2222"/>
                    </a:lnTo>
                    <a:lnTo>
                      <a:pt x="220" y="2222"/>
                    </a:lnTo>
                    <a:lnTo>
                      <a:pt x="216" y="2246"/>
                    </a:lnTo>
                    <a:lnTo>
                      <a:pt x="216" y="2246"/>
                    </a:lnTo>
                    <a:close/>
                    <a:moveTo>
                      <a:pt x="4962" y="2206"/>
                    </a:moveTo>
                    <a:lnTo>
                      <a:pt x="4962" y="2206"/>
                    </a:lnTo>
                    <a:lnTo>
                      <a:pt x="4958" y="2182"/>
                    </a:lnTo>
                    <a:lnTo>
                      <a:pt x="5148" y="2150"/>
                    </a:lnTo>
                    <a:lnTo>
                      <a:pt x="5148" y="2150"/>
                    </a:lnTo>
                    <a:lnTo>
                      <a:pt x="5152" y="2174"/>
                    </a:lnTo>
                    <a:lnTo>
                      <a:pt x="4962" y="2206"/>
                    </a:lnTo>
                    <a:close/>
                    <a:moveTo>
                      <a:pt x="240" y="2108"/>
                    </a:moveTo>
                    <a:lnTo>
                      <a:pt x="52" y="2070"/>
                    </a:lnTo>
                    <a:lnTo>
                      <a:pt x="52" y="2070"/>
                    </a:lnTo>
                    <a:lnTo>
                      <a:pt x="56" y="2046"/>
                    </a:lnTo>
                    <a:lnTo>
                      <a:pt x="244" y="2086"/>
                    </a:lnTo>
                    <a:lnTo>
                      <a:pt x="244" y="2086"/>
                    </a:lnTo>
                    <a:lnTo>
                      <a:pt x="240" y="2108"/>
                    </a:lnTo>
                    <a:lnTo>
                      <a:pt x="240" y="2108"/>
                    </a:lnTo>
                    <a:close/>
                    <a:moveTo>
                      <a:pt x="4936" y="2070"/>
                    </a:moveTo>
                    <a:lnTo>
                      <a:pt x="4936" y="2070"/>
                    </a:lnTo>
                    <a:lnTo>
                      <a:pt x="4930" y="2046"/>
                    </a:lnTo>
                    <a:lnTo>
                      <a:pt x="5118" y="2004"/>
                    </a:lnTo>
                    <a:lnTo>
                      <a:pt x="5118" y="2004"/>
                    </a:lnTo>
                    <a:lnTo>
                      <a:pt x="5122" y="2028"/>
                    </a:lnTo>
                    <a:lnTo>
                      <a:pt x="4936" y="2070"/>
                    </a:lnTo>
                    <a:close/>
                    <a:moveTo>
                      <a:pt x="272" y="1974"/>
                    </a:moveTo>
                    <a:lnTo>
                      <a:pt x="86" y="1924"/>
                    </a:lnTo>
                    <a:lnTo>
                      <a:pt x="86" y="1924"/>
                    </a:lnTo>
                    <a:lnTo>
                      <a:pt x="92" y="1900"/>
                    </a:lnTo>
                    <a:lnTo>
                      <a:pt x="278" y="1952"/>
                    </a:lnTo>
                    <a:lnTo>
                      <a:pt x="278" y="1952"/>
                    </a:lnTo>
                    <a:lnTo>
                      <a:pt x="272" y="1974"/>
                    </a:lnTo>
                    <a:lnTo>
                      <a:pt x="272" y="1974"/>
                    </a:lnTo>
                    <a:close/>
                    <a:moveTo>
                      <a:pt x="4902" y="1936"/>
                    </a:moveTo>
                    <a:lnTo>
                      <a:pt x="4902" y="1936"/>
                    </a:lnTo>
                    <a:lnTo>
                      <a:pt x="4896" y="1912"/>
                    </a:lnTo>
                    <a:lnTo>
                      <a:pt x="5080" y="1858"/>
                    </a:lnTo>
                    <a:lnTo>
                      <a:pt x="5080" y="1858"/>
                    </a:lnTo>
                    <a:lnTo>
                      <a:pt x="5086" y="1882"/>
                    </a:lnTo>
                    <a:lnTo>
                      <a:pt x="4902" y="1936"/>
                    </a:lnTo>
                    <a:close/>
                    <a:moveTo>
                      <a:pt x="310" y="1842"/>
                    </a:moveTo>
                    <a:lnTo>
                      <a:pt x="128" y="1782"/>
                    </a:lnTo>
                    <a:lnTo>
                      <a:pt x="128" y="1782"/>
                    </a:lnTo>
                    <a:lnTo>
                      <a:pt x="136" y="1758"/>
                    </a:lnTo>
                    <a:lnTo>
                      <a:pt x="318" y="1820"/>
                    </a:lnTo>
                    <a:lnTo>
                      <a:pt x="318" y="1820"/>
                    </a:lnTo>
                    <a:lnTo>
                      <a:pt x="310" y="1842"/>
                    </a:lnTo>
                    <a:lnTo>
                      <a:pt x="310" y="1842"/>
                    </a:lnTo>
                    <a:close/>
                    <a:moveTo>
                      <a:pt x="4860" y="1804"/>
                    </a:moveTo>
                    <a:lnTo>
                      <a:pt x="4860" y="1804"/>
                    </a:lnTo>
                    <a:lnTo>
                      <a:pt x="4852" y="1782"/>
                    </a:lnTo>
                    <a:lnTo>
                      <a:pt x="5034" y="1716"/>
                    </a:lnTo>
                    <a:lnTo>
                      <a:pt x="5034" y="1716"/>
                    </a:lnTo>
                    <a:lnTo>
                      <a:pt x="5042" y="1740"/>
                    </a:lnTo>
                    <a:lnTo>
                      <a:pt x="4860" y="1804"/>
                    </a:lnTo>
                    <a:close/>
                    <a:moveTo>
                      <a:pt x="358" y="1712"/>
                    </a:moveTo>
                    <a:lnTo>
                      <a:pt x="180" y="1640"/>
                    </a:lnTo>
                    <a:lnTo>
                      <a:pt x="180" y="1640"/>
                    </a:lnTo>
                    <a:lnTo>
                      <a:pt x="188" y="1618"/>
                    </a:lnTo>
                    <a:lnTo>
                      <a:pt x="366" y="1690"/>
                    </a:lnTo>
                    <a:lnTo>
                      <a:pt x="366" y="1690"/>
                    </a:lnTo>
                    <a:lnTo>
                      <a:pt x="358" y="1712"/>
                    </a:lnTo>
                    <a:lnTo>
                      <a:pt x="358" y="1712"/>
                    </a:lnTo>
                    <a:close/>
                    <a:moveTo>
                      <a:pt x="4810" y="1674"/>
                    </a:moveTo>
                    <a:lnTo>
                      <a:pt x="4810" y="1674"/>
                    </a:lnTo>
                    <a:lnTo>
                      <a:pt x="4802" y="1652"/>
                    </a:lnTo>
                    <a:lnTo>
                      <a:pt x="4978" y="1578"/>
                    </a:lnTo>
                    <a:lnTo>
                      <a:pt x="4978" y="1578"/>
                    </a:lnTo>
                    <a:lnTo>
                      <a:pt x="4988" y="1600"/>
                    </a:lnTo>
                    <a:lnTo>
                      <a:pt x="4810" y="1674"/>
                    </a:lnTo>
                    <a:close/>
                    <a:moveTo>
                      <a:pt x="412" y="1584"/>
                    </a:moveTo>
                    <a:lnTo>
                      <a:pt x="238" y="1502"/>
                    </a:lnTo>
                    <a:lnTo>
                      <a:pt x="238" y="1502"/>
                    </a:lnTo>
                    <a:lnTo>
                      <a:pt x="250" y="1480"/>
                    </a:lnTo>
                    <a:lnTo>
                      <a:pt x="422" y="1562"/>
                    </a:lnTo>
                    <a:lnTo>
                      <a:pt x="422" y="1562"/>
                    </a:lnTo>
                    <a:lnTo>
                      <a:pt x="412" y="1584"/>
                    </a:lnTo>
                    <a:lnTo>
                      <a:pt x="412" y="1584"/>
                    </a:lnTo>
                    <a:close/>
                    <a:moveTo>
                      <a:pt x="4754" y="1548"/>
                    </a:moveTo>
                    <a:lnTo>
                      <a:pt x="4754" y="1548"/>
                    </a:lnTo>
                    <a:lnTo>
                      <a:pt x="4744" y="1528"/>
                    </a:lnTo>
                    <a:lnTo>
                      <a:pt x="4916" y="1442"/>
                    </a:lnTo>
                    <a:lnTo>
                      <a:pt x="4916" y="1442"/>
                    </a:lnTo>
                    <a:lnTo>
                      <a:pt x="4928" y="1464"/>
                    </a:lnTo>
                    <a:lnTo>
                      <a:pt x="4754" y="1548"/>
                    </a:lnTo>
                    <a:close/>
                    <a:moveTo>
                      <a:pt x="474" y="1460"/>
                    </a:moveTo>
                    <a:lnTo>
                      <a:pt x="306" y="1368"/>
                    </a:lnTo>
                    <a:lnTo>
                      <a:pt x="306" y="1368"/>
                    </a:lnTo>
                    <a:lnTo>
                      <a:pt x="318" y="1348"/>
                    </a:lnTo>
                    <a:lnTo>
                      <a:pt x="486" y="1440"/>
                    </a:lnTo>
                    <a:lnTo>
                      <a:pt x="486" y="1440"/>
                    </a:lnTo>
                    <a:lnTo>
                      <a:pt x="474" y="1460"/>
                    </a:lnTo>
                    <a:lnTo>
                      <a:pt x="474" y="1460"/>
                    </a:lnTo>
                    <a:close/>
                    <a:moveTo>
                      <a:pt x="4690" y="1426"/>
                    </a:moveTo>
                    <a:lnTo>
                      <a:pt x="4690" y="1426"/>
                    </a:lnTo>
                    <a:lnTo>
                      <a:pt x="4680" y="1406"/>
                    </a:lnTo>
                    <a:lnTo>
                      <a:pt x="4846" y="1310"/>
                    </a:lnTo>
                    <a:lnTo>
                      <a:pt x="4846" y="1310"/>
                    </a:lnTo>
                    <a:lnTo>
                      <a:pt x="4858" y="1332"/>
                    </a:lnTo>
                    <a:lnTo>
                      <a:pt x="4690" y="1426"/>
                    </a:lnTo>
                    <a:close/>
                    <a:moveTo>
                      <a:pt x="544" y="1340"/>
                    </a:moveTo>
                    <a:lnTo>
                      <a:pt x="380" y="1240"/>
                    </a:lnTo>
                    <a:lnTo>
                      <a:pt x="380" y="1240"/>
                    </a:lnTo>
                    <a:lnTo>
                      <a:pt x="394" y="1218"/>
                    </a:lnTo>
                    <a:lnTo>
                      <a:pt x="556" y="1320"/>
                    </a:lnTo>
                    <a:lnTo>
                      <a:pt x="556" y="1320"/>
                    </a:lnTo>
                    <a:lnTo>
                      <a:pt x="544" y="1340"/>
                    </a:lnTo>
                    <a:lnTo>
                      <a:pt x="544" y="1340"/>
                    </a:lnTo>
                    <a:close/>
                    <a:moveTo>
                      <a:pt x="4620" y="1306"/>
                    </a:moveTo>
                    <a:lnTo>
                      <a:pt x="4620" y="1306"/>
                    </a:lnTo>
                    <a:lnTo>
                      <a:pt x="4608" y="1288"/>
                    </a:lnTo>
                    <a:lnTo>
                      <a:pt x="4768" y="1182"/>
                    </a:lnTo>
                    <a:lnTo>
                      <a:pt x="4768" y="1182"/>
                    </a:lnTo>
                    <a:lnTo>
                      <a:pt x="4782" y="1204"/>
                    </a:lnTo>
                    <a:lnTo>
                      <a:pt x="4620" y="1306"/>
                    </a:lnTo>
                    <a:close/>
                    <a:moveTo>
                      <a:pt x="620" y="1224"/>
                    </a:moveTo>
                    <a:lnTo>
                      <a:pt x="462" y="1114"/>
                    </a:lnTo>
                    <a:lnTo>
                      <a:pt x="462" y="1114"/>
                    </a:lnTo>
                    <a:lnTo>
                      <a:pt x="476" y="1094"/>
                    </a:lnTo>
                    <a:lnTo>
                      <a:pt x="632" y="1204"/>
                    </a:lnTo>
                    <a:lnTo>
                      <a:pt x="632" y="1204"/>
                    </a:lnTo>
                    <a:lnTo>
                      <a:pt x="620" y="1224"/>
                    </a:lnTo>
                    <a:lnTo>
                      <a:pt x="620" y="1224"/>
                    </a:lnTo>
                    <a:close/>
                    <a:moveTo>
                      <a:pt x="4542" y="1192"/>
                    </a:moveTo>
                    <a:lnTo>
                      <a:pt x="4542" y="1192"/>
                    </a:lnTo>
                    <a:lnTo>
                      <a:pt x="4528" y="1174"/>
                    </a:lnTo>
                    <a:lnTo>
                      <a:pt x="4684" y="1060"/>
                    </a:lnTo>
                    <a:lnTo>
                      <a:pt x="4684" y="1060"/>
                    </a:lnTo>
                    <a:lnTo>
                      <a:pt x="4698" y="1080"/>
                    </a:lnTo>
                    <a:lnTo>
                      <a:pt x="4542" y="1192"/>
                    </a:lnTo>
                    <a:close/>
                    <a:moveTo>
                      <a:pt x="702" y="1112"/>
                    </a:moveTo>
                    <a:lnTo>
                      <a:pt x="550" y="994"/>
                    </a:lnTo>
                    <a:lnTo>
                      <a:pt x="550" y="994"/>
                    </a:lnTo>
                    <a:lnTo>
                      <a:pt x="566" y="974"/>
                    </a:lnTo>
                    <a:lnTo>
                      <a:pt x="716" y="1094"/>
                    </a:lnTo>
                    <a:lnTo>
                      <a:pt x="716" y="1094"/>
                    </a:lnTo>
                    <a:lnTo>
                      <a:pt x="702" y="1112"/>
                    </a:lnTo>
                    <a:lnTo>
                      <a:pt x="702" y="1112"/>
                    </a:lnTo>
                    <a:close/>
                    <a:moveTo>
                      <a:pt x="4458" y="1082"/>
                    </a:moveTo>
                    <a:lnTo>
                      <a:pt x="4458" y="1082"/>
                    </a:lnTo>
                    <a:lnTo>
                      <a:pt x="4444" y="1064"/>
                    </a:lnTo>
                    <a:lnTo>
                      <a:pt x="4592" y="942"/>
                    </a:lnTo>
                    <a:lnTo>
                      <a:pt x="4592" y="942"/>
                    </a:lnTo>
                    <a:lnTo>
                      <a:pt x="4608" y="962"/>
                    </a:lnTo>
                    <a:lnTo>
                      <a:pt x="4458" y="1082"/>
                    </a:lnTo>
                    <a:close/>
                    <a:moveTo>
                      <a:pt x="790" y="1006"/>
                    </a:moveTo>
                    <a:lnTo>
                      <a:pt x="646" y="878"/>
                    </a:lnTo>
                    <a:lnTo>
                      <a:pt x="646" y="878"/>
                    </a:lnTo>
                    <a:lnTo>
                      <a:pt x="662" y="860"/>
                    </a:lnTo>
                    <a:lnTo>
                      <a:pt x="806" y="988"/>
                    </a:lnTo>
                    <a:lnTo>
                      <a:pt x="806" y="988"/>
                    </a:lnTo>
                    <a:lnTo>
                      <a:pt x="790" y="1006"/>
                    </a:lnTo>
                    <a:lnTo>
                      <a:pt x="790" y="1006"/>
                    </a:lnTo>
                    <a:close/>
                    <a:moveTo>
                      <a:pt x="4368" y="978"/>
                    </a:moveTo>
                    <a:lnTo>
                      <a:pt x="4368" y="978"/>
                    </a:lnTo>
                    <a:lnTo>
                      <a:pt x="4352" y="960"/>
                    </a:lnTo>
                    <a:lnTo>
                      <a:pt x="4494" y="830"/>
                    </a:lnTo>
                    <a:lnTo>
                      <a:pt x="4494" y="830"/>
                    </a:lnTo>
                    <a:lnTo>
                      <a:pt x="4510" y="848"/>
                    </a:lnTo>
                    <a:lnTo>
                      <a:pt x="4368" y="978"/>
                    </a:lnTo>
                    <a:close/>
                    <a:moveTo>
                      <a:pt x="884" y="904"/>
                    </a:moveTo>
                    <a:lnTo>
                      <a:pt x="748" y="770"/>
                    </a:lnTo>
                    <a:lnTo>
                      <a:pt x="748" y="770"/>
                    </a:lnTo>
                    <a:lnTo>
                      <a:pt x="766" y="752"/>
                    </a:lnTo>
                    <a:lnTo>
                      <a:pt x="902" y="888"/>
                    </a:lnTo>
                    <a:lnTo>
                      <a:pt x="902" y="888"/>
                    </a:lnTo>
                    <a:lnTo>
                      <a:pt x="884" y="904"/>
                    </a:lnTo>
                    <a:lnTo>
                      <a:pt x="884" y="904"/>
                    </a:lnTo>
                    <a:close/>
                    <a:moveTo>
                      <a:pt x="4272" y="878"/>
                    </a:moveTo>
                    <a:lnTo>
                      <a:pt x="4272" y="878"/>
                    </a:lnTo>
                    <a:lnTo>
                      <a:pt x="4256" y="862"/>
                    </a:lnTo>
                    <a:lnTo>
                      <a:pt x="4388" y="722"/>
                    </a:lnTo>
                    <a:lnTo>
                      <a:pt x="4388" y="722"/>
                    </a:lnTo>
                    <a:lnTo>
                      <a:pt x="4406" y="740"/>
                    </a:lnTo>
                    <a:lnTo>
                      <a:pt x="4272" y="878"/>
                    </a:lnTo>
                    <a:close/>
                    <a:moveTo>
                      <a:pt x="984" y="808"/>
                    </a:moveTo>
                    <a:lnTo>
                      <a:pt x="856" y="666"/>
                    </a:lnTo>
                    <a:lnTo>
                      <a:pt x="856" y="666"/>
                    </a:lnTo>
                    <a:lnTo>
                      <a:pt x="874" y="650"/>
                    </a:lnTo>
                    <a:lnTo>
                      <a:pt x="1002" y="794"/>
                    </a:lnTo>
                    <a:lnTo>
                      <a:pt x="1002" y="794"/>
                    </a:lnTo>
                    <a:lnTo>
                      <a:pt x="984" y="808"/>
                    </a:lnTo>
                    <a:lnTo>
                      <a:pt x="984" y="808"/>
                    </a:lnTo>
                    <a:close/>
                    <a:moveTo>
                      <a:pt x="4170" y="784"/>
                    </a:moveTo>
                    <a:lnTo>
                      <a:pt x="4170" y="784"/>
                    </a:lnTo>
                    <a:lnTo>
                      <a:pt x="4154" y="768"/>
                    </a:lnTo>
                    <a:lnTo>
                      <a:pt x="4278" y="622"/>
                    </a:lnTo>
                    <a:lnTo>
                      <a:pt x="4278" y="622"/>
                    </a:lnTo>
                    <a:lnTo>
                      <a:pt x="4298" y="638"/>
                    </a:lnTo>
                    <a:lnTo>
                      <a:pt x="4170" y="784"/>
                    </a:lnTo>
                    <a:close/>
                    <a:moveTo>
                      <a:pt x="1090" y="720"/>
                    </a:moveTo>
                    <a:lnTo>
                      <a:pt x="970" y="570"/>
                    </a:lnTo>
                    <a:lnTo>
                      <a:pt x="970" y="570"/>
                    </a:lnTo>
                    <a:lnTo>
                      <a:pt x="990" y="554"/>
                    </a:lnTo>
                    <a:lnTo>
                      <a:pt x="1108" y="704"/>
                    </a:lnTo>
                    <a:lnTo>
                      <a:pt x="1108" y="704"/>
                    </a:lnTo>
                    <a:lnTo>
                      <a:pt x="1090" y="720"/>
                    </a:lnTo>
                    <a:lnTo>
                      <a:pt x="1090" y="720"/>
                    </a:lnTo>
                    <a:close/>
                    <a:moveTo>
                      <a:pt x="4064" y="696"/>
                    </a:moveTo>
                    <a:lnTo>
                      <a:pt x="4064" y="696"/>
                    </a:lnTo>
                    <a:lnTo>
                      <a:pt x="4046" y="682"/>
                    </a:lnTo>
                    <a:lnTo>
                      <a:pt x="4162" y="528"/>
                    </a:lnTo>
                    <a:lnTo>
                      <a:pt x="4162" y="528"/>
                    </a:lnTo>
                    <a:lnTo>
                      <a:pt x="4182" y="544"/>
                    </a:lnTo>
                    <a:lnTo>
                      <a:pt x="4064" y="696"/>
                    </a:lnTo>
                    <a:close/>
                    <a:moveTo>
                      <a:pt x="1200" y="636"/>
                    </a:moveTo>
                    <a:lnTo>
                      <a:pt x="1090" y="480"/>
                    </a:lnTo>
                    <a:lnTo>
                      <a:pt x="1090" y="480"/>
                    </a:lnTo>
                    <a:lnTo>
                      <a:pt x="1110" y="464"/>
                    </a:lnTo>
                    <a:lnTo>
                      <a:pt x="1220" y="622"/>
                    </a:lnTo>
                    <a:lnTo>
                      <a:pt x="1220" y="622"/>
                    </a:lnTo>
                    <a:lnTo>
                      <a:pt x="1200" y="636"/>
                    </a:lnTo>
                    <a:lnTo>
                      <a:pt x="1200" y="636"/>
                    </a:lnTo>
                    <a:close/>
                    <a:moveTo>
                      <a:pt x="3952" y="614"/>
                    </a:moveTo>
                    <a:lnTo>
                      <a:pt x="3952" y="614"/>
                    </a:lnTo>
                    <a:lnTo>
                      <a:pt x="3932" y="600"/>
                    </a:lnTo>
                    <a:lnTo>
                      <a:pt x="4040" y="442"/>
                    </a:lnTo>
                    <a:lnTo>
                      <a:pt x="4040" y="442"/>
                    </a:lnTo>
                    <a:lnTo>
                      <a:pt x="4060" y="456"/>
                    </a:lnTo>
                    <a:lnTo>
                      <a:pt x="3952" y="614"/>
                    </a:lnTo>
                    <a:close/>
                    <a:moveTo>
                      <a:pt x="1316" y="558"/>
                    </a:moveTo>
                    <a:lnTo>
                      <a:pt x="1214" y="396"/>
                    </a:lnTo>
                    <a:lnTo>
                      <a:pt x="1214" y="396"/>
                    </a:lnTo>
                    <a:lnTo>
                      <a:pt x="1234" y="382"/>
                    </a:lnTo>
                    <a:lnTo>
                      <a:pt x="1334" y="546"/>
                    </a:lnTo>
                    <a:lnTo>
                      <a:pt x="1334" y="546"/>
                    </a:lnTo>
                    <a:lnTo>
                      <a:pt x="1316" y="558"/>
                    </a:lnTo>
                    <a:lnTo>
                      <a:pt x="1316" y="558"/>
                    </a:lnTo>
                    <a:close/>
                    <a:moveTo>
                      <a:pt x="3836" y="538"/>
                    </a:moveTo>
                    <a:lnTo>
                      <a:pt x="3836" y="538"/>
                    </a:lnTo>
                    <a:lnTo>
                      <a:pt x="3816" y="526"/>
                    </a:lnTo>
                    <a:lnTo>
                      <a:pt x="3914" y="362"/>
                    </a:lnTo>
                    <a:lnTo>
                      <a:pt x="3914" y="362"/>
                    </a:lnTo>
                    <a:lnTo>
                      <a:pt x="3936" y="374"/>
                    </a:lnTo>
                    <a:lnTo>
                      <a:pt x="3836" y="538"/>
                    </a:lnTo>
                    <a:close/>
                    <a:moveTo>
                      <a:pt x="1434" y="488"/>
                    </a:moveTo>
                    <a:lnTo>
                      <a:pt x="1342" y="320"/>
                    </a:lnTo>
                    <a:lnTo>
                      <a:pt x="1342" y="320"/>
                    </a:lnTo>
                    <a:lnTo>
                      <a:pt x="1364" y="308"/>
                    </a:lnTo>
                    <a:lnTo>
                      <a:pt x="1454" y="478"/>
                    </a:lnTo>
                    <a:lnTo>
                      <a:pt x="1454" y="478"/>
                    </a:lnTo>
                    <a:lnTo>
                      <a:pt x="1434" y="488"/>
                    </a:lnTo>
                    <a:lnTo>
                      <a:pt x="1434" y="488"/>
                    </a:lnTo>
                    <a:close/>
                    <a:moveTo>
                      <a:pt x="3716" y="470"/>
                    </a:moveTo>
                    <a:lnTo>
                      <a:pt x="3716" y="470"/>
                    </a:lnTo>
                    <a:lnTo>
                      <a:pt x="3694" y="460"/>
                    </a:lnTo>
                    <a:lnTo>
                      <a:pt x="3782" y="288"/>
                    </a:lnTo>
                    <a:lnTo>
                      <a:pt x="3782" y="288"/>
                    </a:lnTo>
                    <a:lnTo>
                      <a:pt x="3806" y="300"/>
                    </a:lnTo>
                    <a:lnTo>
                      <a:pt x="3716" y="470"/>
                    </a:lnTo>
                    <a:close/>
                    <a:moveTo>
                      <a:pt x="1558" y="426"/>
                    </a:moveTo>
                    <a:lnTo>
                      <a:pt x="1474" y="252"/>
                    </a:lnTo>
                    <a:lnTo>
                      <a:pt x="1474" y="252"/>
                    </a:lnTo>
                    <a:lnTo>
                      <a:pt x="1496" y="242"/>
                    </a:lnTo>
                    <a:lnTo>
                      <a:pt x="1578" y="416"/>
                    </a:lnTo>
                    <a:lnTo>
                      <a:pt x="1578" y="416"/>
                    </a:lnTo>
                    <a:lnTo>
                      <a:pt x="1558" y="426"/>
                    </a:lnTo>
                    <a:lnTo>
                      <a:pt x="1558" y="426"/>
                    </a:lnTo>
                    <a:close/>
                    <a:moveTo>
                      <a:pt x="3590" y="408"/>
                    </a:moveTo>
                    <a:lnTo>
                      <a:pt x="3590" y="408"/>
                    </a:lnTo>
                    <a:lnTo>
                      <a:pt x="3570" y="398"/>
                    </a:lnTo>
                    <a:lnTo>
                      <a:pt x="3648" y="224"/>
                    </a:lnTo>
                    <a:lnTo>
                      <a:pt x="3648" y="224"/>
                    </a:lnTo>
                    <a:lnTo>
                      <a:pt x="3670" y="234"/>
                    </a:lnTo>
                    <a:lnTo>
                      <a:pt x="3590" y="408"/>
                    </a:lnTo>
                    <a:close/>
                    <a:moveTo>
                      <a:pt x="1684" y="370"/>
                    </a:moveTo>
                    <a:lnTo>
                      <a:pt x="1610" y="192"/>
                    </a:lnTo>
                    <a:lnTo>
                      <a:pt x="1610" y="192"/>
                    </a:lnTo>
                    <a:lnTo>
                      <a:pt x="1634" y="182"/>
                    </a:lnTo>
                    <a:lnTo>
                      <a:pt x="1704" y="360"/>
                    </a:lnTo>
                    <a:lnTo>
                      <a:pt x="1704" y="360"/>
                    </a:lnTo>
                    <a:lnTo>
                      <a:pt x="1684" y="370"/>
                    </a:lnTo>
                    <a:lnTo>
                      <a:pt x="1684" y="370"/>
                    </a:lnTo>
                    <a:close/>
                    <a:moveTo>
                      <a:pt x="3464" y="354"/>
                    </a:moveTo>
                    <a:lnTo>
                      <a:pt x="3464" y="354"/>
                    </a:lnTo>
                    <a:lnTo>
                      <a:pt x="3442" y="346"/>
                    </a:lnTo>
                    <a:lnTo>
                      <a:pt x="3510" y="166"/>
                    </a:lnTo>
                    <a:lnTo>
                      <a:pt x="3510" y="166"/>
                    </a:lnTo>
                    <a:lnTo>
                      <a:pt x="3532" y="176"/>
                    </a:lnTo>
                    <a:lnTo>
                      <a:pt x="3464" y="354"/>
                    </a:lnTo>
                    <a:close/>
                    <a:moveTo>
                      <a:pt x="1814" y="320"/>
                    </a:moveTo>
                    <a:lnTo>
                      <a:pt x="1750" y="138"/>
                    </a:lnTo>
                    <a:lnTo>
                      <a:pt x="1750" y="138"/>
                    </a:lnTo>
                    <a:lnTo>
                      <a:pt x="1774" y="130"/>
                    </a:lnTo>
                    <a:lnTo>
                      <a:pt x="1834" y="314"/>
                    </a:lnTo>
                    <a:lnTo>
                      <a:pt x="1834" y="314"/>
                    </a:lnTo>
                    <a:lnTo>
                      <a:pt x="1814" y="320"/>
                    </a:lnTo>
                    <a:lnTo>
                      <a:pt x="1814" y="320"/>
                    </a:lnTo>
                    <a:close/>
                    <a:moveTo>
                      <a:pt x="3332" y="308"/>
                    </a:moveTo>
                    <a:lnTo>
                      <a:pt x="3332" y="308"/>
                    </a:lnTo>
                    <a:lnTo>
                      <a:pt x="3310" y="300"/>
                    </a:lnTo>
                    <a:lnTo>
                      <a:pt x="3368" y="118"/>
                    </a:lnTo>
                    <a:lnTo>
                      <a:pt x="3368" y="118"/>
                    </a:lnTo>
                    <a:lnTo>
                      <a:pt x="3392" y="126"/>
                    </a:lnTo>
                    <a:lnTo>
                      <a:pt x="3332" y="308"/>
                    </a:lnTo>
                    <a:close/>
                    <a:moveTo>
                      <a:pt x="1946" y="280"/>
                    </a:moveTo>
                    <a:lnTo>
                      <a:pt x="1894" y="94"/>
                    </a:lnTo>
                    <a:lnTo>
                      <a:pt x="1894" y="94"/>
                    </a:lnTo>
                    <a:lnTo>
                      <a:pt x="1918" y="88"/>
                    </a:lnTo>
                    <a:lnTo>
                      <a:pt x="1968" y="274"/>
                    </a:lnTo>
                    <a:lnTo>
                      <a:pt x="1968" y="274"/>
                    </a:lnTo>
                    <a:lnTo>
                      <a:pt x="1946" y="280"/>
                    </a:lnTo>
                    <a:lnTo>
                      <a:pt x="1946" y="280"/>
                    </a:lnTo>
                    <a:close/>
                    <a:moveTo>
                      <a:pt x="3200" y="268"/>
                    </a:moveTo>
                    <a:lnTo>
                      <a:pt x="3200" y="268"/>
                    </a:lnTo>
                    <a:lnTo>
                      <a:pt x="3178" y="264"/>
                    </a:lnTo>
                    <a:lnTo>
                      <a:pt x="3224" y="76"/>
                    </a:lnTo>
                    <a:lnTo>
                      <a:pt x="3224" y="76"/>
                    </a:lnTo>
                    <a:lnTo>
                      <a:pt x="3248" y="84"/>
                    </a:lnTo>
                    <a:lnTo>
                      <a:pt x="3200" y="268"/>
                    </a:lnTo>
                    <a:close/>
                    <a:moveTo>
                      <a:pt x="2080" y="246"/>
                    </a:moveTo>
                    <a:lnTo>
                      <a:pt x="2038" y="58"/>
                    </a:lnTo>
                    <a:lnTo>
                      <a:pt x="2038" y="58"/>
                    </a:lnTo>
                    <a:lnTo>
                      <a:pt x="2064" y="54"/>
                    </a:lnTo>
                    <a:lnTo>
                      <a:pt x="2102" y="242"/>
                    </a:lnTo>
                    <a:lnTo>
                      <a:pt x="2102" y="242"/>
                    </a:lnTo>
                    <a:lnTo>
                      <a:pt x="2080" y="246"/>
                    </a:lnTo>
                    <a:lnTo>
                      <a:pt x="2080" y="246"/>
                    </a:lnTo>
                    <a:close/>
                    <a:moveTo>
                      <a:pt x="3064" y="238"/>
                    </a:moveTo>
                    <a:lnTo>
                      <a:pt x="3064" y="238"/>
                    </a:lnTo>
                    <a:lnTo>
                      <a:pt x="3042" y="234"/>
                    </a:lnTo>
                    <a:lnTo>
                      <a:pt x="3078" y="44"/>
                    </a:lnTo>
                    <a:lnTo>
                      <a:pt x="3078" y="44"/>
                    </a:lnTo>
                    <a:lnTo>
                      <a:pt x="3102" y="50"/>
                    </a:lnTo>
                    <a:lnTo>
                      <a:pt x="3064" y="238"/>
                    </a:lnTo>
                    <a:close/>
                    <a:moveTo>
                      <a:pt x="2216" y="220"/>
                    </a:moveTo>
                    <a:lnTo>
                      <a:pt x="2186" y="32"/>
                    </a:lnTo>
                    <a:lnTo>
                      <a:pt x="2186" y="32"/>
                    </a:lnTo>
                    <a:lnTo>
                      <a:pt x="2210" y="28"/>
                    </a:lnTo>
                    <a:lnTo>
                      <a:pt x="2238" y="218"/>
                    </a:lnTo>
                    <a:lnTo>
                      <a:pt x="2238" y="218"/>
                    </a:lnTo>
                    <a:lnTo>
                      <a:pt x="2216" y="220"/>
                    </a:lnTo>
                    <a:lnTo>
                      <a:pt x="2216" y="220"/>
                    </a:lnTo>
                    <a:close/>
                    <a:moveTo>
                      <a:pt x="2928" y="214"/>
                    </a:moveTo>
                    <a:lnTo>
                      <a:pt x="2928" y="214"/>
                    </a:lnTo>
                    <a:lnTo>
                      <a:pt x="2906" y="212"/>
                    </a:lnTo>
                    <a:lnTo>
                      <a:pt x="2930" y="22"/>
                    </a:lnTo>
                    <a:lnTo>
                      <a:pt x="2930" y="22"/>
                    </a:lnTo>
                    <a:lnTo>
                      <a:pt x="2954" y="24"/>
                    </a:lnTo>
                    <a:lnTo>
                      <a:pt x="2928" y="214"/>
                    </a:lnTo>
                    <a:close/>
                    <a:moveTo>
                      <a:pt x="2352" y="204"/>
                    </a:moveTo>
                    <a:lnTo>
                      <a:pt x="2334" y="12"/>
                    </a:lnTo>
                    <a:lnTo>
                      <a:pt x="2334" y="12"/>
                    </a:lnTo>
                    <a:lnTo>
                      <a:pt x="2358" y="10"/>
                    </a:lnTo>
                    <a:lnTo>
                      <a:pt x="2376" y="202"/>
                    </a:lnTo>
                    <a:lnTo>
                      <a:pt x="2376" y="202"/>
                    </a:lnTo>
                    <a:lnTo>
                      <a:pt x="2352" y="204"/>
                    </a:lnTo>
                    <a:lnTo>
                      <a:pt x="2352" y="204"/>
                    </a:lnTo>
                    <a:close/>
                    <a:moveTo>
                      <a:pt x="2790" y="200"/>
                    </a:moveTo>
                    <a:lnTo>
                      <a:pt x="2790" y="200"/>
                    </a:lnTo>
                    <a:lnTo>
                      <a:pt x="2768" y="198"/>
                    </a:lnTo>
                    <a:lnTo>
                      <a:pt x="2782" y="6"/>
                    </a:lnTo>
                    <a:lnTo>
                      <a:pt x="2782" y="6"/>
                    </a:lnTo>
                    <a:lnTo>
                      <a:pt x="2806" y="8"/>
                    </a:lnTo>
                    <a:lnTo>
                      <a:pt x="2790" y="200"/>
                    </a:lnTo>
                    <a:close/>
                    <a:moveTo>
                      <a:pt x="2490" y="194"/>
                    </a:moveTo>
                    <a:lnTo>
                      <a:pt x="2482" y="2"/>
                    </a:lnTo>
                    <a:lnTo>
                      <a:pt x="2482" y="2"/>
                    </a:lnTo>
                    <a:lnTo>
                      <a:pt x="2508" y="0"/>
                    </a:lnTo>
                    <a:lnTo>
                      <a:pt x="2514" y="192"/>
                    </a:lnTo>
                    <a:lnTo>
                      <a:pt x="2514" y="192"/>
                    </a:lnTo>
                    <a:lnTo>
                      <a:pt x="2490" y="194"/>
                    </a:lnTo>
                    <a:lnTo>
                      <a:pt x="2490" y="194"/>
                    </a:lnTo>
                    <a:close/>
                    <a:moveTo>
                      <a:pt x="2652" y="192"/>
                    </a:moveTo>
                    <a:lnTo>
                      <a:pt x="2652" y="192"/>
                    </a:lnTo>
                    <a:lnTo>
                      <a:pt x="2630" y="192"/>
                    </a:lnTo>
                    <a:lnTo>
                      <a:pt x="2632" y="0"/>
                    </a:lnTo>
                    <a:lnTo>
                      <a:pt x="2632" y="0"/>
                    </a:lnTo>
                    <a:lnTo>
                      <a:pt x="2658" y="0"/>
                    </a:lnTo>
                    <a:lnTo>
                      <a:pt x="2652" y="19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6" name="Freeform 37">
                <a:extLst>
                  <a:ext uri="{FF2B5EF4-FFF2-40B4-BE49-F238E27FC236}">
                    <a16:creationId xmlns:a16="http://schemas.microsoft.com/office/drawing/2014/main" id="{1929E26D-95F9-4AE5-B360-357EE1700BBE}"/>
                  </a:ext>
                </a:extLst>
              </p:cNvPr>
              <p:cNvSpPr>
                <a:spLocks noEditPoints="1"/>
              </p:cNvSpPr>
              <p:nvPr/>
            </p:nvSpPr>
            <p:spPr bwMode="auto">
              <a:xfrm>
                <a:off x="12648902" y="1778599"/>
                <a:ext cx="1555243" cy="1538325"/>
              </a:xfrm>
              <a:custGeom>
                <a:avLst/>
                <a:gdLst/>
                <a:ahLst/>
                <a:cxnLst>
                  <a:cxn ang="0">
                    <a:pos x="2178" y="4582"/>
                  </a:cxn>
                  <a:cxn ang="0">
                    <a:pos x="2058" y="4572"/>
                  </a:cxn>
                  <a:cxn ang="0">
                    <a:pos x="1950" y="4536"/>
                  </a:cxn>
                  <a:cxn ang="0">
                    <a:pos x="1848" y="4518"/>
                  </a:cxn>
                  <a:cxn ang="0">
                    <a:pos x="1734" y="4516"/>
                  </a:cxn>
                  <a:cxn ang="0">
                    <a:pos x="3056" y="4454"/>
                  </a:cxn>
                  <a:cxn ang="0">
                    <a:pos x="3152" y="4392"/>
                  </a:cxn>
                  <a:cxn ang="0">
                    <a:pos x="3262" y="4344"/>
                  </a:cxn>
                  <a:cxn ang="0">
                    <a:pos x="3372" y="4314"/>
                  </a:cxn>
                  <a:cxn ang="0">
                    <a:pos x="3462" y="4264"/>
                  </a:cxn>
                  <a:cxn ang="0">
                    <a:pos x="1016" y="4198"/>
                  </a:cxn>
                  <a:cxn ang="0">
                    <a:pos x="918" y="4128"/>
                  </a:cxn>
                  <a:cxn ang="0">
                    <a:pos x="846" y="4040"/>
                  </a:cxn>
                  <a:cxn ang="0">
                    <a:pos x="766" y="3972"/>
                  </a:cxn>
                  <a:cxn ang="0">
                    <a:pos x="670" y="3912"/>
                  </a:cxn>
                  <a:cxn ang="0">
                    <a:pos x="4058" y="3754"/>
                  </a:cxn>
                  <a:cxn ang="0">
                    <a:pos x="4108" y="3650"/>
                  </a:cxn>
                  <a:cxn ang="0">
                    <a:pos x="4178" y="3554"/>
                  </a:cxn>
                  <a:cxn ang="0">
                    <a:pos x="4258" y="3472"/>
                  </a:cxn>
                  <a:cxn ang="0">
                    <a:pos x="4310" y="3380"/>
                  </a:cxn>
                  <a:cxn ang="0">
                    <a:pos x="218" y="3272"/>
                  </a:cxn>
                  <a:cxn ang="0">
                    <a:pos x="170" y="3162"/>
                  </a:cxn>
                  <a:cxn ang="0">
                    <a:pos x="152" y="3048"/>
                  </a:cxn>
                  <a:cxn ang="0">
                    <a:pos x="120" y="2950"/>
                  </a:cxn>
                  <a:cxn ang="0">
                    <a:pos x="68" y="2848"/>
                  </a:cxn>
                  <a:cxn ang="0">
                    <a:pos x="4558" y="2636"/>
                  </a:cxn>
                  <a:cxn ang="0">
                    <a:pos x="4550" y="2522"/>
                  </a:cxn>
                  <a:cxn ang="0">
                    <a:pos x="4558" y="2404"/>
                  </a:cxn>
                  <a:cxn ang="0">
                    <a:pos x="4584" y="2292"/>
                  </a:cxn>
                  <a:cxn ang="0">
                    <a:pos x="4558" y="2190"/>
                  </a:cxn>
                  <a:cxn ang="0">
                    <a:pos x="34" y="2068"/>
                  </a:cxn>
                  <a:cxn ang="0">
                    <a:pos x="24" y="1954"/>
                  </a:cxn>
                  <a:cxn ang="0">
                    <a:pos x="44" y="1836"/>
                  </a:cxn>
                  <a:cxn ang="0">
                    <a:pos x="94" y="1732"/>
                  </a:cxn>
                  <a:cxn ang="0">
                    <a:pos x="120" y="1632"/>
                  </a:cxn>
                  <a:cxn ang="0">
                    <a:pos x="4392" y="1434"/>
                  </a:cxn>
                  <a:cxn ang="0">
                    <a:pos x="4344" y="1324"/>
                  </a:cxn>
                  <a:cxn ang="0">
                    <a:pos x="4316" y="1214"/>
                  </a:cxn>
                  <a:cxn ang="0">
                    <a:pos x="4264" y="1122"/>
                  </a:cxn>
                  <a:cxn ang="0">
                    <a:pos x="4184" y="1040"/>
                  </a:cxn>
                  <a:cxn ang="0">
                    <a:pos x="472" y="938"/>
                  </a:cxn>
                  <a:cxn ang="0">
                    <a:pos x="522" y="836"/>
                  </a:cxn>
                  <a:cxn ang="0">
                    <a:pos x="600" y="744"/>
                  </a:cxn>
                  <a:cxn ang="0">
                    <a:pos x="696" y="680"/>
                  </a:cxn>
                  <a:cxn ang="0">
                    <a:pos x="770" y="610"/>
                  </a:cxn>
                  <a:cxn ang="0">
                    <a:pos x="3652" y="476"/>
                  </a:cxn>
                  <a:cxn ang="0">
                    <a:pos x="3556" y="408"/>
                  </a:cxn>
                  <a:cxn ang="0">
                    <a:pos x="3474" y="326"/>
                  </a:cxn>
                  <a:cxn ang="0">
                    <a:pos x="3382" y="274"/>
                  </a:cxn>
                  <a:cxn ang="0">
                    <a:pos x="3272" y="246"/>
                  </a:cxn>
                  <a:cxn ang="0">
                    <a:pos x="1426" y="194"/>
                  </a:cxn>
                  <a:cxn ang="0">
                    <a:pos x="1522" y="132"/>
                  </a:cxn>
                  <a:cxn ang="0">
                    <a:pos x="1636" y="94"/>
                  </a:cxn>
                  <a:cxn ang="0">
                    <a:pos x="1750" y="88"/>
                  </a:cxn>
                  <a:cxn ang="0">
                    <a:pos x="1852" y="66"/>
                  </a:cxn>
                  <a:cxn ang="0">
                    <a:pos x="2524" y="36"/>
                  </a:cxn>
                  <a:cxn ang="0">
                    <a:pos x="2406" y="26"/>
                  </a:cxn>
                  <a:cxn ang="0">
                    <a:pos x="2294" y="0"/>
                  </a:cxn>
                </a:cxnLst>
                <a:rect l="0" t="0" r="r" b="b"/>
                <a:pathLst>
                  <a:path w="4584" h="4584">
                    <a:moveTo>
                      <a:pt x="2292" y="4584"/>
                    </a:moveTo>
                    <a:lnTo>
                      <a:pt x="2284" y="4584"/>
                    </a:lnTo>
                    <a:lnTo>
                      <a:pt x="2284" y="4560"/>
                    </a:lnTo>
                    <a:lnTo>
                      <a:pt x="2292" y="4560"/>
                    </a:lnTo>
                    <a:lnTo>
                      <a:pt x="2292" y="4584"/>
                    </a:lnTo>
                    <a:close/>
                    <a:moveTo>
                      <a:pt x="2396" y="4582"/>
                    </a:moveTo>
                    <a:lnTo>
                      <a:pt x="2394" y="4558"/>
                    </a:lnTo>
                    <a:lnTo>
                      <a:pt x="2402" y="4558"/>
                    </a:lnTo>
                    <a:lnTo>
                      <a:pt x="2404" y="4582"/>
                    </a:lnTo>
                    <a:lnTo>
                      <a:pt x="2396" y="4582"/>
                    </a:lnTo>
                    <a:close/>
                    <a:moveTo>
                      <a:pt x="2178" y="4582"/>
                    </a:moveTo>
                    <a:lnTo>
                      <a:pt x="2170" y="4582"/>
                    </a:lnTo>
                    <a:lnTo>
                      <a:pt x="2172" y="4558"/>
                    </a:lnTo>
                    <a:lnTo>
                      <a:pt x="2180" y="4558"/>
                    </a:lnTo>
                    <a:lnTo>
                      <a:pt x="2178" y="4582"/>
                    </a:lnTo>
                    <a:close/>
                    <a:moveTo>
                      <a:pt x="2508" y="4574"/>
                    </a:moveTo>
                    <a:lnTo>
                      <a:pt x="2506" y="4550"/>
                    </a:lnTo>
                    <a:lnTo>
                      <a:pt x="2514" y="4550"/>
                    </a:lnTo>
                    <a:lnTo>
                      <a:pt x="2516" y="4574"/>
                    </a:lnTo>
                    <a:lnTo>
                      <a:pt x="2508" y="4574"/>
                    </a:lnTo>
                    <a:close/>
                    <a:moveTo>
                      <a:pt x="2066" y="4574"/>
                    </a:moveTo>
                    <a:lnTo>
                      <a:pt x="2058" y="4572"/>
                    </a:lnTo>
                    <a:lnTo>
                      <a:pt x="2062" y="4550"/>
                    </a:lnTo>
                    <a:lnTo>
                      <a:pt x="2068" y="4550"/>
                    </a:lnTo>
                    <a:lnTo>
                      <a:pt x="2066" y="4574"/>
                    </a:lnTo>
                    <a:close/>
                    <a:moveTo>
                      <a:pt x="2620" y="4562"/>
                    </a:moveTo>
                    <a:lnTo>
                      <a:pt x="2616" y="4538"/>
                    </a:lnTo>
                    <a:lnTo>
                      <a:pt x="2624" y="4536"/>
                    </a:lnTo>
                    <a:lnTo>
                      <a:pt x="2628" y="4560"/>
                    </a:lnTo>
                    <a:lnTo>
                      <a:pt x="2620" y="4562"/>
                    </a:lnTo>
                    <a:close/>
                    <a:moveTo>
                      <a:pt x="1954" y="4560"/>
                    </a:moveTo>
                    <a:lnTo>
                      <a:pt x="1946" y="4558"/>
                    </a:lnTo>
                    <a:lnTo>
                      <a:pt x="1950" y="4536"/>
                    </a:lnTo>
                    <a:lnTo>
                      <a:pt x="1958" y="4536"/>
                    </a:lnTo>
                    <a:lnTo>
                      <a:pt x="1954" y="4560"/>
                    </a:lnTo>
                    <a:close/>
                    <a:moveTo>
                      <a:pt x="2730" y="4542"/>
                    </a:moveTo>
                    <a:lnTo>
                      <a:pt x="2726" y="4520"/>
                    </a:lnTo>
                    <a:lnTo>
                      <a:pt x="2734" y="4518"/>
                    </a:lnTo>
                    <a:lnTo>
                      <a:pt x="2738" y="4542"/>
                    </a:lnTo>
                    <a:lnTo>
                      <a:pt x="2730" y="4542"/>
                    </a:lnTo>
                    <a:close/>
                    <a:moveTo>
                      <a:pt x="1844" y="4540"/>
                    </a:moveTo>
                    <a:lnTo>
                      <a:pt x="1836" y="4540"/>
                    </a:lnTo>
                    <a:lnTo>
                      <a:pt x="1840" y="4516"/>
                    </a:lnTo>
                    <a:lnTo>
                      <a:pt x="1848" y="4518"/>
                    </a:lnTo>
                    <a:lnTo>
                      <a:pt x="1844" y="4540"/>
                    </a:lnTo>
                    <a:close/>
                    <a:moveTo>
                      <a:pt x="2840" y="4518"/>
                    </a:moveTo>
                    <a:lnTo>
                      <a:pt x="2836" y="4496"/>
                    </a:lnTo>
                    <a:lnTo>
                      <a:pt x="2842" y="4494"/>
                    </a:lnTo>
                    <a:lnTo>
                      <a:pt x="2848" y="4516"/>
                    </a:lnTo>
                    <a:lnTo>
                      <a:pt x="2840" y="4518"/>
                    </a:lnTo>
                    <a:close/>
                    <a:moveTo>
                      <a:pt x="1734" y="4516"/>
                    </a:moveTo>
                    <a:lnTo>
                      <a:pt x="1726" y="4514"/>
                    </a:lnTo>
                    <a:lnTo>
                      <a:pt x="1732" y="4492"/>
                    </a:lnTo>
                    <a:lnTo>
                      <a:pt x="1740" y="4492"/>
                    </a:lnTo>
                    <a:lnTo>
                      <a:pt x="1734" y="4516"/>
                    </a:lnTo>
                    <a:close/>
                    <a:moveTo>
                      <a:pt x="2950" y="4488"/>
                    </a:moveTo>
                    <a:lnTo>
                      <a:pt x="2942" y="4466"/>
                    </a:lnTo>
                    <a:lnTo>
                      <a:pt x="2950" y="4464"/>
                    </a:lnTo>
                    <a:lnTo>
                      <a:pt x="2958" y="4486"/>
                    </a:lnTo>
                    <a:lnTo>
                      <a:pt x="2950" y="4488"/>
                    </a:lnTo>
                    <a:close/>
                    <a:moveTo>
                      <a:pt x="1626" y="4486"/>
                    </a:moveTo>
                    <a:lnTo>
                      <a:pt x="1618" y="4484"/>
                    </a:lnTo>
                    <a:lnTo>
                      <a:pt x="1626" y="4460"/>
                    </a:lnTo>
                    <a:lnTo>
                      <a:pt x="1632" y="4464"/>
                    </a:lnTo>
                    <a:lnTo>
                      <a:pt x="1626" y="4486"/>
                    </a:lnTo>
                    <a:close/>
                    <a:moveTo>
                      <a:pt x="3056" y="4454"/>
                    </a:moveTo>
                    <a:lnTo>
                      <a:pt x="3048" y="4432"/>
                    </a:lnTo>
                    <a:lnTo>
                      <a:pt x="3056" y="4428"/>
                    </a:lnTo>
                    <a:lnTo>
                      <a:pt x="3064" y="4452"/>
                    </a:lnTo>
                    <a:lnTo>
                      <a:pt x="3056" y="4454"/>
                    </a:lnTo>
                    <a:close/>
                    <a:moveTo>
                      <a:pt x="1518" y="4450"/>
                    </a:moveTo>
                    <a:lnTo>
                      <a:pt x="1510" y="4448"/>
                    </a:lnTo>
                    <a:lnTo>
                      <a:pt x="1520" y="4426"/>
                    </a:lnTo>
                    <a:lnTo>
                      <a:pt x="1526" y="4428"/>
                    </a:lnTo>
                    <a:lnTo>
                      <a:pt x="1518" y="4450"/>
                    </a:lnTo>
                    <a:close/>
                    <a:moveTo>
                      <a:pt x="3162" y="4414"/>
                    </a:moveTo>
                    <a:lnTo>
                      <a:pt x="3152" y="4392"/>
                    </a:lnTo>
                    <a:lnTo>
                      <a:pt x="3160" y="4388"/>
                    </a:lnTo>
                    <a:lnTo>
                      <a:pt x="3170" y="4410"/>
                    </a:lnTo>
                    <a:lnTo>
                      <a:pt x="3162" y="4414"/>
                    </a:lnTo>
                    <a:close/>
                    <a:moveTo>
                      <a:pt x="1414" y="4410"/>
                    </a:moveTo>
                    <a:lnTo>
                      <a:pt x="1406" y="4408"/>
                    </a:lnTo>
                    <a:lnTo>
                      <a:pt x="1416" y="4384"/>
                    </a:lnTo>
                    <a:lnTo>
                      <a:pt x="1422" y="4388"/>
                    </a:lnTo>
                    <a:lnTo>
                      <a:pt x="1414" y="4410"/>
                    </a:lnTo>
                    <a:close/>
                    <a:moveTo>
                      <a:pt x="3264" y="4368"/>
                    </a:moveTo>
                    <a:lnTo>
                      <a:pt x="3254" y="4348"/>
                    </a:lnTo>
                    <a:lnTo>
                      <a:pt x="3262" y="4344"/>
                    </a:lnTo>
                    <a:lnTo>
                      <a:pt x="3272" y="4366"/>
                    </a:lnTo>
                    <a:lnTo>
                      <a:pt x="3264" y="4368"/>
                    </a:lnTo>
                    <a:close/>
                    <a:moveTo>
                      <a:pt x="1310" y="4364"/>
                    </a:moveTo>
                    <a:lnTo>
                      <a:pt x="1302" y="4360"/>
                    </a:lnTo>
                    <a:lnTo>
                      <a:pt x="1314" y="4340"/>
                    </a:lnTo>
                    <a:lnTo>
                      <a:pt x="1320" y="4342"/>
                    </a:lnTo>
                    <a:lnTo>
                      <a:pt x="1310" y="4364"/>
                    </a:lnTo>
                    <a:close/>
                    <a:moveTo>
                      <a:pt x="3364" y="4318"/>
                    </a:moveTo>
                    <a:lnTo>
                      <a:pt x="3354" y="4298"/>
                    </a:lnTo>
                    <a:lnTo>
                      <a:pt x="3360" y="4294"/>
                    </a:lnTo>
                    <a:lnTo>
                      <a:pt x="3372" y="4314"/>
                    </a:lnTo>
                    <a:lnTo>
                      <a:pt x="3364" y="4318"/>
                    </a:lnTo>
                    <a:close/>
                    <a:moveTo>
                      <a:pt x="1210" y="4314"/>
                    </a:moveTo>
                    <a:lnTo>
                      <a:pt x="1202" y="4310"/>
                    </a:lnTo>
                    <a:lnTo>
                      <a:pt x="1214" y="4288"/>
                    </a:lnTo>
                    <a:lnTo>
                      <a:pt x="1222" y="4292"/>
                    </a:lnTo>
                    <a:lnTo>
                      <a:pt x="1210" y="4314"/>
                    </a:lnTo>
                    <a:close/>
                    <a:moveTo>
                      <a:pt x="3462" y="4264"/>
                    </a:moveTo>
                    <a:lnTo>
                      <a:pt x="3450" y="4242"/>
                    </a:lnTo>
                    <a:lnTo>
                      <a:pt x="3458" y="4238"/>
                    </a:lnTo>
                    <a:lnTo>
                      <a:pt x="3470" y="4260"/>
                    </a:lnTo>
                    <a:lnTo>
                      <a:pt x="3462" y="4264"/>
                    </a:lnTo>
                    <a:close/>
                    <a:moveTo>
                      <a:pt x="1112" y="4258"/>
                    </a:moveTo>
                    <a:lnTo>
                      <a:pt x="1104" y="4254"/>
                    </a:lnTo>
                    <a:lnTo>
                      <a:pt x="1118" y="4234"/>
                    </a:lnTo>
                    <a:lnTo>
                      <a:pt x="1124" y="4238"/>
                    </a:lnTo>
                    <a:lnTo>
                      <a:pt x="1112" y="4258"/>
                    </a:lnTo>
                    <a:close/>
                    <a:moveTo>
                      <a:pt x="3558" y="4204"/>
                    </a:moveTo>
                    <a:lnTo>
                      <a:pt x="3544" y="4184"/>
                    </a:lnTo>
                    <a:lnTo>
                      <a:pt x="3552" y="4180"/>
                    </a:lnTo>
                    <a:lnTo>
                      <a:pt x="3564" y="4200"/>
                    </a:lnTo>
                    <a:lnTo>
                      <a:pt x="3558" y="4204"/>
                    </a:lnTo>
                    <a:close/>
                    <a:moveTo>
                      <a:pt x="1016" y="4198"/>
                    </a:moveTo>
                    <a:lnTo>
                      <a:pt x="1010" y="4192"/>
                    </a:lnTo>
                    <a:lnTo>
                      <a:pt x="1024" y="4172"/>
                    </a:lnTo>
                    <a:lnTo>
                      <a:pt x="1030" y="4178"/>
                    </a:lnTo>
                    <a:lnTo>
                      <a:pt x="1016" y="4198"/>
                    </a:lnTo>
                    <a:close/>
                    <a:moveTo>
                      <a:pt x="3650" y="4140"/>
                    </a:moveTo>
                    <a:lnTo>
                      <a:pt x="3636" y="4120"/>
                    </a:lnTo>
                    <a:lnTo>
                      <a:pt x="3642" y="4116"/>
                    </a:lnTo>
                    <a:lnTo>
                      <a:pt x="3656" y="4134"/>
                    </a:lnTo>
                    <a:lnTo>
                      <a:pt x="3650" y="4140"/>
                    </a:lnTo>
                    <a:close/>
                    <a:moveTo>
                      <a:pt x="924" y="4132"/>
                    </a:moveTo>
                    <a:lnTo>
                      <a:pt x="918" y="4128"/>
                    </a:lnTo>
                    <a:lnTo>
                      <a:pt x="932" y="4108"/>
                    </a:lnTo>
                    <a:lnTo>
                      <a:pt x="938" y="4114"/>
                    </a:lnTo>
                    <a:lnTo>
                      <a:pt x="924" y="4132"/>
                    </a:lnTo>
                    <a:close/>
                    <a:moveTo>
                      <a:pt x="3740" y="4070"/>
                    </a:moveTo>
                    <a:lnTo>
                      <a:pt x="3724" y="4052"/>
                    </a:lnTo>
                    <a:lnTo>
                      <a:pt x="3730" y="4046"/>
                    </a:lnTo>
                    <a:lnTo>
                      <a:pt x="3746" y="4066"/>
                    </a:lnTo>
                    <a:lnTo>
                      <a:pt x="3740" y="4070"/>
                    </a:lnTo>
                    <a:close/>
                    <a:moveTo>
                      <a:pt x="836" y="4062"/>
                    </a:moveTo>
                    <a:lnTo>
                      <a:pt x="830" y="4058"/>
                    </a:lnTo>
                    <a:lnTo>
                      <a:pt x="846" y="4040"/>
                    </a:lnTo>
                    <a:lnTo>
                      <a:pt x="852" y="4044"/>
                    </a:lnTo>
                    <a:lnTo>
                      <a:pt x="836" y="4062"/>
                    </a:lnTo>
                    <a:close/>
                    <a:moveTo>
                      <a:pt x="3824" y="3998"/>
                    </a:moveTo>
                    <a:lnTo>
                      <a:pt x="3808" y="3980"/>
                    </a:lnTo>
                    <a:lnTo>
                      <a:pt x="3814" y="3974"/>
                    </a:lnTo>
                    <a:lnTo>
                      <a:pt x="3830" y="3992"/>
                    </a:lnTo>
                    <a:lnTo>
                      <a:pt x="3824" y="3998"/>
                    </a:lnTo>
                    <a:close/>
                    <a:moveTo>
                      <a:pt x="750" y="3990"/>
                    </a:moveTo>
                    <a:lnTo>
                      <a:pt x="744" y="3984"/>
                    </a:lnTo>
                    <a:lnTo>
                      <a:pt x="762" y="3966"/>
                    </a:lnTo>
                    <a:lnTo>
                      <a:pt x="766" y="3972"/>
                    </a:lnTo>
                    <a:lnTo>
                      <a:pt x="750" y="3990"/>
                    </a:lnTo>
                    <a:close/>
                    <a:moveTo>
                      <a:pt x="3906" y="3920"/>
                    </a:moveTo>
                    <a:lnTo>
                      <a:pt x="3890" y="3902"/>
                    </a:lnTo>
                    <a:lnTo>
                      <a:pt x="3896" y="3898"/>
                    </a:lnTo>
                    <a:lnTo>
                      <a:pt x="3912" y="3914"/>
                    </a:lnTo>
                    <a:lnTo>
                      <a:pt x="3906" y="3920"/>
                    </a:lnTo>
                    <a:close/>
                    <a:moveTo>
                      <a:pt x="670" y="3912"/>
                    </a:moveTo>
                    <a:lnTo>
                      <a:pt x="664" y="3906"/>
                    </a:lnTo>
                    <a:lnTo>
                      <a:pt x="680" y="3888"/>
                    </a:lnTo>
                    <a:lnTo>
                      <a:pt x="686" y="3894"/>
                    </a:lnTo>
                    <a:lnTo>
                      <a:pt x="670" y="3912"/>
                    </a:lnTo>
                    <a:close/>
                    <a:moveTo>
                      <a:pt x="3984" y="3838"/>
                    </a:moveTo>
                    <a:lnTo>
                      <a:pt x="3966" y="3822"/>
                    </a:lnTo>
                    <a:lnTo>
                      <a:pt x="3972" y="3816"/>
                    </a:lnTo>
                    <a:lnTo>
                      <a:pt x="3990" y="3832"/>
                    </a:lnTo>
                    <a:lnTo>
                      <a:pt x="3984" y="3838"/>
                    </a:lnTo>
                    <a:close/>
                    <a:moveTo>
                      <a:pt x="592" y="3830"/>
                    </a:moveTo>
                    <a:lnTo>
                      <a:pt x="586" y="3824"/>
                    </a:lnTo>
                    <a:lnTo>
                      <a:pt x="604" y="3808"/>
                    </a:lnTo>
                    <a:lnTo>
                      <a:pt x="610" y="3814"/>
                    </a:lnTo>
                    <a:lnTo>
                      <a:pt x="592" y="3830"/>
                    </a:lnTo>
                    <a:close/>
                    <a:moveTo>
                      <a:pt x="4058" y="3754"/>
                    </a:moveTo>
                    <a:lnTo>
                      <a:pt x="4040" y="3738"/>
                    </a:lnTo>
                    <a:lnTo>
                      <a:pt x="4044" y="3732"/>
                    </a:lnTo>
                    <a:lnTo>
                      <a:pt x="4064" y="3748"/>
                    </a:lnTo>
                    <a:lnTo>
                      <a:pt x="4058" y="3754"/>
                    </a:lnTo>
                    <a:close/>
                    <a:moveTo>
                      <a:pt x="518" y="3744"/>
                    </a:moveTo>
                    <a:lnTo>
                      <a:pt x="514" y="3738"/>
                    </a:lnTo>
                    <a:lnTo>
                      <a:pt x="532" y="3724"/>
                    </a:lnTo>
                    <a:lnTo>
                      <a:pt x="536" y="3730"/>
                    </a:lnTo>
                    <a:lnTo>
                      <a:pt x="518" y="3744"/>
                    </a:lnTo>
                    <a:close/>
                    <a:moveTo>
                      <a:pt x="4128" y="3666"/>
                    </a:moveTo>
                    <a:lnTo>
                      <a:pt x="4108" y="3650"/>
                    </a:lnTo>
                    <a:lnTo>
                      <a:pt x="4114" y="3644"/>
                    </a:lnTo>
                    <a:lnTo>
                      <a:pt x="4132" y="3658"/>
                    </a:lnTo>
                    <a:lnTo>
                      <a:pt x="4128" y="3666"/>
                    </a:lnTo>
                    <a:close/>
                    <a:moveTo>
                      <a:pt x="450" y="3656"/>
                    </a:moveTo>
                    <a:lnTo>
                      <a:pt x="444" y="3650"/>
                    </a:lnTo>
                    <a:lnTo>
                      <a:pt x="464" y="3636"/>
                    </a:lnTo>
                    <a:lnTo>
                      <a:pt x="468" y="3642"/>
                    </a:lnTo>
                    <a:lnTo>
                      <a:pt x="450" y="3656"/>
                    </a:lnTo>
                    <a:close/>
                    <a:moveTo>
                      <a:pt x="4194" y="3574"/>
                    </a:moveTo>
                    <a:lnTo>
                      <a:pt x="4174" y="3560"/>
                    </a:lnTo>
                    <a:lnTo>
                      <a:pt x="4178" y="3554"/>
                    </a:lnTo>
                    <a:lnTo>
                      <a:pt x="4198" y="3566"/>
                    </a:lnTo>
                    <a:lnTo>
                      <a:pt x="4194" y="3574"/>
                    </a:lnTo>
                    <a:close/>
                    <a:moveTo>
                      <a:pt x="384" y="3564"/>
                    </a:moveTo>
                    <a:lnTo>
                      <a:pt x="380" y="3558"/>
                    </a:lnTo>
                    <a:lnTo>
                      <a:pt x="400" y="3544"/>
                    </a:lnTo>
                    <a:lnTo>
                      <a:pt x="404" y="3550"/>
                    </a:lnTo>
                    <a:lnTo>
                      <a:pt x="384" y="3564"/>
                    </a:lnTo>
                    <a:close/>
                    <a:moveTo>
                      <a:pt x="4254" y="3478"/>
                    </a:moveTo>
                    <a:lnTo>
                      <a:pt x="4234" y="3466"/>
                    </a:lnTo>
                    <a:lnTo>
                      <a:pt x="4238" y="3460"/>
                    </a:lnTo>
                    <a:lnTo>
                      <a:pt x="4258" y="3472"/>
                    </a:lnTo>
                    <a:lnTo>
                      <a:pt x="4254" y="3478"/>
                    </a:lnTo>
                    <a:close/>
                    <a:moveTo>
                      <a:pt x="324" y="3470"/>
                    </a:moveTo>
                    <a:lnTo>
                      <a:pt x="320" y="3462"/>
                    </a:lnTo>
                    <a:lnTo>
                      <a:pt x="340" y="3450"/>
                    </a:lnTo>
                    <a:lnTo>
                      <a:pt x="344" y="3456"/>
                    </a:lnTo>
                    <a:lnTo>
                      <a:pt x="324" y="3470"/>
                    </a:lnTo>
                    <a:close/>
                    <a:moveTo>
                      <a:pt x="4310" y="3380"/>
                    </a:moveTo>
                    <a:lnTo>
                      <a:pt x="4288" y="3370"/>
                    </a:lnTo>
                    <a:lnTo>
                      <a:pt x="4292" y="3362"/>
                    </a:lnTo>
                    <a:lnTo>
                      <a:pt x="4314" y="3374"/>
                    </a:lnTo>
                    <a:lnTo>
                      <a:pt x="4310" y="3380"/>
                    </a:lnTo>
                    <a:close/>
                    <a:moveTo>
                      <a:pt x="268" y="3372"/>
                    </a:moveTo>
                    <a:lnTo>
                      <a:pt x="266" y="3364"/>
                    </a:lnTo>
                    <a:lnTo>
                      <a:pt x="286" y="3354"/>
                    </a:lnTo>
                    <a:lnTo>
                      <a:pt x="290" y="3360"/>
                    </a:lnTo>
                    <a:lnTo>
                      <a:pt x="268" y="3372"/>
                    </a:lnTo>
                    <a:close/>
                    <a:moveTo>
                      <a:pt x="4362" y="3280"/>
                    </a:moveTo>
                    <a:lnTo>
                      <a:pt x="4340" y="3270"/>
                    </a:lnTo>
                    <a:lnTo>
                      <a:pt x="4342" y="3262"/>
                    </a:lnTo>
                    <a:lnTo>
                      <a:pt x="4364" y="3274"/>
                    </a:lnTo>
                    <a:lnTo>
                      <a:pt x="4362" y="3280"/>
                    </a:lnTo>
                    <a:close/>
                    <a:moveTo>
                      <a:pt x="218" y="3272"/>
                    </a:moveTo>
                    <a:lnTo>
                      <a:pt x="214" y="3264"/>
                    </a:lnTo>
                    <a:lnTo>
                      <a:pt x="236" y="3254"/>
                    </a:lnTo>
                    <a:lnTo>
                      <a:pt x="240" y="3260"/>
                    </a:lnTo>
                    <a:lnTo>
                      <a:pt x="218" y="3272"/>
                    </a:lnTo>
                    <a:close/>
                    <a:moveTo>
                      <a:pt x="4408" y="3178"/>
                    </a:moveTo>
                    <a:lnTo>
                      <a:pt x="4386" y="3168"/>
                    </a:lnTo>
                    <a:lnTo>
                      <a:pt x="4388" y="3160"/>
                    </a:lnTo>
                    <a:lnTo>
                      <a:pt x="4410" y="3170"/>
                    </a:lnTo>
                    <a:lnTo>
                      <a:pt x="4408" y="3178"/>
                    </a:lnTo>
                    <a:close/>
                    <a:moveTo>
                      <a:pt x="172" y="3168"/>
                    </a:moveTo>
                    <a:lnTo>
                      <a:pt x="170" y="3162"/>
                    </a:lnTo>
                    <a:lnTo>
                      <a:pt x="192" y="3152"/>
                    </a:lnTo>
                    <a:lnTo>
                      <a:pt x="196" y="3160"/>
                    </a:lnTo>
                    <a:lnTo>
                      <a:pt x="172" y="3168"/>
                    </a:lnTo>
                    <a:close/>
                    <a:moveTo>
                      <a:pt x="4448" y="3072"/>
                    </a:moveTo>
                    <a:lnTo>
                      <a:pt x="4426" y="3064"/>
                    </a:lnTo>
                    <a:lnTo>
                      <a:pt x="4428" y="3056"/>
                    </a:lnTo>
                    <a:lnTo>
                      <a:pt x="4452" y="3064"/>
                    </a:lnTo>
                    <a:lnTo>
                      <a:pt x="4448" y="3072"/>
                    </a:lnTo>
                    <a:close/>
                    <a:moveTo>
                      <a:pt x="132" y="3064"/>
                    </a:moveTo>
                    <a:lnTo>
                      <a:pt x="130" y="3056"/>
                    </a:lnTo>
                    <a:lnTo>
                      <a:pt x="152" y="3048"/>
                    </a:lnTo>
                    <a:lnTo>
                      <a:pt x="156" y="3056"/>
                    </a:lnTo>
                    <a:lnTo>
                      <a:pt x="132" y="3064"/>
                    </a:lnTo>
                    <a:close/>
                    <a:moveTo>
                      <a:pt x="4484" y="2966"/>
                    </a:moveTo>
                    <a:lnTo>
                      <a:pt x="4462" y="2958"/>
                    </a:lnTo>
                    <a:lnTo>
                      <a:pt x="4464" y="2950"/>
                    </a:lnTo>
                    <a:lnTo>
                      <a:pt x="4486" y="2958"/>
                    </a:lnTo>
                    <a:lnTo>
                      <a:pt x="4484" y="2966"/>
                    </a:lnTo>
                    <a:close/>
                    <a:moveTo>
                      <a:pt x="98" y="2956"/>
                    </a:moveTo>
                    <a:lnTo>
                      <a:pt x="94" y="2948"/>
                    </a:lnTo>
                    <a:lnTo>
                      <a:pt x="118" y="2942"/>
                    </a:lnTo>
                    <a:lnTo>
                      <a:pt x="120" y="2950"/>
                    </a:lnTo>
                    <a:lnTo>
                      <a:pt x="98" y="2956"/>
                    </a:lnTo>
                    <a:close/>
                    <a:moveTo>
                      <a:pt x="4514" y="2856"/>
                    </a:moveTo>
                    <a:lnTo>
                      <a:pt x="4492" y="2852"/>
                    </a:lnTo>
                    <a:lnTo>
                      <a:pt x="4494" y="2844"/>
                    </a:lnTo>
                    <a:lnTo>
                      <a:pt x="4516" y="2850"/>
                    </a:lnTo>
                    <a:lnTo>
                      <a:pt x="4514" y="2856"/>
                    </a:lnTo>
                    <a:close/>
                    <a:moveTo>
                      <a:pt x="68" y="2848"/>
                    </a:moveTo>
                    <a:lnTo>
                      <a:pt x="66" y="2840"/>
                    </a:lnTo>
                    <a:lnTo>
                      <a:pt x="88" y="2834"/>
                    </a:lnTo>
                    <a:lnTo>
                      <a:pt x="90" y="2842"/>
                    </a:lnTo>
                    <a:lnTo>
                      <a:pt x="68" y="2848"/>
                    </a:lnTo>
                    <a:close/>
                    <a:moveTo>
                      <a:pt x="4540" y="2748"/>
                    </a:moveTo>
                    <a:lnTo>
                      <a:pt x="4516" y="2742"/>
                    </a:lnTo>
                    <a:lnTo>
                      <a:pt x="4518" y="2734"/>
                    </a:lnTo>
                    <a:lnTo>
                      <a:pt x="4540" y="2740"/>
                    </a:lnTo>
                    <a:lnTo>
                      <a:pt x="4540" y="2748"/>
                    </a:lnTo>
                    <a:close/>
                    <a:moveTo>
                      <a:pt x="42" y="2738"/>
                    </a:moveTo>
                    <a:lnTo>
                      <a:pt x="42" y="2730"/>
                    </a:lnTo>
                    <a:lnTo>
                      <a:pt x="64" y="2726"/>
                    </a:lnTo>
                    <a:lnTo>
                      <a:pt x="66" y="2734"/>
                    </a:lnTo>
                    <a:lnTo>
                      <a:pt x="42" y="2738"/>
                    </a:lnTo>
                    <a:close/>
                    <a:moveTo>
                      <a:pt x="4558" y="2636"/>
                    </a:moveTo>
                    <a:lnTo>
                      <a:pt x="4536" y="2632"/>
                    </a:lnTo>
                    <a:lnTo>
                      <a:pt x="4536" y="2624"/>
                    </a:lnTo>
                    <a:lnTo>
                      <a:pt x="4560" y="2628"/>
                    </a:lnTo>
                    <a:lnTo>
                      <a:pt x="4558" y="2636"/>
                    </a:lnTo>
                    <a:close/>
                    <a:moveTo>
                      <a:pt x="24" y="2628"/>
                    </a:moveTo>
                    <a:lnTo>
                      <a:pt x="22" y="2620"/>
                    </a:lnTo>
                    <a:lnTo>
                      <a:pt x="46" y="2616"/>
                    </a:lnTo>
                    <a:lnTo>
                      <a:pt x="48" y="2624"/>
                    </a:lnTo>
                    <a:lnTo>
                      <a:pt x="24" y="2628"/>
                    </a:lnTo>
                    <a:close/>
                    <a:moveTo>
                      <a:pt x="4572" y="2524"/>
                    </a:moveTo>
                    <a:lnTo>
                      <a:pt x="4550" y="2522"/>
                    </a:lnTo>
                    <a:lnTo>
                      <a:pt x="4550" y="2514"/>
                    </a:lnTo>
                    <a:lnTo>
                      <a:pt x="4574" y="2516"/>
                    </a:lnTo>
                    <a:lnTo>
                      <a:pt x="4572" y="2524"/>
                    </a:lnTo>
                    <a:close/>
                    <a:moveTo>
                      <a:pt x="10" y="2516"/>
                    </a:moveTo>
                    <a:lnTo>
                      <a:pt x="10" y="2508"/>
                    </a:lnTo>
                    <a:lnTo>
                      <a:pt x="34" y="2506"/>
                    </a:lnTo>
                    <a:lnTo>
                      <a:pt x="34" y="2514"/>
                    </a:lnTo>
                    <a:lnTo>
                      <a:pt x="10" y="2516"/>
                    </a:lnTo>
                    <a:close/>
                    <a:moveTo>
                      <a:pt x="4582" y="2412"/>
                    </a:moveTo>
                    <a:lnTo>
                      <a:pt x="4558" y="2412"/>
                    </a:lnTo>
                    <a:lnTo>
                      <a:pt x="4558" y="2404"/>
                    </a:lnTo>
                    <a:lnTo>
                      <a:pt x="4582" y="2404"/>
                    </a:lnTo>
                    <a:lnTo>
                      <a:pt x="4582" y="2412"/>
                    </a:lnTo>
                    <a:close/>
                    <a:moveTo>
                      <a:pt x="2" y="2404"/>
                    </a:moveTo>
                    <a:lnTo>
                      <a:pt x="2" y="2396"/>
                    </a:lnTo>
                    <a:lnTo>
                      <a:pt x="26" y="2394"/>
                    </a:lnTo>
                    <a:lnTo>
                      <a:pt x="26" y="2402"/>
                    </a:lnTo>
                    <a:lnTo>
                      <a:pt x="2" y="2404"/>
                    </a:lnTo>
                    <a:close/>
                    <a:moveTo>
                      <a:pt x="4584" y="2300"/>
                    </a:moveTo>
                    <a:lnTo>
                      <a:pt x="4560" y="2300"/>
                    </a:lnTo>
                    <a:lnTo>
                      <a:pt x="4560" y="2292"/>
                    </a:lnTo>
                    <a:lnTo>
                      <a:pt x="4584" y="2292"/>
                    </a:lnTo>
                    <a:lnTo>
                      <a:pt x="4584" y="2300"/>
                    </a:lnTo>
                    <a:close/>
                    <a:moveTo>
                      <a:pt x="24" y="2290"/>
                    </a:moveTo>
                    <a:lnTo>
                      <a:pt x="0" y="2290"/>
                    </a:lnTo>
                    <a:lnTo>
                      <a:pt x="0" y="2282"/>
                    </a:lnTo>
                    <a:lnTo>
                      <a:pt x="24" y="2282"/>
                    </a:lnTo>
                    <a:lnTo>
                      <a:pt x="24" y="2290"/>
                    </a:lnTo>
                    <a:close/>
                    <a:moveTo>
                      <a:pt x="4558" y="2190"/>
                    </a:moveTo>
                    <a:lnTo>
                      <a:pt x="4558" y="2184"/>
                    </a:lnTo>
                    <a:lnTo>
                      <a:pt x="4582" y="2182"/>
                    </a:lnTo>
                    <a:lnTo>
                      <a:pt x="4582" y="2190"/>
                    </a:lnTo>
                    <a:lnTo>
                      <a:pt x="4558" y="2190"/>
                    </a:lnTo>
                    <a:close/>
                    <a:moveTo>
                      <a:pt x="26" y="2180"/>
                    </a:moveTo>
                    <a:lnTo>
                      <a:pt x="2" y="2178"/>
                    </a:lnTo>
                    <a:lnTo>
                      <a:pt x="2" y="2170"/>
                    </a:lnTo>
                    <a:lnTo>
                      <a:pt x="26" y="2172"/>
                    </a:lnTo>
                    <a:lnTo>
                      <a:pt x="26" y="2180"/>
                    </a:lnTo>
                    <a:close/>
                    <a:moveTo>
                      <a:pt x="4550" y="2080"/>
                    </a:moveTo>
                    <a:lnTo>
                      <a:pt x="4550" y="2072"/>
                    </a:lnTo>
                    <a:lnTo>
                      <a:pt x="4574" y="2070"/>
                    </a:lnTo>
                    <a:lnTo>
                      <a:pt x="4574" y="2078"/>
                    </a:lnTo>
                    <a:lnTo>
                      <a:pt x="4550" y="2080"/>
                    </a:lnTo>
                    <a:close/>
                    <a:moveTo>
                      <a:pt x="34" y="2068"/>
                    </a:moveTo>
                    <a:lnTo>
                      <a:pt x="10" y="2066"/>
                    </a:lnTo>
                    <a:lnTo>
                      <a:pt x="12" y="2058"/>
                    </a:lnTo>
                    <a:lnTo>
                      <a:pt x="36" y="2060"/>
                    </a:lnTo>
                    <a:lnTo>
                      <a:pt x="34" y="2068"/>
                    </a:lnTo>
                    <a:close/>
                    <a:moveTo>
                      <a:pt x="4538" y="1970"/>
                    </a:moveTo>
                    <a:lnTo>
                      <a:pt x="4536" y="1962"/>
                    </a:lnTo>
                    <a:lnTo>
                      <a:pt x="4560" y="1958"/>
                    </a:lnTo>
                    <a:lnTo>
                      <a:pt x="4562" y="1966"/>
                    </a:lnTo>
                    <a:lnTo>
                      <a:pt x="4538" y="1970"/>
                    </a:lnTo>
                    <a:close/>
                    <a:moveTo>
                      <a:pt x="48" y="1958"/>
                    </a:moveTo>
                    <a:lnTo>
                      <a:pt x="24" y="1954"/>
                    </a:lnTo>
                    <a:lnTo>
                      <a:pt x="26" y="1946"/>
                    </a:lnTo>
                    <a:lnTo>
                      <a:pt x="50" y="1950"/>
                    </a:lnTo>
                    <a:lnTo>
                      <a:pt x="48" y="1958"/>
                    </a:lnTo>
                    <a:close/>
                    <a:moveTo>
                      <a:pt x="4520" y="1860"/>
                    </a:moveTo>
                    <a:lnTo>
                      <a:pt x="4518" y="1852"/>
                    </a:lnTo>
                    <a:lnTo>
                      <a:pt x="4542" y="1846"/>
                    </a:lnTo>
                    <a:lnTo>
                      <a:pt x="4542" y="1854"/>
                    </a:lnTo>
                    <a:lnTo>
                      <a:pt x="4520" y="1860"/>
                    </a:lnTo>
                    <a:close/>
                    <a:moveTo>
                      <a:pt x="66" y="1848"/>
                    </a:moveTo>
                    <a:lnTo>
                      <a:pt x="44" y="1844"/>
                    </a:lnTo>
                    <a:lnTo>
                      <a:pt x="44" y="1836"/>
                    </a:lnTo>
                    <a:lnTo>
                      <a:pt x="68" y="1840"/>
                    </a:lnTo>
                    <a:lnTo>
                      <a:pt x="66" y="1848"/>
                    </a:lnTo>
                    <a:close/>
                    <a:moveTo>
                      <a:pt x="4496" y="1750"/>
                    </a:moveTo>
                    <a:lnTo>
                      <a:pt x="4494" y="1742"/>
                    </a:lnTo>
                    <a:lnTo>
                      <a:pt x="4518" y="1738"/>
                    </a:lnTo>
                    <a:lnTo>
                      <a:pt x="4518" y="1744"/>
                    </a:lnTo>
                    <a:lnTo>
                      <a:pt x="4496" y="1750"/>
                    </a:lnTo>
                    <a:close/>
                    <a:moveTo>
                      <a:pt x="92" y="1740"/>
                    </a:moveTo>
                    <a:lnTo>
                      <a:pt x="68" y="1734"/>
                    </a:lnTo>
                    <a:lnTo>
                      <a:pt x="70" y="1726"/>
                    </a:lnTo>
                    <a:lnTo>
                      <a:pt x="94" y="1732"/>
                    </a:lnTo>
                    <a:lnTo>
                      <a:pt x="92" y="1740"/>
                    </a:lnTo>
                    <a:close/>
                    <a:moveTo>
                      <a:pt x="4466" y="1644"/>
                    </a:moveTo>
                    <a:lnTo>
                      <a:pt x="4464" y="1636"/>
                    </a:lnTo>
                    <a:lnTo>
                      <a:pt x="4488" y="1628"/>
                    </a:lnTo>
                    <a:lnTo>
                      <a:pt x="4490" y="1636"/>
                    </a:lnTo>
                    <a:lnTo>
                      <a:pt x="4466" y="1644"/>
                    </a:lnTo>
                    <a:close/>
                    <a:moveTo>
                      <a:pt x="120" y="1632"/>
                    </a:moveTo>
                    <a:lnTo>
                      <a:pt x="98" y="1626"/>
                    </a:lnTo>
                    <a:lnTo>
                      <a:pt x="100" y="1618"/>
                    </a:lnTo>
                    <a:lnTo>
                      <a:pt x="124" y="1624"/>
                    </a:lnTo>
                    <a:lnTo>
                      <a:pt x="120" y="1632"/>
                    </a:lnTo>
                    <a:close/>
                    <a:moveTo>
                      <a:pt x="4432" y="1538"/>
                    </a:moveTo>
                    <a:lnTo>
                      <a:pt x="4430" y="1530"/>
                    </a:lnTo>
                    <a:lnTo>
                      <a:pt x="4452" y="1522"/>
                    </a:lnTo>
                    <a:lnTo>
                      <a:pt x="4454" y="1530"/>
                    </a:lnTo>
                    <a:lnTo>
                      <a:pt x="4432" y="1538"/>
                    </a:lnTo>
                    <a:close/>
                    <a:moveTo>
                      <a:pt x="156" y="1526"/>
                    </a:moveTo>
                    <a:lnTo>
                      <a:pt x="134" y="1518"/>
                    </a:lnTo>
                    <a:lnTo>
                      <a:pt x="136" y="1510"/>
                    </a:lnTo>
                    <a:lnTo>
                      <a:pt x="158" y="1518"/>
                    </a:lnTo>
                    <a:lnTo>
                      <a:pt x="156" y="1526"/>
                    </a:lnTo>
                    <a:close/>
                    <a:moveTo>
                      <a:pt x="4392" y="1434"/>
                    </a:moveTo>
                    <a:lnTo>
                      <a:pt x="4390" y="1426"/>
                    </a:lnTo>
                    <a:lnTo>
                      <a:pt x="4412" y="1416"/>
                    </a:lnTo>
                    <a:lnTo>
                      <a:pt x="4414" y="1424"/>
                    </a:lnTo>
                    <a:lnTo>
                      <a:pt x="4392" y="1434"/>
                    </a:lnTo>
                    <a:close/>
                    <a:moveTo>
                      <a:pt x="196" y="1422"/>
                    </a:moveTo>
                    <a:lnTo>
                      <a:pt x="174" y="1412"/>
                    </a:lnTo>
                    <a:lnTo>
                      <a:pt x="178" y="1406"/>
                    </a:lnTo>
                    <a:lnTo>
                      <a:pt x="200" y="1414"/>
                    </a:lnTo>
                    <a:lnTo>
                      <a:pt x="196" y="1422"/>
                    </a:lnTo>
                    <a:close/>
                    <a:moveTo>
                      <a:pt x="4348" y="1332"/>
                    </a:moveTo>
                    <a:lnTo>
                      <a:pt x="4344" y="1324"/>
                    </a:lnTo>
                    <a:lnTo>
                      <a:pt x="4366" y="1314"/>
                    </a:lnTo>
                    <a:lnTo>
                      <a:pt x="4370" y="1322"/>
                    </a:lnTo>
                    <a:lnTo>
                      <a:pt x="4348" y="1332"/>
                    </a:lnTo>
                    <a:close/>
                    <a:moveTo>
                      <a:pt x="242" y="1320"/>
                    </a:moveTo>
                    <a:lnTo>
                      <a:pt x="220" y="1310"/>
                    </a:lnTo>
                    <a:lnTo>
                      <a:pt x="224" y="1302"/>
                    </a:lnTo>
                    <a:lnTo>
                      <a:pt x="246" y="1312"/>
                    </a:lnTo>
                    <a:lnTo>
                      <a:pt x="242" y="1320"/>
                    </a:lnTo>
                    <a:close/>
                    <a:moveTo>
                      <a:pt x="4298" y="1232"/>
                    </a:moveTo>
                    <a:lnTo>
                      <a:pt x="4294" y="1224"/>
                    </a:lnTo>
                    <a:lnTo>
                      <a:pt x="4316" y="1214"/>
                    </a:lnTo>
                    <a:lnTo>
                      <a:pt x="4320" y="1220"/>
                    </a:lnTo>
                    <a:lnTo>
                      <a:pt x="4298" y="1232"/>
                    </a:lnTo>
                    <a:close/>
                    <a:moveTo>
                      <a:pt x="292" y="1220"/>
                    </a:moveTo>
                    <a:lnTo>
                      <a:pt x="270" y="1210"/>
                    </a:lnTo>
                    <a:lnTo>
                      <a:pt x="274" y="1202"/>
                    </a:lnTo>
                    <a:lnTo>
                      <a:pt x="296" y="1214"/>
                    </a:lnTo>
                    <a:lnTo>
                      <a:pt x="292" y="1220"/>
                    </a:lnTo>
                    <a:close/>
                    <a:moveTo>
                      <a:pt x="4244" y="1136"/>
                    </a:moveTo>
                    <a:lnTo>
                      <a:pt x="4240" y="1128"/>
                    </a:lnTo>
                    <a:lnTo>
                      <a:pt x="4260" y="1116"/>
                    </a:lnTo>
                    <a:lnTo>
                      <a:pt x="4264" y="1122"/>
                    </a:lnTo>
                    <a:lnTo>
                      <a:pt x="4244" y="1136"/>
                    </a:lnTo>
                    <a:close/>
                    <a:moveTo>
                      <a:pt x="348" y="1124"/>
                    </a:moveTo>
                    <a:lnTo>
                      <a:pt x="326" y="1112"/>
                    </a:lnTo>
                    <a:lnTo>
                      <a:pt x="330" y="1104"/>
                    </a:lnTo>
                    <a:lnTo>
                      <a:pt x="352" y="1116"/>
                    </a:lnTo>
                    <a:lnTo>
                      <a:pt x="348" y="1124"/>
                    </a:lnTo>
                    <a:close/>
                    <a:moveTo>
                      <a:pt x="4184" y="1040"/>
                    </a:moveTo>
                    <a:lnTo>
                      <a:pt x="4180" y="1034"/>
                    </a:lnTo>
                    <a:lnTo>
                      <a:pt x="4200" y="1020"/>
                    </a:lnTo>
                    <a:lnTo>
                      <a:pt x="4204" y="1028"/>
                    </a:lnTo>
                    <a:lnTo>
                      <a:pt x="4184" y="1040"/>
                    </a:lnTo>
                    <a:close/>
                    <a:moveTo>
                      <a:pt x="406" y="1030"/>
                    </a:moveTo>
                    <a:lnTo>
                      <a:pt x="386" y="1016"/>
                    </a:lnTo>
                    <a:lnTo>
                      <a:pt x="392" y="1010"/>
                    </a:lnTo>
                    <a:lnTo>
                      <a:pt x="412" y="1022"/>
                    </a:lnTo>
                    <a:lnTo>
                      <a:pt x="406" y="1030"/>
                    </a:lnTo>
                    <a:close/>
                    <a:moveTo>
                      <a:pt x="4120" y="950"/>
                    </a:moveTo>
                    <a:lnTo>
                      <a:pt x="4116" y="944"/>
                    </a:lnTo>
                    <a:lnTo>
                      <a:pt x="4136" y="928"/>
                    </a:lnTo>
                    <a:lnTo>
                      <a:pt x="4140" y="936"/>
                    </a:lnTo>
                    <a:lnTo>
                      <a:pt x="4120" y="950"/>
                    </a:lnTo>
                    <a:close/>
                    <a:moveTo>
                      <a:pt x="472" y="938"/>
                    </a:moveTo>
                    <a:lnTo>
                      <a:pt x="452" y="924"/>
                    </a:lnTo>
                    <a:lnTo>
                      <a:pt x="456" y="918"/>
                    </a:lnTo>
                    <a:lnTo>
                      <a:pt x="476" y="932"/>
                    </a:lnTo>
                    <a:lnTo>
                      <a:pt x="472" y="938"/>
                    </a:lnTo>
                    <a:close/>
                    <a:moveTo>
                      <a:pt x="4052" y="862"/>
                    </a:moveTo>
                    <a:lnTo>
                      <a:pt x="4048" y="856"/>
                    </a:lnTo>
                    <a:lnTo>
                      <a:pt x="4066" y="840"/>
                    </a:lnTo>
                    <a:lnTo>
                      <a:pt x="4072" y="846"/>
                    </a:lnTo>
                    <a:lnTo>
                      <a:pt x="4052" y="862"/>
                    </a:lnTo>
                    <a:close/>
                    <a:moveTo>
                      <a:pt x="540" y="850"/>
                    </a:moveTo>
                    <a:lnTo>
                      <a:pt x="522" y="836"/>
                    </a:lnTo>
                    <a:lnTo>
                      <a:pt x="526" y="830"/>
                    </a:lnTo>
                    <a:lnTo>
                      <a:pt x="546" y="844"/>
                    </a:lnTo>
                    <a:lnTo>
                      <a:pt x="540" y="850"/>
                    </a:lnTo>
                    <a:close/>
                    <a:moveTo>
                      <a:pt x="3980" y="776"/>
                    </a:moveTo>
                    <a:lnTo>
                      <a:pt x="3976" y="770"/>
                    </a:lnTo>
                    <a:lnTo>
                      <a:pt x="3992" y="754"/>
                    </a:lnTo>
                    <a:lnTo>
                      <a:pt x="3998" y="760"/>
                    </a:lnTo>
                    <a:lnTo>
                      <a:pt x="3980" y="776"/>
                    </a:lnTo>
                    <a:close/>
                    <a:moveTo>
                      <a:pt x="612" y="766"/>
                    </a:moveTo>
                    <a:lnTo>
                      <a:pt x="596" y="750"/>
                    </a:lnTo>
                    <a:lnTo>
                      <a:pt x="600" y="744"/>
                    </a:lnTo>
                    <a:lnTo>
                      <a:pt x="618" y="760"/>
                    </a:lnTo>
                    <a:lnTo>
                      <a:pt x="612" y="766"/>
                    </a:lnTo>
                    <a:close/>
                    <a:moveTo>
                      <a:pt x="3904" y="696"/>
                    </a:moveTo>
                    <a:lnTo>
                      <a:pt x="3898" y="690"/>
                    </a:lnTo>
                    <a:lnTo>
                      <a:pt x="3916" y="674"/>
                    </a:lnTo>
                    <a:lnTo>
                      <a:pt x="3922" y="678"/>
                    </a:lnTo>
                    <a:lnTo>
                      <a:pt x="3904" y="696"/>
                    </a:lnTo>
                    <a:close/>
                    <a:moveTo>
                      <a:pt x="690" y="686"/>
                    </a:moveTo>
                    <a:lnTo>
                      <a:pt x="672" y="668"/>
                    </a:lnTo>
                    <a:lnTo>
                      <a:pt x="678" y="664"/>
                    </a:lnTo>
                    <a:lnTo>
                      <a:pt x="696" y="680"/>
                    </a:lnTo>
                    <a:lnTo>
                      <a:pt x="690" y="686"/>
                    </a:lnTo>
                    <a:close/>
                    <a:moveTo>
                      <a:pt x="3824" y="618"/>
                    </a:moveTo>
                    <a:lnTo>
                      <a:pt x="3818" y="614"/>
                    </a:lnTo>
                    <a:lnTo>
                      <a:pt x="3834" y="596"/>
                    </a:lnTo>
                    <a:lnTo>
                      <a:pt x="3840" y="600"/>
                    </a:lnTo>
                    <a:lnTo>
                      <a:pt x="3824" y="618"/>
                    </a:lnTo>
                    <a:close/>
                    <a:moveTo>
                      <a:pt x="770" y="610"/>
                    </a:moveTo>
                    <a:lnTo>
                      <a:pt x="754" y="592"/>
                    </a:lnTo>
                    <a:lnTo>
                      <a:pt x="760" y="586"/>
                    </a:lnTo>
                    <a:lnTo>
                      <a:pt x="776" y="604"/>
                    </a:lnTo>
                    <a:lnTo>
                      <a:pt x="770" y="610"/>
                    </a:lnTo>
                    <a:close/>
                    <a:moveTo>
                      <a:pt x="3740" y="546"/>
                    </a:moveTo>
                    <a:lnTo>
                      <a:pt x="3734" y="540"/>
                    </a:lnTo>
                    <a:lnTo>
                      <a:pt x="3748" y="522"/>
                    </a:lnTo>
                    <a:lnTo>
                      <a:pt x="3756" y="526"/>
                    </a:lnTo>
                    <a:lnTo>
                      <a:pt x="3740" y="546"/>
                    </a:lnTo>
                    <a:close/>
                    <a:moveTo>
                      <a:pt x="854" y="536"/>
                    </a:moveTo>
                    <a:lnTo>
                      <a:pt x="840" y="518"/>
                    </a:lnTo>
                    <a:lnTo>
                      <a:pt x="846" y="512"/>
                    </a:lnTo>
                    <a:lnTo>
                      <a:pt x="862" y="532"/>
                    </a:lnTo>
                    <a:lnTo>
                      <a:pt x="854" y="536"/>
                    </a:lnTo>
                    <a:close/>
                    <a:moveTo>
                      <a:pt x="3652" y="476"/>
                    </a:moveTo>
                    <a:lnTo>
                      <a:pt x="3646" y="472"/>
                    </a:lnTo>
                    <a:lnTo>
                      <a:pt x="3660" y="452"/>
                    </a:lnTo>
                    <a:lnTo>
                      <a:pt x="3666" y="458"/>
                    </a:lnTo>
                    <a:lnTo>
                      <a:pt x="3652" y="476"/>
                    </a:lnTo>
                    <a:close/>
                    <a:moveTo>
                      <a:pt x="942" y="468"/>
                    </a:moveTo>
                    <a:lnTo>
                      <a:pt x="928" y="448"/>
                    </a:lnTo>
                    <a:lnTo>
                      <a:pt x="934" y="444"/>
                    </a:lnTo>
                    <a:lnTo>
                      <a:pt x="950" y="464"/>
                    </a:lnTo>
                    <a:lnTo>
                      <a:pt x="942" y="468"/>
                    </a:lnTo>
                    <a:close/>
                    <a:moveTo>
                      <a:pt x="3562" y="412"/>
                    </a:moveTo>
                    <a:lnTo>
                      <a:pt x="3556" y="408"/>
                    </a:lnTo>
                    <a:lnTo>
                      <a:pt x="3568" y="388"/>
                    </a:lnTo>
                    <a:lnTo>
                      <a:pt x="3576" y="392"/>
                    </a:lnTo>
                    <a:lnTo>
                      <a:pt x="3562" y="412"/>
                    </a:lnTo>
                    <a:close/>
                    <a:moveTo>
                      <a:pt x="1034" y="404"/>
                    </a:moveTo>
                    <a:lnTo>
                      <a:pt x="1020" y="384"/>
                    </a:lnTo>
                    <a:lnTo>
                      <a:pt x="1026" y="380"/>
                    </a:lnTo>
                    <a:lnTo>
                      <a:pt x="1040" y="400"/>
                    </a:lnTo>
                    <a:lnTo>
                      <a:pt x="1034" y="404"/>
                    </a:lnTo>
                    <a:close/>
                    <a:moveTo>
                      <a:pt x="3468" y="352"/>
                    </a:moveTo>
                    <a:lnTo>
                      <a:pt x="3460" y="348"/>
                    </a:lnTo>
                    <a:lnTo>
                      <a:pt x="3474" y="326"/>
                    </a:lnTo>
                    <a:lnTo>
                      <a:pt x="3480" y="330"/>
                    </a:lnTo>
                    <a:lnTo>
                      <a:pt x="3468" y="352"/>
                    </a:lnTo>
                    <a:close/>
                    <a:moveTo>
                      <a:pt x="1128" y="344"/>
                    </a:moveTo>
                    <a:lnTo>
                      <a:pt x="1116" y="324"/>
                    </a:lnTo>
                    <a:lnTo>
                      <a:pt x="1122" y="320"/>
                    </a:lnTo>
                    <a:lnTo>
                      <a:pt x="1134" y="340"/>
                    </a:lnTo>
                    <a:lnTo>
                      <a:pt x="1128" y="344"/>
                    </a:lnTo>
                    <a:close/>
                    <a:moveTo>
                      <a:pt x="3372" y="296"/>
                    </a:moveTo>
                    <a:lnTo>
                      <a:pt x="3364" y="292"/>
                    </a:lnTo>
                    <a:lnTo>
                      <a:pt x="3376" y="272"/>
                    </a:lnTo>
                    <a:lnTo>
                      <a:pt x="3382" y="274"/>
                    </a:lnTo>
                    <a:lnTo>
                      <a:pt x="3372" y="296"/>
                    </a:lnTo>
                    <a:close/>
                    <a:moveTo>
                      <a:pt x="1224" y="290"/>
                    </a:moveTo>
                    <a:lnTo>
                      <a:pt x="1214" y="268"/>
                    </a:lnTo>
                    <a:lnTo>
                      <a:pt x="1220" y="264"/>
                    </a:lnTo>
                    <a:lnTo>
                      <a:pt x="1232" y="286"/>
                    </a:lnTo>
                    <a:lnTo>
                      <a:pt x="1224" y="290"/>
                    </a:lnTo>
                    <a:close/>
                    <a:moveTo>
                      <a:pt x="3272" y="246"/>
                    </a:moveTo>
                    <a:lnTo>
                      <a:pt x="3264" y="242"/>
                    </a:lnTo>
                    <a:lnTo>
                      <a:pt x="3274" y="220"/>
                    </a:lnTo>
                    <a:lnTo>
                      <a:pt x="3282" y="224"/>
                    </a:lnTo>
                    <a:lnTo>
                      <a:pt x="3272" y="246"/>
                    </a:lnTo>
                    <a:close/>
                    <a:moveTo>
                      <a:pt x="1324" y="240"/>
                    </a:moveTo>
                    <a:lnTo>
                      <a:pt x="1314" y="218"/>
                    </a:lnTo>
                    <a:lnTo>
                      <a:pt x="1320" y="214"/>
                    </a:lnTo>
                    <a:lnTo>
                      <a:pt x="1330" y="236"/>
                    </a:lnTo>
                    <a:lnTo>
                      <a:pt x="1324" y="240"/>
                    </a:lnTo>
                    <a:close/>
                    <a:moveTo>
                      <a:pt x="3170" y="200"/>
                    </a:moveTo>
                    <a:lnTo>
                      <a:pt x="3162" y="196"/>
                    </a:lnTo>
                    <a:lnTo>
                      <a:pt x="3172" y="174"/>
                    </a:lnTo>
                    <a:lnTo>
                      <a:pt x="3180" y="178"/>
                    </a:lnTo>
                    <a:lnTo>
                      <a:pt x="3170" y="200"/>
                    </a:lnTo>
                    <a:close/>
                    <a:moveTo>
                      <a:pt x="1426" y="194"/>
                    </a:moveTo>
                    <a:lnTo>
                      <a:pt x="1416" y="172"/>
                    </a:lnTo>
                    <a:lnTo>
                      <a:pt x="1424" y="170"/>
                    </a:lnTo>
                    <a:lnTo>
                      <a:pt x="1432" y="192"/>
                    </a:lnTo>
                    <a:lnTo>
                      <a:pt x="1426" y="194"/>
                    </a:lnTo>
                    <a:close/>
                    <a:moveTo>
                      <a:pt x="3066" y="158"/>
                    </a:moveTo>
                    <a:lnTo>
                      <a:pt x="3058" y="156"/>
                    </a:lnTo>
                    <a:lnTo>
                      <a:pt x="3066" y="134"/>
                    </a:lnTo>
                    <a:lnTo>
                      <a:pt x="3074" y="136"/>
                    </a:lnTo>
                    <a:lnTo>
                      <a:pt x="3066" y="158"/>
                    </a:lnTo>
                    <a:close/>
                    <a:moveTo>
                      <a:pt x="1530" y="154"/>
                    </a:moveTo>
                    <a:lnTo>
                      <a:pt x="1522" y="132"/>
                    </a:lnTo>
                    <a:lnTo>
                      <a:pt x="1528" y="130"/>
                    </a:lnTo>
                    <a:lnTo>
                      <a:pt x="1536" y="152"/>
                    </a:lnTo>
                    <a:lnTo>
                      <a:pt x="1530" y="154"/>
                    </a:lnTo>
                    <a:close/>
                    <a:moveTo>
                      <a:pt x="2960" y="124"/>
                    </a:moveTo>
                    <a:lnTo>
                      <a:pt x="2952" y="122"/>
                    </a:lnTo>
                    <a:lnTo>
                      <a:pt x="2960" y="98"/>
                    </a:lnTo>
                    <a:lnTo>
                      <a:pt x="2968" y="100"/>
                    </a:lnTo>
                    <a:lnTo>
                      <a:pt x="2960" y="124"/>
                    </a:lnTo>
                    <a:close/>
                    <a:moveTo>
                      <a:pt x="1634" y="120"/>
                    </a:moveTo>
                    <a:lnTo>
                      <a:pt x="1628" y="98"/>
                    </a:lnTo>
                    <a:lnTo>
                      <a:pt x="1636" y="94"/>
                    </a:lnTo>
                    <a:lnTo>
                      <a:pt x="1642" y="118"/>
                    </a:lnTo>
                    <a:lnTo>
                      <a:pt x="1634" y="120"/>
                    </a:lnTo>
                    <a:close/>
                    <a:moveTo>
                      <a:pt x="2852" y="94"/>
                    </a:moveTo>
                    <a:lnTo>
                      <a:pt x="2846" y="92"/>
                    </a:lnTo>
                    <a:lnTo>
                      <a:pt x="2850" y="68"/>
                    </a:lnTo>
                    <a:lnTo>
                      <a:pt x="2858" y="70"/>
                    </a:lnTo>
                    <a:lnTo>
                      <a:pt x="2852" y="94"/>
                    </a:lnTo>
                    <a:close/>
                    <a:moveTo>
                      <a:pt x="1742" y="90"/>
                    </a:moveTo>
                    <a:lnTo>
                      <a:pt x="1736" y="68"/>
                    </a:lnTo>
                    <a:lnTo>
                      <a:pt x="1744" y="66"/>
                    </a:lnTo>
                    <a:lnTo>
                      <a:pt x="1750" y="88"/>
                    </a:lnTo>
                    <a:lnTo>
                      <a:pt x="1742" y="90"/>
                    </a:lnTo>
                    <a:close/>
                    <a:moveTo>
                      <a:pt x="2744" y="68"/>
                    </a:moveTo>
                    <a:lnTo>
                      <a:pt x="2736" y="66"/>
                    </a:lnTo>
                    <a:lnTo>
                      <a:pt x="2742" y="44"/>
                    </a:lnTo>
                    <a:lnTo>
                      <a:pt x="2750" y="44"/>
                    </a:lnTo>
                    <a:lnTo>
                      <a:pt x="2744" y="68"/>
                    </a:lnTo>
                    <a:close/>
                    <a:moveTo>
                      <a:pt x="1852" y="66"/>
                    </a:moveTo>
                    <a:lnTo>
                      <a:pt x="1846" y="42"/>
                    </a:lnTo>
                    <a:lnTo>
                      <a:pt x="1854" y="42"/>
                    </a:lnTo>
                    <a:lnTo>
                      <a:pt x="1858" y="64"/>
                    </a:lnTo>
                    <a:lnTo>
                      <a:pt x="1852" y="66"/>
                    </a:lnTo>
                    <a:close/>
                    <a:moveTo>
                      <a:pt x="2634" y="50"/>
                    </a:moveTo>
                    <a:lnTo>
                      <a:pt x="2626" y="48"/>
                    </a:lnTo>
                    <a:lnTo>
                      <a:pt x="2630" y="24"/>
                    </a:lnTo>
                    <a:lnTo>
                      <a:pt x="2638" y="26"/>
                    </a:lnTo>
                    <a:lnTo>
                      <a:pt x="2634" y="50"/>
                    </a:lnTo>
                    <a:close/>
                    <a:moveTo>
                      <a:pt x="1960" y="48"/>
                    </a:moveTo>
                    <a:lnTo>
                      <a:pt x="1958" y="24"/>
                    </a:lnTo>
                    <a:lnTo>
                      <a:pt x="1966" y="22"/>
                    </a:lnTo>
                    <a:lnTo>
                      <a:pt x="1968" y="46"/>
                    </a:lnTo>
                    <a:lnTo>
                      <a:pt x="1960" y="48"/>
                    </a:lnTo>
                    <a:close/>
                    <a:moveTo>
                      <a:pt x="2524" y="36"/>
                    </a:moveTo>
                    <a:lnTo>
                      <a:pt x="2516" y="34"/>
                    </a:lnTo>
                    <a:lnTo>
                      <a:pt x="2518" y="10"/>
                    </a:lnTo>
                    <a:lnTo>
                      <a:pt x="2526" y="12"/>
                    </a:lnTo>
                    <a:lnTo>
                      <a:pt x="2524" y="36"/>
                    </a:lnTo>
                    <a:close/>
                    <a:moveTo>
                      <a:pt x="2072" y="34"/>
                    </a:moveTo>
                    <a:lnTo>
                      <a:pt x="2070" y="10"/>
                    </a:lnTo>
                    <a:lnTo>
                      <a:pt x="2078" y="10"/>
                    </a:lnTo>
                    <a:lnTo>
                      <a:pt x="2080" y="34"/>
                    </a:lnTo>
                    <a:lnTo>
                      <a:pt x="2072" y="34"/>
                    </a:lnTo>
                    <a:close/>
                    <a:moveTo>
                      <a:pt x="2414" y="26"/>
                    </a:moveTo>
                    <a:lnTo>
                      <a:pt x="2406" y="26"/>
                    </a:lnTo>
                    <a:lnTo>
                      <a:pt x="2406" y="2"/>
                    </a:lnTo>
                    <a:lnTo>
                      <a:pt x="2414" y="2"/>
                    </a:lnTo>
                    <a:lnTo>
                      <a:pt x="2414" y="26"/>
                    </a:lnTo>
                    <a:close/>
                    <a:moveTo>
                      <a:pt x="2182" y="26"/>
                    </a:moveTo>
                    <a:lnTo>
                      <a:pt x="2182" y="2"/>
                    </a:lnTo>
                    <a:lnTo>
                      <a:pt x="2190" y="2"/>
                    </a:lnTo>
                    <a:lnTo>
                      <a:pt x="2190" y="26"/>
                    </a:lnTo>
                    <a:lnTo>
                      <a:pt x="2182" y="26"/>
                    </a:lnTo>
                    <a:close/>
                    <a:moveTo>
                      <a:pt x="2302" y="24"/>
                    </a:moveTo>
                    <a:lnTo>
                      <a:pt x="2294" y="24"/>
                    </a:lnTo>
                    <a:lnTo>
                      <a:pt x="2294" y="0"/>
                    </a:lnTo>
                    <a:lnTo>
                      <a:pt x="2302" y="0"/>
                    </a:lnTo>
                    <a:lnTo>
                      <a:pt x="2302" y="24"/>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7" name="Freeform 42">
                <a:extLst>
                  <a:ext uri="{FF2B5EF4-FFF2-40B4-BE49-F238E27FC236}">
                    <a16:creationId xmlns:a16="http://schemas.microsoft.com/office/drawing/2014/main" id="{AC233747-EEBA-4B59-9BB6-59B79B4DE16F}"/>
                  </a:ext>
                </a:extLst>
              </p:cNvPr>
              <p:cNvSpPr>
                <a:spLocks noEditPoints="1"/>
              </p:cNvSpPr>
              <p:nvPr/>
            </p:nvSpPr>
            <p:spPr bwMode="auto">
              <a:xfrm>
                <a:off x="12707258" y="1836319"/>
                <a:ext cx="1438532" cy="1422883"/>
              </a:xfrm>
              <a:custGeom>
                <a:avLst/>
                <a:gdLst/>
                <a:ahLst/>
                <a:cxnLst>
                  <a:cxn ang="0">
                    <a:pos x="2248" y="4236"/>
                  </a:cxn>
                  <a:cxn ang="0">
                    <a:pos x="1856" y="4224"/>
                  </a:cxn>
                  <a:cxn ang="0">
                    <a:pos x="2468" y="4196"/>
                  </a:cxn>
                  <a:cxn ang="0">
                    <a:pos x="1634" y="4184"/>
                  </a:cxn>
                  <a:cxn ang="0">
                    <a:pos x="2686" y="4148"/>
                  </a:cxn>
                  <a:cxn ang="0">
                    <a:pos x="1366" y="4102"/>
                  </a:cxn>
                  <a:cxn ang="0">
                    <a:pos x="2950" y="4056"/>
                  </a:cxn>
                  <a:cxn ang="0">
                    <a:pos x="1168" y="3998"/>
                  </a:cxn>
                  <a:cxn ang="0">
                    <a:pos x="3156" y="3970"/>
                  </a:cxn>
                  <a:cxn ang="0">
                    <a:pos x="974" y="3886"/>
                  </a:cxn>
                  <a:cxn ang="0">
                    <a:pos x="3346" y="3850"/>
                  </a:cxn>
                  <a:cxn ang="0">
                    <a:pos x="838" y="3788"/>
                  </a:cxn>
                  <a:cxn ang="0">
                    <a:pos x="3480" y="3748"/>
                  </a:cxn>
                  <a:cxn ang="0">
                    <a:pos x="658" y="3656"/>
                  </a:cxn>
                  <a:cxn ang="0">
                    <a:pos x="3644" y="3594"/>
                  </a:cxn>
                  <a:cxn ang="0">
                    <a:pos x="3792" y="3424"/>
                  </a:cxn>
                  <a:cxn ang="0">
                    <a:pos x="366" y="3314"/>
                  </a:cxn>
                  <a:cxn ang="0">
                    <a:pos x="3908" y="3232"/>
                  </a:cxn>
                  <a:cxn ang="0">
                    <a:pos x="250" y="3122"/>
                  </a:cxn>
                  <a:cxn ang="0">
                    <a:pos x="4014" y="3036"/>
                  </a:cxn>
                  <a:cxn ang="0">
                    <a:pos x="134" y="2866"/>
                  </a:cxn>
                  <a:cxn ang="0">
                    <a:pos x="4120" y="2778"/>
                  </a:cxn>
                  <a:cxn ang="0">
                    <a:pos x="82" y="2648"/>
                  </a:cxn>
                  <a:cxn ang="0">
                    <a:pos x="4194" y="2566"/>
                  </a:cxn>
                  <a:cxn ang="0">
                    <a:pos x="38" y="2430"/>
                  </a:cxn>
                  <a:cxn ang="0">
                    <a:pos x="4228" y="2344"/>
                  </a:cxn>
                  <a:cxn ang="0">
                    <a:pos x="20" y="2262"/>
                  </a:cxn>
                  <a:cxn ang="0">
                    <a:pos x="4240" y="2176"/>
                  </a:cxn>
                  <a:cxn ang="0">
                    <a:pos x="4224" y="2114"/>
                  </a:cxn>
                  <a:cxn ang="0">
                    <a:pos x="16" y="2040"/>
                  </a:cxn>
                  <a:cxn ang="0">
                    <a:pos x="36" y="1818"/>
                  </a:cxn>
                  <a:cxn ang="0">
                    <a:pos x="4176" y="1670"/>
                  </a:cxn>
                  <a:cxn ang="0">
                    <a:pos x="64" y="1596"/>
                  </a:cxn>
                  <a:cxn ang="0">
                    <a:pos x="4118" y="1456"/>
                  </a:cxn>
                  <a:cxn ang="0">
                    <a:pos x="132" y="1380"/>
                  </a:cxn>
                  <a:cxn ang="0">
                    <a:pos x="4012" y="1198"/>
                  </a:cxn>
                  <a:cxn ang="0">
                    <a:pos x="248" y="1124"/>
                  </a:cxn>
                  <a:cxn ang="0">
                    <a:pos x="3918" y="994"/>
                  </a:cxn>
                  <a:cxn ang="0">
                    <a:pos x="376" y="940"/>
                  </a:cxn>
                  <a:cxn ang="0">
                    <a:pos x="3788" y="810"/>
                  </a:cxn>
                  <a:cxn ang="0">
                    <a:pos x="512" y="762"/>
                  </a:cxn>
                  <a:cxn ang="0">
                    <a:pos x="3680" y="682"/>
                  </a:cxn>
                  <a:cxn ang="0">
                    <a:pos x="624" y="640"/>
                  </a:cxn>
                  <a:cxn ang="0">
                    <a:pos x="3508" y="538"/>
                  </a:cxn>
                  <a:cxn ang="0">
                    <a:pos x="790" y="490"/>
                  </a:cxn>
                  <a:cxn ang="0">
                    <a:pos x="970" y="358"/>
                  </a:cxn>
                  <a:cxn ang="0">
                    <a:pos x="3144" y="280"/>
                  </a:cxn>
                  <a:cxn ang="0">
                    <a:pos x="1154" y="232"/>
                  </a:cxn>
                  <a:cxn ang="0">
                    <a:pos x="2944" y="182"/>
                  </a:cxn>
                  <a:cxn ang="0">
                    <a:pos x="1360" y="140"/>
                  </a:cxn>
                  <a:cxn ang="0">
                    <a:pos x="2680" y="90"/>
                  </a:cxn>
                  <a:cxn ang="0">
                    <a:pos x="1628" y="56"/>
                  </a:cxn>
                  <a:cxn ang="0">
                    <a:pos x="2464" y="28"/>
                  </a:cxn>
                  <a:cxn ang="0">
                    <a:pos x="1850" y="32"/>
                  </a:cxn>
                  <a:cxn ang="0">
                    <a:pos x="2242" y="2"/>
                  </a:cxn>
                  <a:cxn ang="0">
                    <a:pos x="2074" y="16"/>
                  </a:cxn>
                </a:cxnLst>
                <a:rect l="0" t="0" r="r" b="b"/>
                <a:pathLst>
                  <a:path w="4240" h="4240">
                    <a:moveTo>
                      <a:pt x="2080" y="4240"/>
                    </a:moveTo>
                    <a:lnTo>
                      <a:pt x="2080" y="4240"/>
                    </a:lnTo>
                    <a:lnTo>
                      <a:pt x="2024" y="4238"/>
                    </a:lnTo>
                    <a:lnTo>
                      <a:pt x="2024" y="4222"/>
                    </a:lnTo>
                    <a:lnTo>
                      <a:pt x="2024" y="4222"/>
                    </a:lnTo>
                    <a:lnTo>
                      <a:pt x="2080" y="4224"/>
                    </a:lnTo>
                    <a:lnTo>
                      <a:pt x="2080" y="4240"/>
                    </a:lnTo>
                    <a:close/>
                    <a:moveTo>
                      <a:pt x="2248" y="4236"/>
                    </a:moveTo>
                    <a:lnTo>
                      <a:pt x="2248" y="4220"/>
                    </a:lnTo>
                    <a:lnTo>
                      <a:pt x="2248" y="4220"/>
                    </a:lnTo>
                    <a:lnTo>
                      <a:pt x="2302" y="4216"/>
                    </a:lnTo>
                    <a:lnTo>
                      <a:pt x="2304" y="4232"/>
                    </a:lnTo>
                    <a:lnTo>
                      <a:pt x="2304" y="4232"/>
                    </a:lnTo>
                    <a:lnTo>
                      <a:pt x="2248" y="4236"/>
                    </a:lnTo>
                    <a:lnTo>
                      <a:pt x="2248" y="4236"/>
                    </a:lnTo>
                    <a:close/>
                    <a:moveTo>
                      <a:pt x="1856" y="4224"/>
                    </a:moveTo>
                    <a:lnTo>
                      <a:pt x="1856" y="4224"/>
                    </a:lnTo>
                    <a:lnTo>
                      <a:pt x="1800" y="4216"/>
                    </a:lnTo>
                    <a:lnTo>
                      <a:pt x="1802" y="4200"/>
                    </a:lnTo>
                    <a:lnTo>
                      <a:pt x="1802" y="4200"/>
                    </a:lnTo>
                    <a:lnTo>
                      <a:pt x="1858" y="4208"/>
                    </a:lnTo>
                    <a:lnTo>
                      <a:pt x="1856" y="4224"/>
                    </a:lnTo>
                    <a:close/>
                    <a:moveTo>
                      <a:pt x="2472" y="4212"/>
                    </a:moveTo>
                    <a:lnTo>
                      <a:pt x="2468" y="4196"/>
                    </a:lnTo>
                    <a:lnTo>
                      <a:pt x="2468" y="4196"/>
                    </a:lnTo>
                    <a:lnTo>
                      <a:pt x="2524" y="4186"/>
                    </a:lnTo>
                    <a:lnTo>
                      <a:pt x="2526" y="4202"/>
                    </a:lnTo>
                    <a:lnTo>
                      <a:pt x="2526" y="4202"/>
                    </a:lnTo>
                    <a:lnTo>
                      <a:pt x="2472" y="4212"/>
                    </a:lnTo>
                    <a:lnTo>
                      <a:pt x="2472" y="4212"/>
                    </a:lnTo>
                    <a:close/>
                    <a:moveTo>
                      <a:pt x="1634" y="4184"/>
                    </a:moveTo>
                    <a:lnTo>
                      <a:pt x="1634" y="4184"/>
                    </a:lnTo>
                    <a:lnTo>
                      <a:pt x="1580" y="4172"/>
                    </a:lnTo>
                    <a:lnTo>
                      <a:pt x="1584" y="4156"/>
                    </a:lnTo>
                    <a:lnTo>
                      <a:pt x="1584" y="4156"/>
                    </a:lnTo>
                    <a:lnTo>
                      <a:pt x="1638" y="4170"/>
                    </a:lnTo>
                    <a:lnTo>
                      <a:pt x="1634" y="4184"/>
                    </a:lnTo>
                    <a:close/>
                    <a:moveTo>
                      <a:pt x="2690" y="4162"/>
                    </a:moveTo>
                    <a:lnTo>
                      <a:pt x="2686" y="4148"/>
                    </a:lnTo>
                    <a:lnTo>
                      <a:pt x="2686" y="4148"/>
                    </a:lnTo>
                    <a:lnTo>
                      <a:pt x="2740" y="4132"/>
                    </a:lnTo>
                    <a:lnTo>
                      <a:pt x="2744" y="4148"/>
                    </a:lnTo>
                    <a:lnTo>
                      <a:pt x="2744" y="4148"/>
                    </a:lnTo>
                    <a:lnTo>
                      <a:pt x="2690" y="4162"/>
                    </a:lnTo>
                    <a:lnTo>
                      <a:pt x="2690" y="4162"/>
                    </a:lnTo>
                    <a:close/>
                    <a:moveTo>
                      <a:pt x="1418" y="4122"/>
                    </a:moveTo>
                    <a:lnTo>
                      <a:pt x="1418" y="4122"/>
                    </a:lnTo>
                    <a:lnTo>
                      <a:pt x="1366" y="4102"/>
                    </a:lnTo>
                    <a:lnTo>
                      <a:pt x="1372" y="4088"/>
                    </a:lnTo>
                    <a:lnTo>
                      <a:pt x="1372" y="4088"/>
                    </a:lnTo>
                    <a:lnTo>
                      <a:pt x="1424" y="4106"/>
                    </a:lnTo>
                    <a:lnTo>
                      <a:pt x="1418" y="4122"/>
                    </a:lnTo>
                    <a:close/>
                    <a:moveTo>
                      <a:pt x="2904" y="4092"/>
                    </a:moveTo>
                    <a:lnTo>
                      <a:pt x="2898" y="4076"/>
                    </a:lnTo>
                    <a:lnTo>
                      <a:pt x="2898" y="4076"/>
                    </a:lnTo>
                    <a:lnTo>
                      <a:pt x="2950" y="4056"/>
                    </a:lnTo>
                    <a:lnTo>
                      <a:pt x="2956" y="4070"/>
                    </a:lnTo>
                    <a:lnTo>
                      <a:pt x="2956" y="4070"/>
                    </a:lnTo>
                    <a:lnTo>
                      <a:pt x="2904" y="4092"/>
                    </a:lnTo>
                    <a:lnTo>
                      <a:pt x="2904" y="4092"/>
                    </a:lnTo>
                    <a:close/>
                    <a:moveTo>
                      <a:pt x="1210" y="4036"/>
                    </a:moveTo>
                    <a:lnTo>
                      <a:pt x="1210" y="4036"/>
                    </a:lnTo>
                    <a:lnTo>
                      <a:pt x="1160" y="4012"/>
                    </a:lnTo>
                    <a:lnTo>
                      <a:pt x="1168" y="3998"/>
                    </a:lnTo>
                    <a:lnTo>
                      <a:pt x="1168" y="3998"/>
                    </a:lnTo>
                    <a:lnTo>
                      <a:pt x="1218" y="4022"/>
                    </a:lnTo>
                    <a:lnTo>
                      <a:pt x="1210" y="4036"/>
                    </a:lnTo>
                    <a:close/>
                    <a:moveTo>
                      <a:pt x="3108" y="3998"/>
                    </a:moveTo>
                    <a:lnTo>
                      <a:pt x="3100" y="3984"/>
                    </a:lnTo>
                    <a:lnTo>
                      <a:pt x="3100" y="3984"/>
                    </a:lnTo>
                    <a:lnTo>
                      <a:pt x="3148" y="3956"/>
                    </a:lnTo>
                    <a:lnTo>
                      <a:pt x="3156" y="3970"/>
                    </a:lnTo>
                    <a:lnTo>
                      <a:pt x="3156" y="3970"/>
                    </a:lnTo>
                    <a:lnTo>
                      <a:pt x="3108" y="3998"/>
                    </a:lnTo>
                    <a:lnTo>
                      <a:pt x="3108" y="3998"/>
                    </a:lnTo>
                    <a:close/>
                    <a:moveTo>
                      <a:pt x="1012" y="3930"/>
                    </a:moveTo>
                    <a:lnTo>
                      <a:pt x="1012" y="3930"/>
                    </a:lnTo>
                    <a:lnTo>
                      <a:pt x="966" y="3898"/>
                    </a:lnTo>
                    <a:lnTo>
                      <a:pt x="974" y="3886"/>
                    </a:lnTo>
                    <a:lnTo>
                      <a:pt x="974" y="3886"/>
                    </a:lnTo>
                    <a:lnTo>
                      <a:pt x="1022" y="3916"/>
                    </a:lnTo>
                    <a:lnTo>
                      <a:pt x="1012" y="3930"/>
                    </a:lnTo>
                    <a:close/>
                    <a:moveTo>
                      <a:pt x="3300" y="3882"/>
                    </a:moveTo>
                    <a:lnTo>
                      <a:pt x="3292" y="3868"/>
                    </a:lnTo>
                    <a:lnTo>
                      <a:pt x="3292" y="3868"/>
                    </a:lnTo>
                    <a:lnTo>
                      <a:pt x="3338" y="3838"/>
                    </a:lnTo>
                    <a:lnTo>
                      <a:pt x="3346" y="3850"/>
                    </a:lnTo>
                    <a:lnTo>
                      <a:pt x="3346" y="3850"/>
                    </a:lnTo>
                    <a:lnTo>
                      <a:pt x="3300" y="3882"/>
                    </a:lnTo>
                    <a:lnTo>
                      <a:pt x="3300" y="3882"/>
                    </a:lnTo>
                    <a:close/>
                    <a:moveTo>
                      <a:pt x="828" y="3802"/>
                    </a:moveTo>
                    <a:lnTo>
                      <a:pt x="828" y="3802"/>
                    </a:lnTo>
                    <a:lnTo>
                      <a:pt x="784" y="3766"/>
                    </a:lnTo>
                    <a:lnTo>
                      <a:pt x="794" y="3754"/>
                    </a:lnTo>
                    <a:lnTo>
                      <a:pt x="794" y="3754"/>
                    </a:lnTo>
                    <a:lnTo>
                      <a:pt x="838" y="3788"/>
                    </a:lnTo>
                    <a:lnTo>
                      <a:pt x="828" y="3802"/>
                    </a:lnTo>
                    <a:close/>
                    <a:moveTo>
                      <a:pt x="3480" y="3748"/>
                    </a:moveTo>
                    <a:lnTo>
                      <a:pt x="3470" y="3736"/>
                    </a:lnTo>
                    <a:lnTo>
                      <a:pt x="3470" y="3736"/>
                    </a:lnTo>
                    <a:lnTo>
                      <a:pt x="3512" y="3698"/>
                    </a:lnTo>
                    <a:lnTo>
                      <a:pt x="3522" y="3710"/>
                    </a:lnTo>
                    <a:lnTo>
                      <a:pt x="3522" y="3710"/>
                    </a:lnTo>
                    <a:lnTo>
                      <a:pt x="3480" y="3748"/>
                    </a:lnTo>
                    <a:lnTo>
                      <a:pt x="3480" y="3748"/>
                    </a:lnTo>
                    <a:close/>
                    <a:moveTo>
                      <a:pt x="658" y="3656"/>
                    </a:moveTo>
                    <a:lnTo>
                      <a:pt x="658" y="3656"/>
                    </a:lnTo>
                    <a:lnTo>
                      <a:pt x="616" y="3616"/>
                    </a:lnTo>
                    <a:lnTo>
                      <a:pt x="628" y="3604"/>
                    </a:lnTo>
                    <a:lnTo>
                      <a:pt x="628" y="3604"/>
                    </a:lnTo>
                    <a:lnTo>
                      <a:pt x="668" y="3644"/>
                    </a:lnTo>
                    <a:lnTo>
                      <a:pt x="658" y="3656"/>
                    </a:lnTo>
                    <a:close/>
                    <a:moveTo>
                      <a:pt x="3644" y="3594"/>
                    </a:moveTo>
                    <a:lnTo>
                      <a:pt x="3632" y="3584"/>
                    </a:lnTo>
                    <a:lnTo>
                      <a:pt x="3632" y="3584"/>
                    </a:lnTo>
                    <a:lnTo>
                      <a:pt x="3672" y="3542"/>
                    </a:lnTo>
                    <a:lnTo>
                      <a:pt x="3682" y="3554"/>
                    </a:lnTo>
                    <a:lnTo>
                      <a:pt x="3682" y="3554"/>
                    </a:lnTo>
                    <a:lnTo>
                      <a:pt x="3644" y="3594"/>
                    </a:lnTo>
                    <a:lnTo>
                      <a:pt x="3644" y="3594"/>
                    </a:lnTo>
                    <a:close/>
                    <a:moveTo>
                      <a:pt x="502" y="3492"/>
                    </a:moveTo>
                    <a:lnTo>
                      <a:pt x="502" y="3492"/>
                    </a:lnTo>
                    <a:lnTo>
                      <a:pt x="468" y="3448"/>
                    </a:lnTo>
                    <a:lnTo>
                      <a:pt x="480" y="3438"/>
                    </a:lnTo>
                    <a:lnTo>
                      <a:pt x="480" y="3438"/>
                    </a:lnTo>
                    <a:lnTo>
                      <a:pt x="516" y="3482"/>
                    </a:lnTo>
                    <a:lnTo>
                      <a:pt x="502" y="3492"/>
                    </a:lnTo>
                    <a:close/>
                    <a:moveTo>
                      <a:pt x="3792" y="3424"/>
                    </a:moveTo>
                    <a:lnTo>
                      <a:pt x="3780" y="3414"/>
                    </a:lnTo>
                    <a:lnTo>
                      <a:pt x="3780" y="3414"/>
                    </a:lnTo>
                    <a:lnTo>
                      <a:pt x="3812" y="3370"/>
                    </a:lnTo>
                    <a:lnTo>
                      <a:pt x="3826" y="3380"/>
                    </a:lnTo>
                    <a:lnTo>
                      <a:pt x="3826" y="3380"/>
                    </a:lnTo>
                    <a:lnTo>
                      <a:pt x="3792" y="3424"/>
                    </a:lnTo>
                    <a:lnTo>
                      <a:pt x="3792" y="3424"/>
                    </a:lnTo>
                    <a:close/>
                    <a:moveTo>
                      <a:pt x="366" y="3314"/>
                    </a:moveTo>
                    <a:lnTo>
                      <a:pt x="366" y="3314"/>
                    </a:lnTo>
                    <a:lnTo>
                      <a:pt x="336" y="3266"/>
                    </a:lnTo>
                    <a:lnTo>
                      <a:pt x="350" y="3258"/>
                    </a:lnTo>
                    <a:lnTo>
                      <a:pt x="350" y="3258"/>
                    </a:lnTo>
                    <a:lnTo>
                      <a:pt x="380" y="3304"/>
                    </a:lnTo>
                    <a:lnTo>
                      <a:pt x="366" y="3314"/>
                    </a:lnTo>
                    <a:close/>
                    <a:moveTo>
                      <a:pt x="3920" y="3240"/>
                    </a:moveTo>
                    <a:lnTo>
                      <a:pt x="3908" y="3232"/>
                    </a:lnTo>
                    <a:lnTo>
                      <a:pt x="3908" y="3232"/>
                    </a:lnTo>
                    <a:lnTo>
                      <a:pt x="3936" y="3184"/>
                    </a:lnTo>
                    <a:lnTo>
                      <a:pt x="3950" y="3192"/>
                    </a:lnTo>
                    <a:lnTo>
                      <a:pt x="3950" y="3192"/>
                    </a:lnTo>
                    <a:lnTo>
                      <a:pt x="3920" y="3240"/>
                    </a:lnTo>
                    <a:lnTo>
                      <a:pt x="3920" y="3240"/>
                    </a:lnTo>
                    <a:close/>
                    <a:moveTo>
                      <a:pt x="250" y="3122"/>
                    </a:moveTo>
                    <a:lnTo>
                      <a:pt x="250" y="3122"/>
                    </a:lnTo>
                    <a:lnTo>
                      <a:pt x="224" y="3072"/>
                    </a:lnTo>
                    <a:lnTo>
                      <a:pt x="238" y="3064"/>
                    </a:lnTo>
                    <a:lnTo>
                      <a:pt x="238" y="3064"/>
                    </a:lnTo>
                    <a:lnTo>
                      <a:pt x="264" y="3114"/>
                    </a:lnTo>
                    <a:lnTo>
                      <a:pt x="250" y="3122"/>
                    </a:lnTo>
                    <a:close/>
                    <a:moveTo>
                      <a:pt x="4030" y="3044"/>
                    </a:moveTo>
                    <a:lnTo>
                      <a:pt x="4014" y="3036"/>
                    </a:lnTo>
                    <a:lnTo>
                      <a:pt x="4014" y="3036"/>
                    </a:lnTo>
                    <a:lnTo>
                      <a:pt x="4038" y="2986"/>
                    </a:lnTo>
                    <a:lnTo>
                      <a:pt x="4054" y="2992"/>
                    </a:lnTo>
                    <a:lnTo>
                      <a:pt x="4054" y="2992"/>
                    </a:lnTo>
                    <a:lnTo>
                      <a:pt x="4030" y="3044"/>
                    </a:lnTo>
                    <a:lnTo>
                      <a:pt x="4030" y="3044"/>
                    </a:lnTo>
                    <a:close/>
                    <a:moveTo>
                      <a:pt x="154" y="2918"/>
                    </a:moveTo>
                    <a:lnTo>
                      <a:pt x="154" y="2918"/>
                    </a:lnTo>
                    <a:lnTo>
                      <a:pt x="134" y="2866"/>
                    </a:lnTo>
                    <a:lnTo>
                      <a:pt x="150" y="2860"/>
                    </a:lnTo>
                    <a:lnTo>
                      <a:pt x="150" y="2860"/>
                    </a:lnTo>
                    <a:lnTo>
                      <a:pt x="170" y="2912"/>
                    </a:lnTo>
                    <a:lnTo>
                      <a:pt x="154" y="2918"/>
                    </a:lnTo>
                    <a:close/>
                    <a:moveTo>
                      <a:pt x="4116" y="2836"/>
                    </a:moveTo>
                    <a:lnTo>
                      <a:pt x="4102" y="2832"/>
                    </a:lnTo>
                    <a:lnTo>
                      <a:pt x="4102" y="2832"/>
                    </a:lnTo>
                    <a:lnTo>
                      <a:pt x="4120" y="2778"/>
                    </a:lnTo>
                    <a:lnTo>
                      <a:pt x="4134" y="2784"/>
                    </a:lnTo>
                    <a:lnTo>
                      <a:pt x="4134" y="2784"/>
                    </a:lnTo>
                    <a:lnTo>
                      <a:pt x="4116" y="2836"/>
                    </a:lnTo>
                    <a:lnTo>
                      <a:pt x="4116" y="2836"/>
                    </a:lnTo>
                    <a:close/>
                    <a:moveTo>
                      <a:pt x="82" y="2706"/>
                    </a:moveTo>
                    <a:lnTo>
                      <a:pt x="82" y="2706"/>
                    </a:lnTo>
                    <a:lnTo>
                      <a:pt x="66" y="2652"/>
                    </a:lnTo>
                    <a:lnTo>
                      <a:pt x="82" y="2648"/>
                    </a:lnTo>
                    <a:lnTo>
                      <a:pt x="82" y="2648"/>
                    </a:lnTo>
                    <a:lnTo>
                      <a:pt x="96" y="2702"/>
                    </a:lnTo>
                    <a:lnTo>
                      <a:pt x="82" y="2706"/>
                    </a:lnTo>
                    <a:close/>
                    <a:moveTo>
                      <a:pt x="4182" y="2622"/>
                    </a:moveTo>
                    <a:lnTo>
                      <a:pt x="4166" y="2618"/>
                    </a:lnTo>
                    <a:lnTo>
                      <a:pt x="4166" y="2618"/>
                    </a:lnTo>
                    <a:lnTo>
                      <a:pt x="4178" y="2562"/>
                    </a:lnTo>
                    <a:lnTo>
                      <a:pt x="4194" y="2566"/>
                    </a:lnTo>
                    <a:lnTo>
                      <a:pt x="4194" y="2566"/>
                    </a:lnTo>
                    <a:lnTo>
                      <a:pt x="4182" y="2622"/>
                    </a:lnTo>
                    <a:lnTo>
                      <a:pt x="4182" y="2622"/>
                    </a:lnTo>
                    <a:close/>
                    <a:moveTo>
                      <a:pt x="30" y="2486"/>
                    </a:moveTo>
                    <a:lnTo>
                      <a:pt x="30" y="2486"/>
                    </a:lnTo>
                    <a:lnTo>
                      <a:pt x="22" y="2432"/>
                    </a:lnTo>
                    <a:lnTo>
                      <a:pt x="38" y="2430"/>
                    </a:lnTo>
                    <a:lnTo>
                      <a:pt x="38" y="2430"/>
                    </a:lnTo>
                    <a:lnTo>
                      <a:pt x="46" y="2484"/>
                    </a:lnTo>
                    <a:lnTo>
                      <a:pt x="30" y="2486"/>
                    </a:lnTo>
                    <a:close/>
                    <a:moveTo>
                      <a:pt x="4222" y="2400"/>
                    </a:moveTo>
                    <a:lnTo>
                      <a:pt x="4206" y="2398"/>
                    </a:lnTo>
                    <a:lnTo>
                      <a:pt x="4206" y="2398"/>
                    </a:lnTo>
                    <a:lnTo>
                      <a:pt x="4212" y="2342"/>
                    </a:lnTo>
                    <a:lnTo>
                      <a:pt x="4228" y="2344"/>
                    </a:lnTo>
                    <a:lnTo>
                      <a:pt x="4228" y="2344"/>
                    </a:lnTo>
                    <a:lnTo>
                      <a:pt x="4222" y="2400"/>
                    </a:lnTo>
                    <a:lnTo>
                      <a:pt x="4222" y="2400"/>
                    </a:lnTo>
                    <a:close/>
                    <a:moveTo>
                      <a:pt x="4" y="2264"/>
                    </a:moveTo>
                    <a:lnTo>
                      <a:pt x="4" y="2264"/>
                    </a:lnTo>
                    <a:lnTo>
                      <a:pt x="2" y="2208"/>
                    </a:lnTo>
                    <a:lnTo>
                      <a:pt x="18" y="2208"/>
                    </a:lnTo>
                    <a:lnTo>
                      <a:pt x="18" y="2208"/>
                    </a:lnTo>
                    <a:lnTo>
                      <a:pt x="20" y="2262"/>
                    </a:lnTo>
                    <a:lnTo>
                      <a:pt x="4" y="2264"/>
                    </a:lnTo>
                    <a:close/>
                    <a:moveTo>
                      <a:pt x="4240" y="2176"/>
                    </a:moveTo>
                    <a:lnTo>
                      <a:pt x="4224" y="2176"/>
                    </a:lnTo>
                    <a:lnTo>
                      <a:pt x="4224" y="2176"/>
                    </a:lnTo>
                    <a:lnTo>
                      <a:pt x="4224" y="2120"/>
                    </a:lnTo>
                    <a:lnTo>
                      <a:pt x="4240" y="2120"/>
                    </a:lnTo>
                    <a:lnTo>
                      <a:pt x="4240" y="2120"/>
                    </a:lnTo>
                    <a:lnTo>
                      <a:pt x="4240" y="2176"/>
                    </a:lnTo>
                    <a:lnTo>
                      <a:pt x="4240" y="2176"/>
                    </a:lnTo>
                    <a:close/>
                    <a:moveTo>
                      <a:pt x="4224" y="2114"/>
                    </a:moveTo>
                    <a:lnTo>
                      <a:pt x="4224" y="2114"/>
                    </a:lnTo>
                    <a:lnTo>
                      <a:pt x="4224" y="2058"/>
                    </a:lnTo>
                    <a:lnTo>
                      <a:pt x="4240" y="2056"/>
                    </a:lnTo>
                    <a:lnTo>
                      <a:pt x="4240" y="2056"/>
                    </a:lnTo>
                    <a:lnTo>
                      <a:pt x="4240" y="2114"/>
                    </a:lnTo>
                    <a:lnTo>
                      <a:pt x="4224" y="2114"/>
                    </a:lnTo>
                    <a:close/>
                    <a:moveTo>
                      <a:pt x="16" y="2040"/>
                    </a:moveTo>
                    <a:lnTo>
                      <a:pt x="0" y="2040"/>
                    </a:lnTo>
                    <a:lnTo>
                      <a:pt x="0" y="2040"/>
                    </a:lnTo>
                    <a:lnTo>
                      <a:pt x="4" y="1984"/>
                    </a:lnTo>
                    <a:lnTo>
                      <a:pt x="20" y="1984"/>
                    </a:lnTo>
                    <a:lnTo>
                      <a:pt x="20" y="1984"/>
                    </a:lnTo>
                    <a:lnTo>
                      <a:pt x="16" y="2040"/>
                    </a:lnTo>
                    <a:lnTo>
                      <a:pt x="16" y="2040"/>
                    </a:lnTo>
                    <a:close/>
                    <a:moveTo>
                      <a:pt x="4212" y="1890"/>
                    </a:moveTo>
                    <a:lnTo>
                      <a:pt x="4212" y="1890"/>
                    </a:lnTo>
                    <a:lnTo>
                      <a:pt x="4206" y="1836"/>
                    </a:lnTo>
                    <a:lnTo>
                      <a:pt x="4222" y="1832"/>
                    </a:lnTo>
                    <a:lnTo>
                      <a:pt x="4222" y="1832"/>
                    </a:lnTo>
                    <a:lnTo>
                      <a:pt x="4228" y="1888"/>
                    </a:lnTo>
                    <a:lnTo>
                      <a:pt x="4212" y="1890"/>
                    </a:lnTo>
                    <a:close/>
                    <a:moveTo>
                      <a:pt x="36" y="1818"/>
                    </a:moveTo>
                    <a:lnTo>
                      <a:pt x="22" y="1816"/>
                    </a:lnTo>
                    <a:lnTo>
                      <a:pt x="22" y="1816"/>
                    </a:lnTo>
                    <a:lnTo>
                      <a:pt x="30" y="1760"/>
                    </a:lnTo>
                    <a:lnTo>
                      <a:pt x="46" y="1762"/>
                    </a:lnTo>
                    <a:lnTo>
                      <a:pt x="46" y="1762"/>
                    </a:lnTo>
                    <a:lnTo>
                      <a:pt x="36" y="1818"/>
                    </a:lnTo>
                    <a:lnTo>
                      <a:pt x="36" y="1818"/>
                    </a:lnTo>
                    <a:close/>
                    <a:moveTo>
                      <a:pt x="4176" y="1670"/>
                    </a:moveTo>
                    <a:lnTo>
                      <a:pt x="4176" y="1670"/>
                    </a:lnTo>
                    <a:lnTo>
                      <a:pt x="4164" y="1616"/>
                    </a:lnTo>
                    <a:lnTo>
                      <a:pt x="4180" y="1612"/>
                    </a:lnTo>
                    <a:lnTo>
                      <a:pt x="4180" y="1612"/>
                    </a:lnTo>
                    <a:lnTo>
                      <a:pt x="4192" y="1666"/>
                    </a:lnTo>
                    <a:lnTo>
                      <a:pt x="4176" y="1670"/>
                    </a:lnTo>
                    <a:close/>
                    <a:moveTo>
                      <a:pt x="80" y="1598"/>
                    </a:moveTo>
                    <a:lnTo>
                      <a:pt x="64" y="1596"/>
                    </a:lnTo>
                    <a:lnTo>
                      <a:pt x="64" y="1596"/>
                    </a:lnTo>
                    <a:lnTo>
                      <a:pt x="80" y="1540"/>
                    </a:lnTo>
                    <a:lnTo>
                      <a:pt x="94" y="1546"/>
                    </a:lnTo>
                    <a:lnTo>
                      <a:pt x="94" y="1546"/>
                    </a:lnTo>
                    <a:lnTo>
                      <a:pt x="80" y="1598"/>
                    </a:lnTo>
                    <a:lnTo>
                      <a:pt x="80" y="1598"/>
                    </a:lnTo>
                    <a:close/>
                    <a:moveTo>
                      <a:pt x="4118" y="1456"/>
                    </a:moveTo>
                    <a:lnTo>
                      <a:pt x="4118" y="1456"/>
                    </a:lnTo>
                    <a:lnTo>
                      <a:pt x="4100" y="1402"/>
                    </a:lnTo>
                    <a:lnTo>
                      <a:pt x="4114" y="1398"/>
                    </a:lnTo>
                    <a:lnTo>
                      <a:pt x="4114" y="1398"/>
                    </a:lnTo>
                    <a:lnTo>
                      <a:pt x="4132" y="1450"/>
                    </a:lnTo>
                    <a:lnTo>
                      <a:pt x="4118" y="1456"/>
                    </a:lnTo>
                    <a:close/>
                    <a:moveTo>
                      <a:pt x="146" y="1386"/>
                    </a:moveTo>
                    <a:lnTo>
                      <a:pt x="132" y="1380"/>
                    </a:lnTo>
                    <a:lnTo>
                      <a:pt x="132" y="1380"/>
                    </a:lnTo>
                    <a:lnTo>
                      <a:pt x="152" y="1328"/>
                    </a:lnTo>
                    <a:lnTo>
                      <a:pt x="168" y="1334"/>
                    </a:lnTo>
                    <a:lnTo>
                      <a:pt x="168" y="1334"/>
                    </a:lnTo>
                    <a:lnTo>
                      <a:pt x="146" y="1386"/>
                    </a:lnTo>
                    <a:lnTo>
                      <a:pt x="146" y="1386"/>
                    </a:lnTo>
                    <a:close/>
                    <a:moveTo>
                      <a:pt x="4036" y="1248"/>
                    </a:moveTo>
                    <a:lnTo>
                      <a:pt x="4036" y="1248"/>
                    </a:lnTo>
                    <a:lnTo>
                      <a:pt x="4012" y="1198"/>
                    </a:lnTo>
                    <a:lnTo>
                      <a:pt x="4026" y="1190"/>
                    </a:lnTo>
                    <a:lnTo>
                      <a:pt x="4026" y="1190"/>
                    </a:lnTo>
                    <a:lnTo>
                      <a:pt x="4050" y="1242"/>
                    </a:lnTo>
                    <a:lnTo>
                      <a:pt x="4036" y="1248"/>
                    </a:lnTo>
                    <a:close/>
                    <a:moveTo>
                      <a:pt x="236" y="1182"/>
                    </a:moveTo>
                    <a:lnTo>
                      <a:pt x="222" y="1174"/>
                    </a:lnTo>
                    <a:lnTo>
                      <a:pt x="222" y="1174"/>
                    </a:lnTo>
                    <a:lnTo>
                      <a:pt x="248" y="1124"/>
                    </a:lnTo>
                    <a:lnTo>
                      <a:pt x="262" y="1132"/>
                    </a:lnTo>
                    <a:lnTo>
                      <a:pt x="262" y="1132"/>
                    </a:lnTo>
                    <a:lnTo>
                      <a:pt x="236" y="1182"/>
                    </a:lnTo>
                    <a:lnTo>
                      <a:pt x="236" y="1182"/>
                    </a:lnTo>
                    <a:close/>
                    <a:moveTo>
                      <a:pt x="3932" y="1050"/>
                    </a:moveTo>
                    <a:lnTo>
                      <a:pt x="3932" y="1050"/>
                    </a:lnTo>
                    <a:lnTo>
                      <a:pt x="3904" y="1002"/>
                    </a:lnTo>
                    <a:lnTo>
                      <a:pt x="3918" y="994"/>
                    </a:lnTo>
                    <a:lnTo>
                      <a:pt x="3918" y="994"/>
                    </a:lnTo>
                    <a:lnTo>
                      <a:pt x="3946" y="1042"/>
                    </a:lnTo>
                    <a:lnTo>
                      <a:pt x="3932" y="1050"/>
                    </a:lnTo>
                    <a:close/>
                    <a:moveTo>
                      <a:pt x="346" y="988"/>
                    </a:moveTo>
                    <a:lnTo>
                      <a:pt x="332" y="978"/>
                    </a:lnTo>
                    <a:lnTo>
                      <a:pt x="332" y="978"/>
                    </a:lnTo>
                    <a:lnTo>
                      <a:pt x="364" y="932"/>
                    </a:lnTo>
                    <a:lnTo>
                      <a:pt x="376" y="940"/>
                    </a:lnTo>
                    <a:lnTo>
                      <a:pt x="376" y="940"/>
                    </a:lnTo>
                    <a:lnTo>
                      <a:pt x="346" y="988"/>
                    </a:lnTo>
                    <a:lnTo>
                      <a:pt x="346" y="988"/>
                    </a:lnTo>
                    <a:close/>
                    <a:moveTo>
                      <a:pt x="3810" y="864"/>
                    </a:moveTo>
                    <a:lnTo>
                      <a:pt x="3810" y="864"/>
                    </a:lnTo>
                    <a:lnTo>
                      <a:pt x="3776" y="820"/>
                    </a:lnTo>
                    <a:lnTo>
                      <a:pt x="3788" y="810"/>
                    </a:lnTo>
                    <a:lnTo>
                      <a:pt x="3788" y="810"/>
                    </a:lnTo>
                    <a:lnTo>
                      <a:pt x="3822" y="856"/>
                    </a:lnTo>
                    <a:lnTo>
                      <a:pt x="3810" y="864"/>
                    </a:lnTo>
                    <a:close/>
                    <a:moveTo>
                      <a:pt x="476" y="806"/>
                    </a:moveTo>
                    <a:lnTo>
                      <a:pt x="464" y="796"/>
                    </a:lnTo>
                    <a:lnTo>
                      <a:pt x="464" y="796"/>
                    </a:lnTo>
                    <a:lnTo>
                      <a:pt x="500" y="752"/>
                    </a:lnTo>
                    <a:lnTo>
                      <a:pt x="512" y="762"/>
                    </a:lnTo>
                    <a:lnTo>
                      <a:pt x="512" y="762"/>
                    </a:lnTo>
                    <a:lnTo>
                      <a:pt x="476" y="806"/>
                    </a:lnTo>
                    <a:lnTo>
                      <a:pt x="476" y="806"/>
                    </a:lnTo>
                    <a:close/>
                    <a:moveTo>
                      <a:pt x="3668" y="694"/>
                    </a:moveTo>
                    <a:lnTo>
                      <a:pt x="3668" y="694"/>
                    </a:lnTo>
                    <a:lnTo>
                      <a:pt x="3628" y="652"/>
                    </a:lnTo>
                    <a:lnTo>
                      <a:pt x="3640" y="642"/>
                    </a:lnTo>
                    <a:lnTo>
                      <a:pt x="3640" y="642"/>
                    </a:lnTo>
                    <a:lnTo>
                      <a:pt x="3680" y="682"/>
                    </a:lnTo>
                    <a:lnTo>
                      <a:pt x="3668" y="694"/>
                    </a:lnTo>
                    <a:close/>
                    <a:moveTo>
                      <a:pt x="624" y="640"/>
                    </a:moveTo>
                    <a:lnTo>
                      <a:pt x="612" y="628"/>
                    </a:lnTo>
                    <a:lnTo>
                      <a:pt x="612" y="628"/>
                    </a:lnTo>
                    <a:lnTo>
                      <a:pt x="652" y="588"/>
                    </a:lnTo>
                    <a:lnTo>
                      <a:pt x="664" y="600"/>
                    </a:lnTo>
                    <a:lnTo>
                      <a:pt x="664" y="600"/>
                    </a:lnTo>
                    <a:lnTo>
                      <a:pt x="624" y="640"/>
                    </a:lnTo>
                    <a:lnTo>
                      <a:pt x="624" y="640"/>
                    </a:lnTo>
                    <a:close/>
                    <a:moveTo>
                      <a:pt x="3508" y="538"/>
                    </a:moveTo>
                    <a:lnTo>
                      <a:pt x="3508" y="538"/>
                    </a:lnTo>
                    <a:lnTo>
                      <a:pt x="3466" y="502"/>
                    </a:lnTo>
                    <a:lnTo>
                      <a:pt x="3476" y="490"/>
                    </a:lnTo>
                    <a:lnTo>
                      <a:pt x="3476" y="490"/>
                    </a:lnTo>
                    <a:lnTo>
                      <a:pt x="3518" y="526"/>
                    </a:lnTo>
                    <a:lnTo>
                      <a:pt x="3508" y="538"/>
                    </a:lnTo>
                    <a:close/>
                    <a:moveTo>
                      <a:pt x="790" y="490"/>
                    </a:moveTo>
                    <a:lnTo>
                      <a:pt x="780" y="476"/>
                    </a:lnTo>
                    <a:lnTo>
                      <a:pt x="780" y="476"/>
                    </a:lnTo>
                    <a:lnTo>
                      <a:pt x="824" y="442"/>
                    </a:lnTo>
                    <a:lnTo>
                      <a:pt x="832" y="454"/>
                    </a:lnTo>
                    <a:lnTo>
                      <a:pt x="832" y="454"/>
                    </a:lnTo>
                    <a:lnTo>
                      <a:pt x="790" y="490"/>
                    </a:lnTo>
                    <a:lnTo>
                      <a:pt x="790" y="490"/>
                    </a:lnTo>
                    <a:close/>
                    <a:moveTo>
                      <a:pt x="3332" y="400"/>
                    </a:moveTo>
                    <a:lnTo>
                      <a:pt x="3332" y="400"/>
                    </a:lnTo>
                    <a:lnTo>
                      <a:pt x="3286" y="368"/>
                    </a:lnTo>
                    <a:lnTo>
                      <a:pt x="3296" y="354"/>
                    </a:lnTo>
                    <a:lnTo>
                      <a:pt x="3296" y="354"/>
                    </a:lnTo>
                    <a:lnTo>
                      <a:pt x="3342" y="386"/>
                    </a:lnTo>
                    <a:lnTo>
                      <a:pt x="3332" y="400"/>
                    </a:lnTo>
                    <a:close/>
                    <a:moveTo>
                      <a:pt x="970" y="358"/>
                    </a:moveTo>
                    <a:lnTo>
                      <a:pt x="960" y="344"/>
                    </a:lnTo>
                    <a:lnTo>
                      <a:pt x="960" y="344"/>
                    </a:lnTo>
                    <a:lnTo>
                      <a:pt x="1008" y="314"/>
                    </a:lnTo>
                    <a:lnTo>
                      <a:pt x="1016" y="328"/>
                    </a:lnTo>
                    <a:lnTo>
                      <a:pt x="1016" y="328"/>
                    </a:lnTo>
                    <a:lnTo>
                      <a:pt x="970" y="358"/>
                    </a:lnTo>
                    <a:lnTo>
                      <a:pt x="970" y="358"/>
                    </a:lnTo>
                    <a:close/>
                    <a:moveTo>
                      <a:pt x="3144" y="280"/>
                    </a:moveTo>
                    <a:lnTo>
                      <a:pt x="3144" y="280"/>
                    </a:lnTo>
                    <a:lnTo>
                      <a:pt x="3094" y="254"/>
                    </a:lnTo>
                    <a:lnTo>
                      <a:pt x="3102" y="240"/>
                    </a:lnTo>
                    <a:lnTo>
                      <a:pt x="3102" y="240"/>
                    </a:lnTo>
                    <a:lnTo>
                      <a:pt x="3152" y="266"/>
                    </a:lnTo>
                    <a:lnTo>
                      <a:pt x="3144" y="280"/>
                    </a:lnTo>
                    <a:close/>
                    <a:moveTo>
                      <a:pt x="1162" y="246"/>
                    </a:moveTo>
                    <a:lnTo>
                      <a:pt x="1154" y="232"/>
                    </a:lnTo>
                    <a:lnTo>
                      <a:pt x="1154" y="232"/>
                    </a:lnTo>
                    <a:lnTo>
                      <a:pt x="1204" y="206"/>
                    </a:lnTo>
                    <a:lnTo>
                      <a:pt x="1212" y="220"/>
                    </a:lnTo>
                    <a:lnTo>
                      <a:pt x="1212" y="220"/>
                    </a:lnTo>
                    <a:lnTo>
                      <a:pt x="1162" y="246"/>
                    </a:lnTo>
                    <a:lnTo>
                      <a:pt x="1162" y="246"/>
                    </a:lnTo>
                    <a:close/>
                    <a:moveTo>
                      <a:pt x="2944" y="182"/>
                    </a:moveTo>
                    <a:lnTo>
                      <a:pt x="2944" y="182"/>
                    </a:lnTo>
                    <a:lnTo>
                      <a:pt x="2892" y="162"/>
                    </a:lnTo>
                    <a:lnTo>
                      <a:pt x="2898" y="146"/>
                    </a:lnTo>
                    <a:lnTo>
                      <a:pt x="2898" y="146"/>
                    </a:lnTo>
                    <a:lnTo>
                      <a:pt x="2950" y="168"/>
                    </a:lnTo>
                    <a:lnTo>
                      <a:pt x="2944" y="182"/>
                    </a:lnTo>
                    <a:close/>
                    <a:moveTo>
                      <a:pt x="1366" y="154"/>
                    </a:moveTo>
                    <a:lnTo>
                      <a:pt x="1360" y="140"/>
                    </a:lnTo>
                    <a:lnTo>
                      <a:pt x="1360" y="140"/>
                    </a:lnTo>
                    <a:lnTo>
                      <a:pt x="1412" y="120"/>
                    </a:lnTo>
                    <a:lnTo>
                      <a:pt x="1418" y="136"/>
                    </a:lnTo>
                    <a:lnTo>
                      <a:pt x="1418" y="136"/>
                    </a:lnTo>
                    <a:lnTo>
                      <a:pt x="1366" y="154"/>
                    </a:lnTo>
                    <a:lnTo>
                      <a:pt x="1366" y="154"/>
                    </a:lnTo>
                    <a:close/>
                    <a:moveTo>
                      <a:pt x="2734" y="106"/>
                    </a:moveTo>
                    <a:lnTo>
                      <a:pt x="2734" y="106"/>
                    </a:lnTo>
                    <a:lnTo>
                      <a:pt x="2680" y="90"/>
                    </a:lnTo>
                    <a:lnTo>
                      <a:pt x="2684" y="76"/>
                    </a:lnTo>
                    <a:lnTo>
                      <a:pt x="2684" y="76"/>
                    </a:lnTo>
                    <a:lnTo>
                      <a:pt x="2738" y="90"/>
                    </a:lnTo>
                    <a:lnTo>
                      <a:pt x="2734" y="106"/>
                    </a:lnTo>
                    <a:close/>
                    <a:moveTo>
                      <a:pt x="1578" y="86"/>
                    </a:moveTo>
                    <a:lnTo>
                      <a:pt x="1574" y="70"/>
                    </a:lnTo>
                    <a:lnTo>
                      <a:pt x="1574" y="70"/>
                    </a:lnTo>
                    <a:lnTo>
                      <a:pt x="1628" y="56"/>
                    </a:lnTo>
                    <a:lnTo>
                      <a:pt x="1632" y="72"/>
                    </a:lnTo>
                    <a:lnTo>
                      <a:pt x="1632" y="72"/>
                    </a:lnTo>
                    <a:lnTo>
                      <a:pt x="1578" y="86"/>
                    </a:lnTo>
                    <a:lnTo>
                      <a:pt x="1578" y="86"/>
                    </a:lnTo>
                    <a:close/>
                    <a:moveTo>
                      <a:pt x="2516" y="52"/>
                    </a:moveTo>
                    <a:lnTo>
                      <a:pt x="2516" y="52"/>
                    </a:lnTo>
                    <a:lnTo>
                      <a:pt x="2462" y="44"/>
                    </a:lnTo>
                    <a:lnTo>
                      <a:pt x="2464" y="28"/>
                    </a:lnTo>
                    <a:lnTo>
                      <a:pt x="2464" y="28"/>
                    </a:lnTo>
                    <a:lnTo>
                      <a:pt x="2520" y="38"/>
                    </a:lnTo>
                    <a:lnTo>
                      <a:pt x="2516" y="52"/>
                    </a:lnTo>
                    <a:close/>
                    <a:moveTo>
                      <a:pt x="1796" y="40"/>
                    </a:moveTo>
                    <a:lnTo>
                      <a:pt x="1792" y="24"/>
                    </a:lnTo>
                    <a:lnTo>
                      <a:pt x="1792" y="24"/>
                    </a:lnTo>
                    <a:lnTo>
                      <a:pt x="1848" y="16"/>
                    </a:lnTo>
                    <a:lnTo>
                      <a:pt x="1850" y="32"/>
                    </a:lnTo>
                    <a:lnTo>
                      <a:pt x="1850" y="32"/>
                    </a:lnTo>
                    <a:lnTo>
                      <a:pt x="1796" y="40"/>
                    </a:lnTo>
                    <a:lnTo>
                      <a:pt x="1796" y="40"/>
                    </a:lnTo>
                    <a:close/>
                    <a:moveTo>
                      <a:pt x="2296" y="22"/>
                    </a:moveTo>
                    <a:lnTo>
                      <a:pt x="2296" y="22"/>
                    </a:lnTo>
                    <a:lnTo>
                      <a:pt x="2240" y="18"/>
                    </a:lnTo>
                    <a:lnTo>
                      <a:pt x="2242" y="2"/>
                    </a:lnTo>
                    <a:lnTo>
                      <a:pt x="2242" y="2"/>
                    </a:lnTo>
                    <a:lnTo>
                      <a:pt x="2298" y="6"/>
                    </a:lnTo>
                    <a:lnTo>
                      <a:pt x="2296" y="22"/>
                    </a:lnTo>
                    <a:close/>
                    <a:moveTo>
                      <a:pt x="2018" y="18"/>
                    </a:moveTo>
                    <a:lnTo>
                      <a:pt x="2016" y="2"/>
                    </a:lnTo>
                    <a:lnTo>
                      <a:pt x="2016" y="2"/>
                    </a:lnTo>
                    <a:lnTo>
                      <a:pt x="2072" y="0"/>
                    </a:lnTo>
                    <a:lnTo>
                      <a:pt x="2074" y="16"/>
                    </a:lnTo>
                    <a:lnTo>
                      <a:pt x="2074" y="16"/>
                    </a:lnTo>
                    <a:lnTo>
                      <a:pt x="2018" y="18"/>
                    </a:lnTo>
                    <a:lnTo>
                      <a:pt x="2018" y="18"/>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nvGrpSpPr>
            <p:cNvPr id="448" name="组合 182">
              <a:extLst>
                <a:ext uri="{FF2B5EF4-FFF2-40B4-BE49-F238E27FC236}">
                  <a16:creationId xmlns:a16="http://schemas.microsoft.com/office/drawing/2014/main" id="{C48DBF6C-5617-48F1-A2EA-D81D73A399AF}"/>
                </a:ext>
              </a:extLst>
            </p:cNvPr>
            <p:cNvGrpSpPr/>
            <p:nvPr/>
          </p:nvGrpSpPr>
          <p:grpSpPr>
            <a:xfrm>
              <a:off x="12803956" y="1932672"/>
              <a:ext cx="1245138" cy="1230179"/>
              <a:chOff x="-1657350" y="2511425"/>
              <a:chExt cx="5524501" cy="5518151"/>
            </a:xfrm>
            <a:solidFill>
              <a:sysClr val="window" lastClr="FFFFFF">
                <a:lumMod val="50000"/>
                <a:alpha val="61000"/>
              </a:sysClr>
            </a:solidFill>
          </p:grpSpPr>
          <p:sp>
            <p:nvSpPr>
              <p:cNvPr id="449" name="Freeform 49">
                <a:extLst>
                  <a:ext uri="{FF2B5EF4-FFF2-40B4-BE49-F238E27FC236}">
                    <a16:creationId xmlns:a16="http://schemas.microsoft.com/office/drawing/2014/main" id="{F1D74B47-4553-4074-BD9B-B14909692EC1}"/>
                  </a:ext>
                </a:extLst>
              </p:cNvPr>
              <p:cNvSpPr>
                <a:spLocks/>
              </p:cNvSpPr>
              <p:nvPr/>
            </p:nvSpPr>
            <p:spPr bwMode="auto">
              <a:xfrm>
                <a:off x="1184258" y="2511425"/>
                <a:ext cx="2228847" cy="1428751"/>
              </a:xfrm>
              <a:custGeom>
                <a:avLst/>
                <a:gdLst/>
                <a:ahLst/>
                <a:cxnLst>
                  <a:cxn ang="0">
                    <a:pos x="1252" y="900"/>
                  </a:cxn>
                  <a:cxn ang="0">
                    <a:pos x="1290" y="898"/>
                  </a:cxn>
                  <a:cxn ang="0">
                    <a:pos x="1322" y="888"/>
                  </a:cxn>
                  <a:cxn ang="0">
                    <a:pos x="1340" y="874"/>
                  </a:cxn>
                  <a:cxn ang="0">
                    <a:pos x="1362" y="846"/>
                  </a:cxn>
                  <a:cxn ang="0">
                    <a:pos x="1368" y="820"/>
                  </a:cxn>
                  <a:cxn ang="0">
                    <a:pos x="1368" y="802"/>
                  </a:cxn>
                  <a:cxn ang="0">
                    <a:pos x="1404" y="782"/>
                  </a:cxn>
                  <a:cxn ang="0">
                    <a:pos x="1300" y="640"/>
                  </a:cxn>
                  <a:cxn ang="0">
                    <a:pos x="1180" y="508"/>
                  </a:cxn>
                  <a:cxn ang="0">
                    <a:pos x="1122" y="452"/>
                  </a:cxn>
                  <a:cxn ang="0">
                    <a:pos x="1000" y="350"/>
                  </a:cxn>
                  <a:cxn ang="0">
                    <a:pos x="870" y="260"/>
                  </a:cxn>
                  <a:cxn ang="0">
                    <a:pos x="732" y="182"/>
                  </a:cxn>
                  <a:cxn ang="0">
                    <a:pos x="590" y="118"/>
                  </a:cxn>
                  <a:cxn ang="0">
                    <a:pos x="440" y="68"/>
                  </a:cxn>
                  <a:cxn ang="0">
                    <a:pos x="288" y="30"/>
                  </a:cxn>
                  <a:cxn ang="0">
                    <a:pos x="130" y="6"/>
                  </a:cxn>
                  <a:cxn ang="0">
                    <a:pos x="50" y="42"/>
                  </a:cxn>
                  <a:cxn ang="0">
                    <a:pos x="42" y="46"/>
                  </a:cxn>
                  <a:cxn ang="0">
                    <a:pos x="26" y="58"/>
                  </a:cxn>
                  <a:cxn ang="0">
                    <a:pos x="8" y="84"/>
                  </a:cxn>
                  <a:cxn ang="0">
                    <a:pos x="0" y="124"/>
                  </a:cxn>
                  <a:cxn ang="0">
                    <a:pos x="2" y="140"/>
                  </a:cxn>
                  <a:cxn ang="0">
                    <a:pos x="16" y="174"/>
                  </a:cxn>
                  <a:cxn ang="0">
                    <a:pos x="26" y="192"/>
                  </a:cxn>
                  <a:cxn ang="0">
                    <a:pos x="120" y="198"/>
                  </a:cxn>
                  <a:cxn ang="0">
                    <a:pos x="214" y="212"/>
                  </a:cxn>
                  <a:cxn ang="0">
                    <a:pos x="306" y="230"/>
                  </a:cxn>
                  <a:cxn ang="0">
                    <a:pos x="396" y="256"/>
                  </a:cxn>
                  <a:cxn ang="0">
                    <a:pos x="484" y="284"/>
                  </a:cxn>
                  <a:cxn ang="0">
                    <a:pos x="570" y="318"/>
                  </a:cxn>
                  <a:cxn ang="0">
                    <a:pos x="652" y="358"/>
                  </a:cxn>
                  <a:cxn ang="0">
                    <a:pos x="732" y="402"/>
                  </a:cxn>
                  <a:cxn ang="0">
                    <a:pos x="810" y="450"/>
                  </a:cxn>
                  <a:cxn ang="0">
                    <a:pos x="884" y="502"/>
                  </a:cxn>
                  <a:cxn ang="0">
                    <a:pos x="954" y="560"/>
                  </a:cxn>
                  <a:cxn ang="0">
                    <a:pos x="1020" y="620"/>
                  </a:cxn>
                  <a:cxn ang="0">
                    <a:pos x="1084" y="684"/>
                  </a:cxn>
                  <a:cxn ang="0">
                    <a:pos x="1144" y="754"/>
                  </a:cxn>
                  <a:cxn ang="0">
                    <a:pos x="1200" y="824"/>
                  </a:cxn>
                  <a:cxn ang="0">
                    <a:pos x="1252" y="900"/>
                  </a:cxn>
                </a:cxnLst>
                <a:rect l="0" t="0" r="r" b="b"/>
                <a:pathLst>
                  <a:path w="1404" h="900">
                    <a:moveTo>
                      <a:pt x="1252" y="900"/>
                    </a:moveTo>
                    <a:lnTo>
                      <a:pt x="1252" y="900"/>
                    </a:lnTo>
                    <a:lnTo>
                      <a:pt x="1270" y="900"/>
                    </a:lnTo>
                    <a:lnTo>
                      <a:pt x="1290" y="898"/>
                    </a:lnTo>
                    <a:lnTo>
                      <a:pt x="1306" y="894"/>
                    </a:lnTo>
                    <a:lnTo>
                      <a:pt x="1322" y="888"/>
                    </a:lnTo>
                    <a:lnTo>
                      <a:pt x="1322" y="888"/>
                    </a:lnTo>
                    <a:lnTo>
                      <a:pt x="1340" y="874"/>
                    </a:lnTo>
                    <a:lnTo>
                      <a:pt x="1354" y="860"/>
                    </a:lnTo>
                    <a:lnTo>
                      <a:pt x="1362" y="846"/>
                    </a:lnTo>
                    <a:lnTo>
                      <a:pt x="1366" y="832"/>
                    </a:lnTo>
                    <a:lnTo>
                      <a:pt x="1368" y="820"/>
                    </a:lnTo>
                    <a:lnTo>
                      <a:pt x="1370" y="812"/>
                    </a:lnTo>
                    <a:lnTo>
                      <a:pt x="1368" y="802"/>
                    </a:lnTo>
                    <a:lnTo>
                      <a:pt x="1404" y="782"/>
                    </a:lnTo>
                    <a:lnTo>
                      <a:pt x="1404" y="782"/>
                    </a:lnTo>
                    <a:lnTo>
                      <a:pt x="1354" y="710"/>
                    </a:lnTo>
                    <a:lnTo>
                      <a:pt x="1300" y="640"/>
                    </a:lnTo>
                    <a:lnTo>
                      <a:pt x="1242" y="572"/>
                    </a:lnTo>
                    <a:lnTo>
                      <a:pt x="1180" y="508"/>
                    </a:lnTo>
                    <a:lnTo>
                      <a:pt x="1180" y="508"/>
                    </a:lnTo>
                    <a:lnTo>
                      <a:pt x="1122" y="452"/>
                    </a:lnTo>
                    <a:lnTo>
                      <a:pt x="1062" y="398"/>
                    </a:lnTo>
                    <a:lnTo>
                      <a:pt x="1000" y="350"/>
                    </a:lnTo>
                    <a:lnTo>
                      <a:pt x="936" y="302"/>
                    </a:lnTo>
                    <a:lnTo>
                      <a:pt x="870" y="260"/>
                    </a:lnTo>
                    <a:lnTo>
                      <a:pt x="802" y="220"/>
                    </a:lnTo>
                    <a:lnTo>
                      <a:pt x="732" y="182"/>
                    </a:lnTo>
                    <a:lnTo>
                      <a:pt x="662" y="148"/>
                    </a:lnTo>
                    <a:lnTo>
                      <a:pt x="590" y="118"/>
                    </a:lnTo>
                    <a:lnTo>
                      <a:pt x="516" y="90"/>
                    </a:lnTo>
                    <a:lnTo>
                      <a:pt x="440" y="68"/>
                    </a:lnTo>
                    <a:lnTo>
                      <a:pt x="364" y="46"/>
                    </a:lnTo>
                    <a:lnTo>
                      <a:pt x="288" y="30"/>
                    </a:lnTo>
                    <a:lnTo>
                      <a:pt x="210" y="16"/>
                    </a:lnTo>
                    <a:lnTo>
                      <a:pt x="130" y="6"/>
                    </a:lnTo>
                    <a:lnTo>
                      <a:pt x="50" y="0"/>
                    </a:lnTo>
                    <a:lnTo>
                      <a:pt x="50" y="42"/>
                    </a:lnTo>
                    <a:lnTo>
                      <a:pt x="50" y="42"/>
                    </a:lnTo>
                    <a:lnTo>
                      <a:pt x="42" y="46"/>
                    </a:lnTo>
                    <a:lnTo>
                      <a:pt x="34" y="50"/>
                    </a:lnTo>
                    <a:lnTo>
                      <a:pt x="26" y="58"/>
                    </a:lnTo>
                    <a:lnTo>
                      <a:pt x="16" y="70"/>
                    </a:lnTo>
                    <a:lnTo>
                      <a:pt x="8" y="84"/>
                    </a:lnTo>
                    <a:lnTo>
                      <a:pt x="2" y="102"/>
                    </a:lnTo>
                    <a:lnTo>
                      <a:pt x="0" y="124"/>
                    </a:lnTo>
                    <a:lnTo>
                      <a:pt x="0" y="124"/>
                    </a:lnTo>
                    <a:lnTo>
                      <a:pt x="2" y="140"/>
                    </a:lnTo>
                    <a:lnTo>
                      <a:pt x="8" y="158"/>
                    </a:lnTo>
                    <a:lnTo>
                      <a:pt x="16" y="174"/>
                    </a:lnTo>
                    <a:lnTo>
                      <a:pt x="26" y="192"/>
                    </a:lnTo>
                    <a:lnTo>
                      <a:pt x="26" y="192"/>
                    </a:lnTo>
                    <a:lnTo>
                      <a:pt x="74" y="194"/>
                    </a:lnTo>
                    <a:lnTo>
                      <a:pt x="120" y="198"/>
                    </a:lnTo>
                    <a:lnTo>
                      <a:pt x="168" y="204"/>
                    </a:lnTo>
                    <a:lnTo>
                      <a:pt x="214" y="212"/>
                    </a:lnTo>
                    <a:lnTo>
                      <a:pt x="260" y="220"/>
                    </a:lnTo>
                    <a:lnTo>
                      <a:pt x="306" y="230"/>
                    </a:lnTo>
                    <a:lnTo>
                      <a:pt x="352" y="242"/>
                    </a:lnTo>
                    <a:lnTo>
                      <a:pt x="396" y="256"/>
                    </a:lnTo>
                    <a:lnTo>
                      <a:pt x="440" y="270"/>
                    </a:lnTo>
                    <a:lnTo>
                      <a:pt x="484" y="284"/>
                    </a:lnTo>
                    <a:lnTo>
                      <a:pt x="528" y="300"/>
                    </a:lnTo>
                    <a:lnTo>
                      <a:pt x="570" y="318"/>
                    </a:lnTo>
                    <a:lnTo>
                      <a:pt x="612" y="338"/>
                    </a:lnTo>
                    <a:lnTo>
                      <a:pt x="652" y="358"/>
                    </a:lnTo>
                    <a:lnTo>
                      <a:pt x="692" y="380"/>
                    </a:lnTo>
                    <a:lnTo>
                      <a:pt x="732" y="402"/>
                    </a:lnTo>
                    <a:lnTo>
                      <a:pt x="772" y="426"/>
                    </a:lnTo>
                    <a:lnTo>
                      <a:pt x="810" y="450"/>
                    </a:lnTo>
                    <a:lnTo>
                      <a:pt x="846" y="476"/>
                    </a:lnTo>
                    <a:lnTo>
                      <a:pt x="884" y="502"/>
                    </a:lnTo>
                    <a:lnTo>
                      <a:pt x="918" y="530"/>
                    </a:lnTo>
                    <a:lnTo>
                      <a:pt x="954" y="560"/>
                    </a:lnTo>
                    <a:lnTo>
                      <a:pt x="988" y="590"/>
                    </a:lnTo>
                    <a:lnTo>
                      <a:pt x="1020" y="620"/>
                    </a:lnTo>
                    <a:lnTo>
                      <a:pt x="1054" y="652"/>
                    </a:lnTo>
                    <a:lnTo>
                      <a:pt x="1084" y="684"/>
                    </a:lnTo>
                    <a:lnTo>
                      <a:pt x="1114" y="718"/>
                    </a:lnTo>
                    <a:lnTo>
                      <a:pt x="1144" y="754"/>
                    </a:lnTo>
                    <a:lnTo>
                      <a:pt x="1172" y="788"/>
                    </a:lnTo>
                    <a:lnTo>
                      <a:pt x="1200" y="824"/>
                    </a:lnTo>
                    <a:lnTo>
                      <a:pt x="1226" y="862"/>
                    </a:lnTo>
                    <a:lnTo>
                      <a:pt x="1252" y="900"/>
                    </a:lnTo>
                    <a:lnTo>
                      <a:pt x="1252" y="90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0" name="Freeform 50">
                <a:extLst>
                  <a:ext uri="{FF2B5EF4-FFF2-40B4-BE49-F238E27FC236}">
                    <a16:creationId xmlns:a16="http://schemas.microsoft.com/office/drawing/2014/main" id="{2CD6A019-F4A5-415C-BC98-9FD87B820C53}"/>
                  </a:ext>
                </a:extLst>
              </p:cNvPr>
              <p:cNvSpPr>
                <a:spLocks/>
              </p:cNvSpPr>
              <p:nvPr/>
            </p:nvSpPr>
            <p:spPr bwMode="auto">
              <a:xfrm>
                <a:off x="-1203326" y="2511425"/>
                <a:ext cx="2228851" cy="1428751"/>
              </a:xfrm>
              <a:custGeom>
                <a:avLst/>
                <a:gdLst/>
                <a:ahLst/>
                <a:cxnLst>
                  <a:cxn ang="0">
                    <a:pos x="1354" y="0"/>
                  </a:cxn>
                  <a:cxn ang="0">
                    <a:pos x="1274" y="6"/>
                  </a:cxn>
                  <a:cxn ang="0">
                    <a:pos x="1116" y="30"/>
                  </a:cxn>
                  <a:cxn ang="0">
                    <a:pos x="964" y="68"/>
                  </a:cxn>
                  <a:cxn ang="0">
                    <a:pos x="814" y="118"/>
                  </a:cxn>
                  <a:cxn ang="0">
                    <a:pos x="672" y="182"/>
                  </a:cxn>
                  <a:cxn ang="0">
                    <a:pos x="534" y="260"/>
                  </a:cxn>
                  <a:cxn ang="0">
                    <a:pos x="404" y="350"/>
                  </a:cxn>
                  <a:cxn ang="0">
                    <a:pos x="282" y="452"/>
                  </a:cxn>
                  <a:cxn ang="0">
                    <a:pos x="224" y="508"/>
                  </a:cxn>
                  <a:cxn ang="0">
                    <a:pos x="104" y="640"/>
                  </a:cxn>
                  <a:cxn ang="0">
                    <a:pos x="0" y="782"/>
                  </a:cxn>
                  <a:cxn ang="0">
                    <a:pos x="36" y="802"/>
                  </a:cxn>
                  <a:cxn ang="0">
                    <a:pos x="36" y="820"/>
                  </a:cxn>
                  <a:cxn ang="0">
                    <a:pos x="42" y="846"/>
                  </a:cxn>
                  <a:cxn ang="0">
                    <a:pos x="64" y="874"/>
                  </a:cxn>
                  <a:cxn ang="0">
                    <a:pos x="82" y="888"/>
                  </a:cxn>
                  <a:cxn ang="0">
                    <a:pos x="114" y="898"/>
                  </a:cxn>
                  <a:cxn ang="0">
                    <a:pos x="152" y="900"/>
                  </a:cxn>
                  <a:cxn ang="0">
                    <a:pos x="178" y="862"/>
                  </a:cxn>
                  <a:cxn ang="0">
                    <a:pos x="232" y="788"/>
                  </a:cxn>
                  <a:cxn ang="0">
                    <a:pos x="290" y="718"/>
                  </a:cxn>
                  <a:cxn ang="0">
                    <a:pos x="350" y="652"/>
                  </a:cxn>
                  <a:cxn ang="0">
                    <a:pos x="416" y="590"/>
                  </a:cxn>
                  <a:cxn ang="0">
                    <a:pos x="486" y="530"/>
                  </a:cxn>
                  <a:cxn ang="0">
                    <a:pos x="558" y="476"/>
                  </a:cxn>
                  <a:cxn ang="0">
                    <a:pos x="632" y="426"/>
                  </a:cxn>
                  <a:cxn ang="0">
                    <a:pos x="712" y="380"/>
                  </a:cxn>
                  <a:cxn ang="0">
                    <a:pos x="792" y="338"/>
                  </a:cxn>
                  <a:cxn ang="0">
                    <a:pos x="876" y="300"/>
                  </a:cxn>
                  <a:cxn ang="0">
                    <a:pos x="964" y="270"/>
                  </a:cxn>
                  <a:cxn ang="0">
                    <a:pos x="1052" y="242"/>
                  </a:cxn>
                  <a:cxn ang="0">
                    <a:pos x="1144" y="220"/>
                  </a:cxn>
                  <a:cxn ang="0">
                    <a:pos x="1236" y="204"/>
                  </a:cxn>
                  <a:cxn ang="0">
                    <a:pos x="1330" y="194"/>
                  </a:cxn>
                  <a:cxn ang="0">
                    <a:pos x="1378" y="192"/>
                  </a:cxn>
                  <a:cxn ang="0">
                    <a:pos x="1396" y="158"/>
                  </a:cxn>
                  <a:cxn ang="0">
                    <a:pos x="1404" y="124"/>
                  </a:cxn>
                  <a:cxn ang="0">
                    <a:pos x="1402" y="102"/>
                  </a:cxn>
                  <a:cxn ang="0">
                    <a:pos x="1388" y="70"/>
                  </a:cxn>
                  <a:cxn ang="0">
                    <a:pos x="1370" y="50"/>
                  </a:cxn>
                  <a:cxn ang="0">
                    <a:pos x="1354" y="42"/>
                  </a:cxn>
                </a:cxnLst>
                <a:rect l="0" t="0" r="r" b="b"/>
                <a:pathLst>
                  <a:path w="1404" h="900">
                    <a:moveTo>
                      <a:pt x="1354" y="42"/>
                    </a:moveTo>
                    <a:lnTo>
                      <a:pt x="1354" y="0"/>
                    </a:lnTo>
                    <a:lnTo>
                      <a:pt x="1354" y="0"/>
                    </a:lnTo>
                    <a:lnTo>
                      <a:pt x="1274" y="6"/>
                    </a:lnTo>
                    <a:lnTo>
                      <a:pt x="1194" y="16"/>
                    </a:lnTo>
                    <a:lnTo>
                      <a:pt x="1116" y="30"/>
                    </a:lnTo>
                    <a:lnTo>
                      <a:pt x="1040" y="46"/>
                    </a:lnTo>
                    <a:lnTo>
                      <a:pt x="964" y="68"/>
                    </a:lnTo>
                    <a:lnTo>
                      <a:pt x="888" y="90"/>
                    </a:lnTo>
                    <a:lnTo>
                      <a:pt x="814" y="118"/>
                    </a:lnTo>
                    <a:lnTo>
                      <a:pt x="742" y="148"/>
                    </a:lnTo>
                    <a:lnTo>
                      <a:pt x="672" y="182"/>
                    </a:lnTo>
                    <a:lnTo>
                      <a:pt x="602" y="220"/>
                    </a:lnTo>
                    <a:lnTo>
                      <a:pt x="534" y="260"/>
                    </a:lnTo>
                    <a:lnTo>
                      <a:pt x="468" y="302"/>
                    </a:lnTo>
                    <a:lnTo>
                      <a:pt x="404" y="350"/>
                    </a:lnTo>
                    <a:lnTo>
                      <a:pt x="342" y="398"/>
                    </a:lnTo>
                    <a:lnTo>
                      <a:pt x="282" y="452"/>
                    </a:lnTo>
                    <a:lnTo>
                      <a:pt x="224" y="508"/>
                    </a:lnTo>
                    <a:lnTo>
                      <a:pt x="224" y="508"/>
                    </a:lnTo>
                    <a:lnTo>
                      <a:pt x="162" y="572"/>
                    </a:lnTo>
                    <a:lnTo>
                      <a:pt x="104" y="640"/>
                    </a:lnTo>
                    <a:lnTo>
                      <a:pt x="50" y="710"/>
                    </a:lnTo>
                    <a:lnTo>
                      <a:pt x="0" y="782"/>
                    </a:lnTo>
                    <a:lnTo>
                      <a:pt x="36" y="802"/>
                    </a:lnTo>
                    <a:lnTo>
                      <a:pt x="36" y="802"/>
                    </a:lnTo>
                    <a:lnTo>
                      <a:pt x="34" y="812"/>
                    </a:lnTo>
                    <a:lnTo>
                      <a:pt x="36" y="820"/>
                    </a:lnTo>
                    <a:lnTo>
                      <a:pt x="38" y="832"/>
                    </a:lnTo>
                    <a:lnTo>
                      <a:pt x="42" y="846"/>
                    </a:lnTo>
                    <a:lnTo>
                      <a:pt x="50" y="860"/>
                    </a:lnTo>
                    <a:lnTo>
                      <a:pt x="64" y="874"/>
                    </a:lnTo>
                    <a:lnTo>
                      <a:pt x="82" y="888"/>
                    </a:lnTo>
                    <a:lnTo>
                      <a:pt x="82" y="888"/>
                    </a:lnTo>
                    <a:lnTo>
                      <a:pt x="98" y="894"/>
                    </a:lnTo>
                    <a:lnTo>
                      <a:pt x="114" y="898"/>
                    </a:lnTo>
                    <a:lnTo>
                      <a:pt x="134" y="900"/>
                    </a:lnTo>
                    <a:lnTo>
                      <a:pt x="152" y="900"/>
                    </a:lnTo>
                    <a:lnTo>
                      <a:pt x="152" y="900"/>
                    </a:lnTo>
                    <a:lnTo>
                      <a:pt x="178" y="862"/>
                    </a:lnTo>
                    <a:lnTo>
                      <a:pt x="204" y="824"/>
                    </a:lnTo>
                    <a:lnTo>
                      <a:pt x="232" y="788"/>
                    </a:lnTo>
                    <a:lnTo>
                      <a:pt x="260" y="754"/>
                    </a:lnTo>
                    <a:lnTo>
                      <a:pt x="290" y="718"/>
                    </a:lnTo>
                    <a:lnTo>
                      <a:pt x="320" y="684"/>
                    </a:lnTo>
                    <a:lnTo>
                      <a:pt x="350" y="652"/>
                    </a:lnTo>
                    <a:lnTo>
                      <a:pt x="384" y="620"/>
                    </a:lnTo>
                    <a:lnTo>
                      <a:pt x="416" y="590"/>
                    </a:lnTo>
                    <a:lnTo>
                      <a:pt x="450" y="560"/>
                    </a:lnTo>
                    <a:lnTo>
                      <a:pt x="486" y="530"/>
                    </a:lnTo>
                    <a:lnTo>
                      <a:pt x="520" y="502"/>
                    </a:lnTo>
                    <a:lnTo>
                      <a:pt x="558" y="476"/>
                    </a:lnTo>
                    <a:lnTo>
                      <a:pt x="594" y="450"/>
                    </a:lnTo>
                    <a:lnTo>
                      <a:pt x="632" y="426"/>
                    </a:lnTo>
                    <a:lnTo>
                      <a:pt x="672" y="402"/>
                    </a:lnTo>
                    <a:lnTo>
                      <a:pt x="712" y="380"/>
                    </a:lnTo>
                    <a:lnTo>
                      <a:pt x="752" y="358"/>
                    </a:lnTo>
                    <a:lnTo>
                      <a:pt x="792" y="338"/>
                    </a:lnTo>
                    <a:lnTo>
                      <a:pt x="834" y="318"/>
                    </a:lnTo>
                    <a:lnTo>
                      <a:pt x="876" y="300"/>
                    </a:lnTo>
                    <a:lnTo>
                      <a:pt x="920" y="284"/>
                    </a:lnTo>
                    <a:lnTo>
                      <a:pt x="964" y="270"/>
                    </a:lnTo>
                    <a:lnTo>
                      <a:pt x="1008" y="256"/>
                    </a:lnTo>
                    <a:lnTo>
                      <a:pt x="1052" y="242"/>
                    </a:lnTo>
                    <a:lnTo>
                      <a:pt x="1098" y="230"/>
                    </a:lnTo>
                    <a:lnTo>
                      <a:pt x="1144" y="220"/>
                    </a:lnTo>
                    <a:lnTo>
                      <a:pt x="1190" y="212"/>
                    </a:lnTo>
                    <a:lnTo>
                      <a:pt x="1236" y="204"/>
                    </a:lnTo>
                    <a:lnTo>
                      <a:pt x="1284" y="198"/>
                    </a:lnTo>
                    <a:lnTo>
                      <a:pt x="1330" y="194"/>
                    </a:lnTo>
                    <a:lnTo>
                      <a:pt x="1378" y="192"/>
                    </a:lnTo>
                    <a:lnTo>
                      <a:pt x="1378" y="192"/>
                    </a:lnTo>
                    <a:lnTo>
                      <a:pt x="1388" y="174"/>
                    </a:lnTo>
                    <a:lnTo>
                      <a:pt x="1396" y="158"/>
                    </a:lnTo>
                    <a:lnTo>
                      <a:pt x="1402" y="140"/>
                    </a:lnTo>
                    <a:lnTo>
                      <a:pt x="1404" y="124"/>
                    </a:lnTo>
                    <a:lnTo>
                      <a:pt x="1404" y="124"/>
                    </a:lnTo>
                    <a:lnTo>
                      <a:pt x="1402" y="102"/>
                    </a:lnTo>
                    <a:lnTo>
                      <a:pt x="1396" y="84"/>
                    </a:lnTo>
                    <a:lnTo>
                      <a:pt x="1388" y="70"/>
                    </a:lnTo>
                    <a:lnTo>
                      <a:pt x="1378" y="58"/>
                    </a:lnTo>
                    <a:lnTo>
                      <a:pt x="1370" y="50"/>
                    </a:lnTo>
                    <a:lnTo>
                      <a:pt x="1362" y="46"/>
                    </a:lnTo>
                    <a:lnTo>
                      <a:pt x="1354" y="42"/>
                    </a:lnTo>
                    <a:lnTo>
                      <a:pt x="1354" y="4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1" name="Freeform 51">
                <a:extLst>
                  <a:ext uri="{FF2B5EF4-FFF2-40B4-BE49-F238E27FC236}">
                    <a16:creationId xmlns:a16="http://schemas.microsoft.com/office/drawing/2014/main" id="{EA5118F9-717C-4985-8ACF-1AD26B1D0C93}"/>
                  </a:ext>
                </a:extLst>
              </p:cNvPr>
              <p:cNvSpPr>
                <a:spLocks/>
              </p:cNvSpPr>
              <p:nvPr/>
            </p:nvSpPr>
            <p:spPr bwMode="auto">
              <a:xfrm>
                <a:off x="3292476" y="4029077"/>
                <a:ext cx="574675" cy="2482851"/>
              </a:xfrm>
              <a:custGeom>
                <a:avLst/>
                <a:gdLst/>
                <a:ahLst/>
                <a:cxnLst>
                  <a:cxn ang="0">
                    <a:pos x="142" y="22"/>
                  </a:cxn>
                  <a:cxn ang="0">
                    <a:pos x="134" y="16"/>
                  </a:cxn>
                  <a:cxn ang="0">
                    <a:pos x="114" y="8"/>
                  </a:cxn>
                  <a:cxn ang="0">
                    <a:pos x="84" y="6"/>
                  </a:cxn>
                  <a:cxn ang="0">
                    <a:pos x="44" y="18"/>
                  </a:cxn>
                  <a:cxn ang="0">
                    <a:pos x="32" y="28"/>
                  </a:cxn>
                  <a:cxn ang="0">
                    <a:pos x="8" y="58"/>
                  </a:cxn>
                  <a:cxn ang="0">
                    <a:pos x="0" y="74"/>
                  </a:cxn>
                  <a:cxn ang="0">
                    <a:pos x="38" y="154"/>
                  </a:cxn>
                  <a:cxn ang="0">
                    <a:pos x="72" y="238"/>
                  </a:cxn>
                  <a:cxn ang="0">
                    <a:pos x="102" y="324"/>
                  </a:cxn>
                  <a:cxn ang="0">
                    <a:pos x="126" y="412"/>
                  </a:cxn>
                  <a:cxn ang="0">
                    <a:pos x="146" y="502"/>
                  </a:cxn>
                  <a:cxn ang="0">
                    <a:pos x="160" y="594"/>
                  </a:cxn>
                  <a:cxn ang="0">
                    <a:pos x="168" y="688"/>
                  </a:cxn>
                  <a:cxn ang="0">
                    <a:pos x="170" y="782"/>
                  </a:cxn>
                  <a:cxn ang="0">
                    <a:pos x="170" y="830"/>
                  </a:cxn>
                  <a:cxn ang="0">
                    <a:pos x="164" y="924"/>
                  </a:cxn>
                  <a:cxn ang="0">
                    <a:pos x="152" y="1016"/>
                  </a:cxn>
                  <a:cxn ang="0">
                    <a:pos x="136" y="1108"/>
                  </a:cxn>
                  <a:cxn ang="0">
                    <a:pos x="114" y="1196"/>
                  </a:cxn>
                  <a:cxn ang="0">
                    <a:pos x="88" y="1284"/>
                  </a:cxn>
                  <a:cxn ang="0">
                    <a:pos x="56" y="1368"/>
                  </a:cxn>
                  <a:cxn ang="0">
                    <a:pos x="20" y="1450"/>
                  </a:cxn>
                  <a:cxn ang="0">
                    <a:pos x="0" y="1490"/>
                  </a:cxn>
                  <a:cxn ang="0">
                    <a:pos x="20" y="1522"/>
                  </a:cxn>
                  <a:cxn ang="0">
                    <a:pos x="44" y="1546"/>
                  </a:cxn>
                  <a:cxn ang="0">
                    <a:pos x="66" y="1554"/>
                  </a:cxn>
                  <a:cxn ang="0">
                    <a:pos x="100" y="1558"/>
                  </a:cxn>
                  <a:cxn ang="0">
                    <a:pos x="126" y="1552"/>
                  </a:cxn>
                  <a:cxn ang="0">
                    <a:pos x="142" y="1542"/>
                  </a:cxn>
                  <a:cxn ang="0">
                    <a:pos x="178" y="1564"/>
                  </a:cxn>
                  <a:cxn ang="0">
                    <a:pos x="220" y="1472"/>
                  </a:cxn>
                  <a:cxn ang="0">
                    <a:pos x="258" y="1380"/>
                  </a:cxn>
                  <a:cxn ang="0">
                    <a:pos x="290" y="1284"/>
                  </a:cxn>
                  <a:cxn ang="0">
                    <a:pos x="316" y="1186"/>
                  </a:cxn>
                  <a:cxn ang="0">
                    <a:pos x="336" y="1088"/>
                  </a:cxn>
                  <a:cxn ang="0">
                    <a:pos x="350" y="986"/>
                  </a:cxn>
                  <a:cxn ang="0">
                    <a:pos x="360" y="886"/>
                  </a:cxn>
                  <a:cxn ang="0">
                    <a:pos x="362" y="782"/>
                  </a:cxn>
                  <a:cxn ang="0">
                    <a:pos x="362" y="730"/>
                  </a:cxn>
                  <a:cxn ang="0">
                    <a:pos x="356" y="628"/>
                  </a:cxn>
                  <a:cxn ang="0">
                    <a:pos x="344" y="526"/>
                  </a:cxn>
                  <a:cxn ang="0">
                    <a:pos x="326" y="426"/>
                  </a:cxn>
                  <a:cxn ang="0">
                    <a:pos x="304" y="328"/>
                  </a:cxn>
                  <a:cxn ang="0">
                    <a:pos x="274" y="232"/>
                  </a:cxn>
                  <a:cxn ang="0">
                    <a:pos x="240" y="138"/>
                  </a:cxn>
                  <a:cxn ang="0">
                    <a:pos x="200" y="46"/>
                  </a:cxn>
                  <a:cxn ang="0">
                    <a:pos x="178" y="0"/>
                  </a:cxn>
                </a:cxnLst>
                <a:rect l="0" t="0" r="r" b="b"/>
                <a:pathLst>
                  <a:path w="362" h="1564">
                    <a:moveTo>
                      <a:pt x="178" y="0"/>
                    </a:moveTo>
                    <a:lnTo>
                      <a:pt x="142" y="22"/>
                    </a:lnTo>
                    <a:lnTo>
                      <a:pt x="142" y="22"/>
                    </a:lnTo>
                    <a:lnTo>
                      <a:pt x="134" y="16"/>
                    </a:lnTo>
                    <a:lnTo>
                      <a:pt x="126" y="12"/>
                    </a:lnTo>
                    <a:lnTo>
                      <a:pt x="114" y="8"/>
                    </a:lnTo>
                    <a:lnTo>
                      <a:pt x="100" y="6"/>
                    </a:lnTo>
                    <a:lnTo>
                      <a:pt x="84" y="6"/>
                    </a:lnTo>
                    <a:lnTo>
                      <a:pt x="66" y="10"/>
                    </a:lnTo>
                    <a:lnTo>
                      <a:pt x="44" y="18"/>
                    </a:lnTo>
                    <a:lnTo>
                      <a:pt x="44" y="18"/>
                    </a:lnTo>
                    <a:lnTo>
                      <a:pt x="32" y="28"/>
                    </a:lnTo>
                    <a:lnTo>
                      <a:pt x="20" y="42"/>
                    </a:lnTo>
                    <a:lnTo>
                      <a:pt x="8" y="58"/>
                    </a:lnTo>
                    <a:lnTo>
                      <a:pt x="0" y="74"/>
                    </a:lnTo>
                    <a:lnTo>
                      <a:pt x="0" y="74"/>
                    </a:lnTo>
                    <a:lnTo>
                      <a:pt x="20" y="114"/>
                    </a:lnTo>
                    <a:lnTo>
                      <a:pt x="38" y="154"/>
                    </a:lnTo>
                    <a:lnTo>
                      <a:pt x="56" y="196"/>
                    </a:lnTo>
                    <a:lnTo>
                      <a:pt x="72" y="238"/>
                    </a:lnTo>
                    <a:lnTo>
                      <a:pt x="88" y="280"/>
                    </a:lnTo>
                    <a:lnTo>
                      <a:pt x="102" y="324"/>
                    </a:lnTo>
                    <a:lnTo>
                      <a:pt x="114" y="368"/>
                    </a:lnTo>
                    <a:lnTo>
                      <a:pt x="126" y="412"/>
                    </a:lnTo>
                    <a:lnTo>
                      <a:pt x="136" y="456"/>
                    </a:lnTo>
                    <a:lnTo>
                      <a:pt x="146" y="502"/>
                    </a:lnTo>
                    <a:lnTo>
                      <a:pt x="152" y="548"/>
                    </a:lnTo>
                    <a:lnTo>
                      <a:pt x="160" y="594"/>
                    </a:lnTo>
                    <a:lnTo>
                      <a:pt x="164" y="640"/>
                    </a:lnTo>
                    <a:lnTo>
                      <a:pt x="168" y="688"/>
                    </a:lnTo>
                    <a:lnTo>
                      <a:pt x="170" y="734"/>
                    </a:lnTo>
                    <a:lnTo>
                      <a:pt x="170" y="782"/>
                    </a:lnTo>
                    <a:lnTo>
                      <a:pt x="170" y="782"/>
                    </a:lnTo>
                    <a:lnTo>
                      <a:pt x="170" y="830"/>
                    </a:lnTo>
                    <a:lnTo>
                      <a:pt x="168" y="876"/>
                    </a:lnTo>
                    <a:lnTo>
                      <a:pt x="164" y="924"/>
                    </a:lnTo>
                    <a:lnTo>
                      <a:pt x="160" y="970"/>
                    </a:lnTo>
                    <a:lnTo>
                      <a:pt x="152" y="1016"/>
                    </a:lnTo>
                    <a:lnTo>
                      <a:pt x="146" y="1062"/>
                    </a:lnTo>
                    <a:lnTo>
                      <a:pt x="136" y="1108"/>
                    </a:lnTo>
                    <a:lnTo>
                      <a:pt x="126" y="1152"/>
                    </a:lnTo>
                    <a:lnTo>
                      <a:pt x="114" y="1196"/>
                    </a:lnTo>
                    <a:lnTo>
                      <a:pt x="102" y="1240"/>
                    </a:lnTo>
                    <a:lnTo>
                      <a:pt x="88" y="1284"/>
                    </a:lnTo>
                    <a:lnTo>
                      <a:pt x="72" y="1326"/>
                    </a:lnTo>
                    <a:lnTo>
                      <a:pt x="56" y="1368"/>
                    </a:lnTo>
                    <a:lnTo>
                      <a:pt x="38" y="1410"/>
                    </a:lnTo>
                    <a:lnTo>
                      <a:pt x="20" y="1450"/>
                    </a:lnTo>
                    <a:lnTo>
                      <a:pt x="0" y="1490"/>
                    </a:lnTo>
                    <a:lnTo>
                      <a:pt x="0" y="1490"/>
                    </a:lnTo>
                    <a:lnTo>
                      <a:pt x="8" y="1506"/>
                    </a:lnTo>
                    <a:lnTo>
                      <a:pt x="20" y="1522"/>
                    </a:lnTo>
                    <a:lnTo>
                      <a:pt x="32" y="1536"/>
                    </a:lnTo>
                    <a:lnTo>
                      <a:pt x="44" y="1546"/>
                    </a:lnTo>
                    <a:lnTo>
                      <a:pt x="44" y="1546"/>
                    </a:lnTo>
                    <a:lnTo>
                      <a:pt x="66" y="1554"/>
                    </a:lnTo>
                    <a:lnTo>
                      <a:pt x="84" y="1558"/>
                    </a:lnTo>
                    <a:lnTo>
                      <a:pt x="100" y="1558"/>
                    </a:lnTo>
                    <a:lnTo>
                      <a:pt x="114" y="1556"/>
                    </a:lnTo>
                    <a:lnTo>
                      <a:pt x="126" y="1552"/>
                    </a:lnTo>
                    <a:lnTo>
                      <a:pt x="134" y="1548"/>
                    </a:lnTo>
                    <a:lnTo>
                      <a:pt x="142" y="1542"/>
                    </a:lnTo>
                    <a:lnTo>
                      <a:pt x="178" y="1564"/>
                    </a:lnTo>
                    <a:lnTo>
                      <a:pt x="178" y="1564"/>
                    </a:lnTo>
                    <a:lnTo>
                      <a:pt x="200" y="1518"/>
                    </a:lnTo>
                    <a:lnTo>
                      <a:pt x="220" y="1472"/>
                    </a:lnTo>
                    <a:lnTo>
                      <a:pt x="240" y="1426"/>
                    </a:lnTo>
                    <a:lnTo>
                      <a:pt x="258" y="1380"/>
                    </a:lnTo>
                    <a:lnTo>
                      <a:pt x="274" y="1332"/>
                    </a:lnTo>
                    <a:lnTo>
                      <a:pt x="290" y="1284"/>
                    </a:lnTo>
                    <a:lnTo>
                      <a:pt x="304" y="1236"/>
                    </a:lnTo>
                    <a:lnTo>
                      <a:pt x="316" y="1186"/>
                    </a:lnTo>
                    <a:lnTo>
                      <a:pt x="326" y="1138"/>
                    </a:lnTo>
                    <a:lnTo>
                      <a:pt x="336" y="1088"/>
                    </a:lnTo>
                    <a:lnTo>
                      <a:pt x="344" y="1038"/>
                    </a:lnTo>
                    <a:lnTo>
                      <a:pt x="350" y="986"/>
                    </a:lnTo>
                    <a:lnTo>
                      <a:pt x="356" y="936"/>
                    </a:lnTo>
                    <a:lnTo>
                      <a:pt x="360" y="886"/>
                    </a:lnTo>
                    <a:lnTo>
                      <a:pt x="362" y="834"/>
                    </a:lnTo>
                    <a:lnTo>
                      <a:pt x="362" y="782"/>
                    </a:lnTo>
                    <a:lnTo>
                      <a:pt x="362" y="782"/>
                    </a:lnTo>
                    <a:lnTo>
                      <a:pt x="362" y="730"/>
                    </a:lnTo>
                    <a:lnTo>
                      <a:pt x="360" y="678"/>
                    </a:lnTo>
                    <a:lnTo>
                      <a:pt x="356" y="628"/>
                    </a:lnTo>
                    <a:lnTo>
                      <a:pt x="350" y="578"/>
                    </a:lnTo>
                    <a:lnTo>
                      <a:pt x="344" y="526"/>
                    </a:lnTo>
                    <a:lnTo>
                      <a:pt x="336" y="476"/>
                    </a:lnTo>
                    <a:lnTo>
                      <a:pt x="326" y="426"/>
                    </a:lnTo>
                    <a:lnTo>
                      <a:pt x="316" y="378"/>
                    </a:lnTo>
                    <a:lnTo>
                      <a:pt x="304" y="328"/>
                    </a:lnTo>
                    <a:lnTo>
                      <a:pt x="290" y="280"/>
                    </a:lnTo>
                    <a:lnTo>
                      <a:pt x="274" y="232"/>
                    </a:lnTo>
                    <a:lnTo>
                      <a:pt x="258" y="184"/>
                    </a:lnTo>
                    <a:lnTo>
                      <a:pt x="240" y="138"/>
                    </a:lnTo>
                    <a:lnTo>
                      <a:pt x="220" y="92"/>
                    </a:lnTo>
                    <a:lnTo>
                      <a:pt x="200" y="46"/>
                    </a:lnTo>
                    <a:lnTo>
                      <a:pt x="178" y="0"/>
                    </a:lnTo>
                    <a:lnTo>
                      <a:pt x="178"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2" name="Freeform 52">
                <a:extLst>
                  <a:ext uri="{FF2B5EF4-FFF2-40B4-BE49-F238E27FC236}">
                    <a16:creationId xmlns:a16="http://schemas.microsoft.com/office/drawing/2014/main" id="{A34E25D1-EC3A-480B-9BAD-36A141E95D8F}"/>
                  </a:ext>
                </a:extLst>
              </p:cNvPr>
              <p:cNvSpPr>
                <a:spLocks/>
              </p:cNvSpPr>
              <p:nvPr/>
            </p:nvSpPr>
            <p:spPr bwMode="auto">
              <a:xfrm>
                <a:off x="1184276" y="6600825"/>
                <a:ext cx="2228851" cy="1428751"/>
              </a:xfrm>
              <a:custGeom>
                <a:avLst/>
                <a:gdLst/>
                <a:ahLst/>
                <a:cxnLst>
                  <a:cxn ang="0">
                    <a:pos x="1322" y="12"/>
                  </a:cxn>
                  <a:cxn ang="0">
                    <a:pos x="1290" y="2"/>
                  </a:cxn>
                  <a:cxn ang="0">
                    <a:pos x="1252" y="0"/>
                  </a:cxn>
                  <a:cxn ang="0">
                    <a:pos x="1226" y="38"/>
                  </a:cxn>
                  <a:cxn ang="0">
                    <a:pos x="1172" y="112"/>
                  </a:cxn>
                  <a:cxn ang="0">
                    <a:pos x="1114" y="182"/>
                  </a:cxn>
                  <a:cxn ang="0">
                    <a:pos x="1054" y="248"/>
                  </a:cxn>
                  <a:cxn ang="0">
                    <a:pos x="988" y="310"/>
                  </a:cxn>
                  <a:cxn ang="0">
                    <a:pos x="918" y="370"/>
                  </a:cxn>
                  <a:cxn ang="0">
                    <a:pos x="846" y="424"/>
                  </a:cxn>
                  <a:cxn ang="0">
                    <a:pos x="772" y="474"/>
                  </a:cxn>
                  <a:cxn ang="0">
                    <a:pos x="692" y="520"/>
                  </a:cxn>
                  <a:cxn ang="0">
                    <a:pos x="612" y="562"/>
                  </a:cxn>
                  <a:cxn ang="0">
                    <a:pos x="528" y="600"/>
                  </a:cxn>
                  <a:cxn ang="0">
                    <a:pos x="440" y="630"/>
                  </a:cxn>
                  <a:cxn ang="0">
                    <a:pos x="352" y="658"/>
                  </a:cxn>
                  <a:cxn ang="0">
                    <a:pos x="260" y="680"/>
                  </a:cxn>
                  <a:cxn ang="0">
                    <a:pos x="168" y="696"/>
                  </a:cxn>
                  <a:cxn ang="0">
                    <a:pos x="74" y="706"/>
                  </a:cxn>
                  <a:cxn ang="0">
                    <a:pos x="26" y="708"/>
                  </a:cxn>
                  <a:cxn ang="0">
                    <a:pos x="8" y="742"/>
                  </a:cxn>
                  <a:cxn ang="0">
                    <a:pos x="0" y="776"/>
                  </a:cxn>
                  <a:cxn ang="0">
                    <a:pos x="2" y="798"/>
                  </a:cxn>
                  <a:cxn ang="0">
                    <a:pos x="16" y="830"/>
                  </a:cxn>
                  <a:cxn ang="0">
                    <a:pos x="34" y="850"/>
                  </a:cxn>
                  <a:cxn ang="0">
                    <a:pos x="50" y="858"/>
                  </a:cxn>
                  <a:cxn ang="0">
                    <a:pos x="50" y="900"/>
                  </a:cxn>
                  <a:cxn ang="0">
                    <a:pos x="210" y="884"/>
                  </a:cxn>
                  <a:cxn ang="0">
                    <a:pos x="364" y="854"/>
                  </a:cxn>
                  <a:cxn ang="0">
                    <a:pos x="516" y="810"/>
                  </a:cxn>
                  <a:cxn ang="0">
                    <a:pos x="662" y="752"/>
                  </a:cxn>
                  <a:cxn ang="0">
                    <a:pos x="802" y="680"/>
                  </a:cxn>
                  <a:cxn ang="0">
                    <a:pos x="936" y="598"/>
                  </a:cxn>
                  <a:cxn ang="0">
                    <a:pos x="1062" y="502"/>
                  </a:cxn>
                  <a:cxn ang="0">
                    <a:pos x="1180" y="392"/>
                  </a:cxn>
                  <a:cxn ang="0">
                    <a:pos x="1242" y="328"/>
                  </a:cxn>
                  <a:cxn ang="0">
                    <a:pos x="1354" y="190"/>
                  </a:cxn>
                  <a:cxn ang="0">
                    <a:pos x="1368" y="98"/>
                  </a:cxn>
                  <a:cxn ang="0">
                    <a:pos x="1370" y="88"/>
                  </a:cxn>
                  <a:cxn ang="0">
                    <a:pos x="1366" y="68"/>
                  </a:cxn>
                  <a:cxn ang="0">
                    <a:pos x="1354" y="40"/>
                  </a:cxn>
                  <a:cxn ang="0">
                    <a:pos x="1322" y="12"/>
                  </a:cxn>
                </a:cxnLst>
                <a:rect l="0" t="0" r="r" b="b"/>
                <a:pathLst>
                  <a:path w="1404" h="900">
                    <a:moveTo>
                      <a:pt x="1322" y="12"/>
                    </a:moveTo>
                    <a:lnTo>
                      <a:pt x="1322" y="12"/>
                    </a:lnTo>
                    <a:lnTo>
                      <a:pt x="1306" y="6"/>
                    </a:lnTo>
                    <a:lnTo>
                      <a:pt x="1290" y="2"/>
                    </a:lnTo>
                    <a:lnTo>
                      <a:pt x="1270" y="0"/>
                    </a:lnTo>
                    <a:lnTo>
                      <a:pt x="1252" y="0"/>
                    </a:lnTo>
                    <a:lnTo>
                      <a:pt x="1252" y="0"/>
                    </a:lnTo>
                    <a:lnTo>
                      <a:pt x="1226" y="38"/>
                    </a:lnTo>
                    <a:lnTo>
                      <a:pt x="1200" y="76"/>
                    </a:lnTo>
                    <a:lnTo>
                      <a:pt x="1172" y="112"/>
                    </a:lnTo>
                    <a:lnTo>
                      <a:pt x="1144" y="146"/>
                    </a:lnTo>
                    <a:lnTo>
                      <a:pt x="1114" y="182"/>
                    </a:lnTo>
                    <a:lnTo>
                      <a:pt x="1084" y="216"/>
                    </a:lnTo>
                    <a:lnTo>
                      <a:pt x="1054" y="248"/>
                    </a:lnTo>
                    <a:lnTo>
                      <a:pt x="1020" y="280"/>
                    </a:lnTo>
                    <a:lnTo>
                      <a:pt x="988" y="310"/>
                    </a:lnTo>
                    <a:lnTo>
                      <a:pt x="954" y="340"/>
                    </a:lnTo>
                    <a:lnTo>
                      <a:pt x="918" y="370"/>
                    </a:lnTo>
                    <a:lnTo>
                      <a:pt x="884" y="398"/>
                    </a:lnTo>
                    <a:lnTo>
                      <a:pt x="846" y="424"/>
                    </a:lnTo>
                    <a:lnTo>
                      <a:pt x="810" y="450"/>
                    </a:lnTo>
                    <a:lnTo>
                      <a:pt x="772" y="474"/>
                    </a:lnTo>
                    <a:lnTo>
                      <a:pt x="732" y="498"/>
                    </a:lnTo>
                    <a:lnTo>
                      <a:pt x="692" y="520"/>
                    </a:lnTo>
                    <a:lnTo>
                      <a:pt x="652" y="542"/>
                    </a:lnTo>
                    <a:lnTo>
                      <a:pt x="612" y="562"/>
                    </a:lnTo>
                    <a:lnTo>
                      <a:pt x="570" y="582"/>
                    </a:lnTo>
                    <a:lnTo>
                      <a:pt x="528" y="600"/>
                    </a:lnTo>
                    <a:lnTo>
                      <a:pt x="484" y="616"/>
                    </a:lnTo>
                    <a:lnTo>
                      <a:pt x="440" y="630"/>
                    </a:lnTo>
                    <a:lnTo>
                      <a:pt x="396" y="644"/>
                    </a:lnTo>
                    <a:lnTo>
                      <a:pt x="352" y="658"/>
                    </a:lnTo>
                    <a:lnTo>
                      <a:pt x="306" y="670"/>
                    </a:lnTo>
                    <a:lnTo>
                      <a:pt x="260" y="680"/>
                    </a:lnTo>
                    <a:lnTo>
                      <a:pt x="214" y="688"/>
                    </a:lnTo>
                    <a:lnTo>
                      <a:pt x="168" y="696"/>
                    </a:lnTo>
                    <a:lnTo>
                      <a:pt x="120" y="702"/>
                    </a:lnTo>
                    <a:lnTo>
                      <a:pt x="74" y="706"/>
                    </a:lnTo>
                    <a:lnTo>
                      <a:pt x="26" y="708"/>
                    </a:lnTo>
                    <a:lnTo>
                      <a:pt x="26" y="708"/>
                    </a:lnTo>
                    <a:lnTo>
                      <a:pt x="16" y="726"/>
                    </a:lnTo>
                    <a:lnTo>
                      <a:pt x="8" y="742"/>
                    </a:lnTo>
                    <a:lnTo>
                      <a:pt x="2" y="760"/>
                    </a:lnTo>
                    <a:lnTo>
                      <a:pt x="0" y="776"/>
                    </a:lnTo>
                    <a:lnTo>
                      <a:pt x="0" y="776"/>
                    </a:lnTo>
                    <a:lnTo>
                      <a:pt x="2" y="798"/>
                    </a:lnTo>
                    <a:lnTo>
                      <a:pt x="8" y="816"/>
                    </a:lnTo>
                    <a:lnTo>
                      <a:pt x="16" y="830"/>
                    </a:lnTo>
                    <a:lnTo>
                      <a:pt x="26" y="842"/>
                    </a:lnTo>
                    <a:lnTo>
                      <a:pt x="34" y="850"/>
                    </a:lnTo>
                    <a:lnTo>
                      <a:pt x="42" y="854"/>
                    </a:lnTo>
                    <a:lnTo>
                      <a:pt x="50" y="858"/>
                    </a:lnTo>
                    <a:lnTo>
                      <a:pt x="50" y="900"/>
                    </a:lnTo>
                    <a:lnTo>
                      <a:pt x="50" y="900"/>
                    </a:lnTo>
                    <a:lnTo>
                      <a:pt x="130" y="894"/>
                    </a:lnTo>
                    <a:lnTo>
                      <a:pt x="210" y="884"/>
                    </a:lnTo>
                    <a:lnTo>
                      <a:pt x="288" y="870"/>
                    </a:lnTo>
                    <a:lnTo>
                      <a:pt x="364" y="854"/>
                    </a:lnTo>
                    <a:lnTo>
                      <a:pt x="440" y="832"/>
                    </a:lnTo>
                    <a:lnTo>
                      <a:pt x="516" y="810"/>
                    </a:lnTo>
                    <a:lnTo>
                      <a:pt x="590" y="782"/>
                    </a:lnTo>
                    <a:lnTo>
                      <a:pt x="662" y="752"/>
                    </a:lnTo>
                    <a:lnTo>
                      <a:pt x="732" y="718"/>
                    </a:lnTo>
                    <a:lnTo>
                      <a:pt x="802" y="680"/>
                    </a:lnTo>
                    <a:lnTo>
                      <a:pt x="870" y="640"/>
                    </a:lnTo>
                    <a:lnTo>
                      <a:pt x="936" y="598"/>
                    </a:lnTo>
                    <a:lnTo>
                      <a:pt x="1000" y="550"/>
                    </a:lnTo>
                    <a:lnTo>
                      <a:pt x="1062" y="502"/>
                    </a:lnTo>
                    <a:lnTo>
                      <a:pt x="1122" y="448"/>
                    </a:lnTo>
                    <a:lnTo>
                      <a:pt x="1180" y="392"/>
                    </a:lnTo>
                    <a:lnTo>
                      <a:pt x="1180" y="392"/>
                    </a:lnTo>
                    <a:lnTo>
                      <a:pt x="1242" y="328"/>
                    </a:lnTo>
                    <a:lnTo>
                      <a:pt x="1300" y="260"/>
                    </a:lnTo>
                    <a:lnTo>
                      <a:pt x="1354" y="190"/>
                    </a:lnTo>
                    <a:lnTo>
                      <a:pt x="1404" y="118"/>
                    </a:lnTo>
                    <a:lnTo>
                      <a:pt x="1368" y="98"/>
                    </a:lnTo>
                    <a:lnTo>
                      <a:pt x="1368" y="98"/>
                    </a:lnTo>
                    <a:lnTo>
                      <a:pt x="1370" y="88"/>
                    </a:lnTo>
                    <a:lnTo>
                      <a:pt x="1368" y="80"/>
                    </a:lnTo>
                    <a:lnTo>
                      <a:pt x="1366" y="68"/>
                    </a:lnTo>
                    <a:lnTo>
                      <a:pt x="1362" y="54"/>
                    </a:lnTo>
                    <a:lnTo>
                      <a:pt x="1354" y="40"/>
                    </a:lnTo>
                    <a:lnTo>
                      <a:pt x="1340" y="26"/>
                    </a:lnTo>
                    <a:lnTo>
                      <a:pt x="1322" y="12"/>
                    </a:lnTo>
                    <a:lnTo>
                      <a:pt x="1322" y="1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3" name="Freeform 53">
                <a:extLst>
                  <a:ext uri="{FF2B5EF4-FFF2-40B4-BE49-F238E27FC236}">
                    <a16:creationId xmlns:a16="http://schemas.microsoft.com/office/drawing/2014/main" id="{F324AC33-D22C-4E74-A06F-1BEF92A81F0B}"/>
                  </a:ext>
                </a:extLst>
              </p:cNvPr>
              <p:cNvSpPr>
                <a:spLocks/>
              </p:cNvSpPr>
              <p:nvPr/>
            </p:nvSpPr>
            <p:spPr bwMode="auto">
              <a:xfrm>
                <a:off x="-1203326" y="6600825"/>
                <a:ext cx="2228851" cy="1428751"/>
              </a:xfrm>
              <a:custGeom>
                <a:avLst/>
                <a:gdLst/>
                <a:ahLst/>
                <a:cxnLst>
                  <a:cxn ang="0">
                    <a:pos x="152" y="0"/>
                  </a:cxn>
                  <a:cxn ang="0">
                    <a:pos x="114" y="2"/>
                  </a:cxn>
                  <a:cxn ang="0">
                    <a:pos x="82" y="12"/>
                  </a:cxn>
                  <a:cxn ang="0">
                    <a:pos x="64" y="26"/>
                  </a:cxn>
                  <a:cxn ang="0">
                    <a:pos x="42" y="54"/>
                  </a:cxn>
                  <a:cxn ang="0">
                    <a:pos x="36" y="80"/>
                  </a:cxn>
                  <a:cxn ang="0">
                    <a:pos x="36" y="98"/>
                  </a:cxn>
                  <a:cxn ang="0">
                    <a:pos x="0" y="118"/>
                  </a:cxn>
                  <a:cxn ang="0">
                    <a:pos x="104" y="260"/>
                  </a:cxn>
                  <a:cxn ang="0">
                    <a:pos x="224" y="392"/>
                  </a:cxn>
                  <a:cxn ang="0">
                    <a:pos x="282" y="448"/>
                  </a:cxn>
                  <a:cxn ang="0">
                    <a:pos x="404" y="550"/>
                  </a:cxn>
                  <a:cxn ang="0">
                    <a:pos x="534" y="640"/>
                  </a:cxn>
                  <a:cxn ang="0">
                    <a:pos x="672" y="718"/>
                  </a:cxn>
                  <a:cxn ang="0">
                    <a:pos x="814" y="782"/>
                  </a:cxn>
                  <a:cxn ang="0">
                    <a:pos x="964" y="832"/>
                  </a:cxn>
                  <a:cxn ang="0">
                    <a:pos x="1116" y="870"/>
                  </a:cxn>
                  <a:cxn ang="0">
                    <a:pos x="1274" y="894"/>
                  </a:cxn>
                  <a:cxn ang="0">
                    <a:pos x="1354" y="858"/>
                  </a:cxn>
                  <a:cxn ang="0">
                    <a:pos x="1362" y="854"/>
                  </a:cxn>
                  <a:cxn ang="0">
                    <a:pos x="1378" y="842"/>
                  </a:cxn>
                  <a:cxn ang="0">
                    <a:pos x="1396" y="816"/>
                  </a:cxn>
                  <a:cxn ang="0">
                    <a:pos x="1404" y="776"/>
                  </a:cxn>
                  <a:cxn ang="0">
                    <a:pos x="1402" y="760"/>
                  </a:cxn>
                  <a:cxn ang="0">
                    <a:pos x="1388" y="726"/>
                  </a:cxn>
                  <a:cxn ang="0">
                    <a:pos x="1378" y="708"/>
                  </a:cxn>
                  <a:cxn ang="0">
                    <a:pos x="1284" y="702"/>
                  </a:cxn>
                  <a:cxn ang="0">
                    <a:pos x="1190" y="688"/>
                  </a:cxn>
                  <a:cxn ang="0">
                    <a:pos x="1098" y="670"/>
                  </a:cxn>
                  <a:cxn ang="0">
                    <a:pos x="1008" y="644"/>
                  </a:cxn>
                  <a:cxn ang="0">
                    <a:pos x="920" y="616"/>
                  </a:cxn>
                  <a:cxn ang="0">
                    <a:pos x="834" y="582"/>
                  </a:cxn>
                  <a:cxn ang="0">
                    <a:pos x="752" y="542"/>
                  </a:cxn>
                  <a:cxn ang="0">
                    <a:pos x="672" y="498"/>
                  </a:cxn>
                  <a:cxn ang="0">
                    <a:pos x="594" y="450"/>
                  </a:cxn>
                  <a:cxn ang="0">
                    <a:pos x="520" y="398"/>
                  </a:cxn>
                  <a:cxn ang="0">
                    <a:pos x="450" y="340"/>
                  </a:cxn>
                  <a:cxn ang="0">
                    <a:pos x="384" y="280"/>
                  </a:cxn>
                  <a:cxn ang="0">
                    <a:pos x="320" y="216"/>
                  </a:cxn>
                  <a:cxn ang="0">
                    <a:pos x="260" y="146"/>
                  </a:cxn>
                  <a:cxn ang="0">
                    <a:pos x="204" y="76"/>
                  </a:cxn>
                  <a:cxn ang="0">
                    <a:pos x="152" y="0"/>
                  </a:cxn>
                </a:cxnLst>
                <a:rect l="0" t="0" r="r" b="b"/>
                <a:pathLst>
                  <a:path w="1404" h="900">
                    <a:moveTo>
                      <a:pt x="152" y="0"/>
                    </a:moveTo>
                    <a:lnTo>
                      <a:pt x="152" y="0"/>
                    </a:lnTo>
                    <a:lnTo>
                      <a:pt x="134" y="0"/>
                    </a:lnTo>
                    <a:lnTo>
                      <a:pt x="114" y="2"/>
                    </a:lnTo>
                    <a:lnTo>
                      <a:pt x="98" y="6"/>
                    </a:lnTo>
                    <a:lnTo>
                      <a:pt x="82" y="12"/>
                    </a:lnTo>
                    <a:lnTo>
                      <a:pt x="82" y="12"/>
                    </a:lnTo>
                    <a:lnTo>
                      <a:pt x="64" y="26"/>
                    </a:lnTo>
                    <a:lnTo>
                      <a:pt x="50" y="40"/>
                    </a:lnTo>
                    <a:lnTo>
                      <a:pt x="42" y="54"/>
                    </a:lnTo>
                    <a:lnTo>
                      <a:pt x="38" y="68"/>
                    </a:lnTo>
                    <a:lnTo>
                      <a:pt x="36" y="80"/>
                    </a:lnTo>
                    <a:lnTo>
                      <a:pt x="34" y="88"/>
                    </a:lnTo>
                    <a:lnTo>
                      <a:pt x="36" y="98"/>
                    </a:lnTo>
                    <a:lnTo>
                      <a:pt x="0" y="118"/>
                    </a:lnTo>
                    <a:lnTo>
                      <a:pt x="0" y="118"/>
                    </a:lnTo>
                    <a:lnTo>
                      <a:pt x="50" y="190"/>
                    </a:lnTo>
                    <a:lnTo>
                      <a:pt x="104" y="260"/>
                    </a:lnTo>
                    <a:lnTo>
                      <a:pt x="162" y="328"/>
                    </a:lnTo>
                    <a:lnTo>
                      <a:pt x="224" y="392"/>
                    </a:lnTo>
                    <a:lnTo>
                      <a:pt x="224" y="392"/>
                    </a:lnTo>
                    <a:lnTo>
                      <a:pt x="282" y="448"/>
                    </a:lnTo>
                    <a:lnTo>
                      <a:pt x="342" y="502"/>
                    </a:lnTo>
                    <a:lnTo>
                      <a:pt x="404" y="550"/>
                    </a:lnTo>
                    <a:lnTo>
                      <a:pt x="468" y="598"/>
                    </a:lnTo>
                    <a:lnTo>
                      <a:pt x="534" y="640"/>
                    </a:lnTo>
                    <a:lnTo>
                      <a:pt x="602" y="680"/>
                    </a:lnTo>
                    <a:lnTo>
                      <a:pt x="672" y="718"/>
                    </a:lnTo>
                    <a:lnTo>
                      <a:pt x="742" y="752"/>
                    </a:lnTo>
                    <a:lnTo>
                      <a:pt x="814" y="782"/>
                    </a:lnTo>
                    <a:lnTo>
                      <a:pt x="888" y="810"/>
                    </a:lnTo>
                    <a:lnTo>
                      <a:pt x="964" y="832"/>
                    </a:lnTo>
                    <a:lnTo>
                      <a:pt x="1040" y="854"/>
                    </a:lnTo>
                    <a:lnTo>
                      <a:pt x="1116" y="870"/>
                    </a:lnTo>
                    <a:lnTo>
                      <a:pt x="1194" y="884"/>
                    </a:lnTo>
                    <a:lnTo>
                      <a:pt x="1274" y="894"/>
                    </a:lnTo>
                    <a:lnTo>
                      <a:pt x="1354" y="900"/>
                    </a:lnTo>
                    <a:lnTo>
                      <a:pt x="1354" y="858"/>
                    </a:lnTo>
                    <a:lnTo>
                      <a:pt x="1354" y="858"/>
                    </a:lnTo>
                    <a:lnTo>
                      <a:pt x="1362" y="854"/>
                    </a:lnTo>
                    <a:lnTo>
                      <a:pt x="1370" y="850"/>
                    </a:lnTo>
                    <a:lnTo>
                      <a:pt x="1378" y="842"/>
                    </a:lnTo>
                    <a:lnTo>
                      <a:pt x="1388" y="830"/>
                    </a:lnTo>
                    <a:lnTo>
                      <a:pt x="1396" y="816"/>
                    </a:lnTo>
                    <a:lnTo>
                      <a:pt x="1402" y="798"/>
                    </a:lnTo>
                    <a:lnTo>
                      <a:pt x="1404" y="776"/>
                    </a:lnTo>
                    <a:lnTo>
                      <a:pt x="1404" y="776"/>
                    </a:lnTo>
                    <a:lnTo>
                      <a:pt x="1402" y="760"/>
                    </a:lnTo>
                    <a:lnTo>
                      <a:pt x="1396" y="742"/>
                    </a:lnTo>
                    <a:lnTo>
                      <a:pt x="1388" y="726"/>
                    </a:lnTo>
                    <a:lnTo>
                      <a:pt x="1378" y="708"/>
                    </a:lnTo>
                    <a:lnTo>
                      <a:pt x="1378" y="708"/>
                    </a:lnTo>
                    <a:lnTo>
                      <a:pt x="1330" y="706"/>
                    </a:lnTo>
                    <a:lnTo>
                      <a:pt x="1284" y="702"/>
                    </a:lnTo>
                    <a:lnTo>
                      <a:pt x="1236" y="696"/>
                    </a:lnTo>
                    <a:lnTo>
                      <a:pt x="1190" y="688"/>
                    </a:lnTo>
                    <a:lnTo>
                      <a:pt x="1144" y="680"/>
                    </a:lnTo>
                    <a:lnTo>
                      <a:pt x="1098" y="670"/>
                    </a:lnTo>
                    <a:lnTo>
                      <a:pt x="1052" y="658"/>
                    </a:lnTo>
                    <a:lnTo>
                      <a:pt x="1008" y="644"/>
                    </a:lnTo>
                    <a:lnTo>
                      <a:pt x="964" y="630"/>
                    </a:lnTo>
                    <a:lnTo>
                      <a:pt x="920" y="616"/>
                    </a:lnTo>
                    <a:lnTo>
                      <a:pt x="876" y="600"/>
                    </a:lnTo>
                    <a:lnTo>
                      <a:pt x="834" y="582"/>
                    </a:lnTo>
                    <a:lnTo>
                      <a:pt x="792" y="562"/>
                    </a:lnTo>
                    <a:lnTo>
                      <a:pt x="752" y="542"/>
                    </a:lnTo>
                    <a:lnTo>
                      <a:pt x="712" y="520"/>
                    </a:lnTo>
                    <a:lnTo>
                      <a:pt x="672" y="498"/>
                    </a:lnTo>
                    <a:lnTo>
                      <a:pt x="632" y="474"/>
                    </a:lnTo>
                    <a:lnTo>
                      <a:pt x="594" y="450"/>
                    </a:lnTo>
                    <a:lnTo>
                      <a:pt x="558" y="424"/>
                    </a:lnTo>
                    <a:lnTo>
                      <a:pt x="520" y="398"/>
                    </a:lnTo>
                    <a:lnTo>
                      <a:pt x="486" y="370"/>
                    </a:lnTo>
                    <a:lnTo>
                      <a:pt x="450" y="340"/>
                    </a:lnTo>
                    <a:lnTo>
                      <a:pt x="416" y="310"/>
                    </a:lnTo>
                    <a:lnTo>
                      <a:pt x="384" y="280"/>
                    </a:lnTo>
                    <a:lnTo>
                      <a:pt x="350" y="248"/>
                    </a:lnTo>
                    <a:lnTo>
                      <a:pt x="320" y="216"/>
                    </a:lnTo>
                    <a:lnTo>
                      <a:pt x="290" y="182"/>
                    </a:lnTo>
                    <a:lnTo>
                      <a:pt x="260" y="146"/>
                    </a:lnTo>
                    <a:lnTo>
                      <a:pt x="232" y="112"/>
                    </a:lnTo>
                    <a:lnTo>
                      <a:pt x="204" y="76"/>
                    </a:lnTo>
                    <a:lnTo>
                      <a:pt x="178" y="38"/>
                    </a:lnTo>
                    <a:lnTo>
                      <a:pt x="152" y="0"/>
                    </a:lnTo>
                    <a:lnTo>
                      <a:pt x="152"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4" name="Freeform 54">
                <a:extLst>
                  <a:ext uri="{FF2B5EF4-FFF2-40B4-BE49-F238E27FC236}">
                    <a16:creationId xmlns:a16="http://schemas.microsoft.com/office/drawing/2014/main" id="{B8918189-1529-4042-9E90-E703EA05C96F}"/>
                  </a:ext>
                </a:extLst>
              </p:cNvPr>
              <p:cNvSpPr>
                <a:spLocks/>
              </p:cNvSpPr>
              <p:nvPr/>
            </p:nvSpPr>
            <p:spPr bwMode="auto">
              <a:xfrm>
                <a:off x="-1657350" y="4029077"/>
                <a:ext cx="574675" cy="2482851"/>
              </a:xfrm>
              <a:custGeom>
                <a:avLst/>
                <a:gdLst/>
                <a:ahLst/>
                <a:cxnLst>
                  <a:cxn ang="0">
                    <a:pos x="362" y="1490"/>
                  </a:cxn>
                  <a:cxn ang="0">
                    <a:pos x="324" y="1410"/>
                  </a:cxn>
                  <a:cxn ang="0">
                    <a:pos x="290" y="1326"/>
                  </a:cxn>
                  <a:cxn ang="0">
                    <a:pos x="260" y="1240"/>
                  </a:cxn>
                  <a:cxn ang="0">
                    <a:pos x="236" y="1152"/>
                  </a:cxn>
                  <a:cxn ang="0">
                    <a:pos x="216" y="1062"/>
                  </a:cxn>
                  <a:cxn ang="0">
                    <a:pos x="202" y="970"/>
                  </a:cxn>
                  <a:cxn ang="0">
                    <a:pos x="194" y="876"/>
                  </a:cxn>
                  <a:cxn ang="0">
                    <a:pos x="192" y="782"/>
                  </a:cxn>
                  <a:cxn ang="0">
                    <a:pos x="192" y="734"/>
                  </a:cxn>
                  <a:cxn ang="0">
                    <a:pos x="198" y="640"/>
                  </a:cxn>
                  <a:cxn ang="0">
                    <a:pos x="210" y="548"/>
                  </a:cxn>
                  <a:cxn ang="0">
                    <a:pos x="226" y="456"/>
                  </a:cxn>
                  <a:cxn ang="0">
                    <a:pos x="248" y="368"/>
                  </a:cxn>
                  <a:cxn ang="0">
                    <a:pos x="274" y="280"/>
                  </a:cxn>
                  <a:cxn ang="0">
                    <a:pos x="306" y="196"/>
                  </a:cxn>
                  <a:cxn ang="0">
                    <a:pos x="342" y="114"/>
                  </a:cxn>
                  <a:cxn ang="0">
                    <a:pos x="362" y="74"/>
                  </a:cxn>
                  <a:cxn ang="0">
                    <a:pos x="342" y="42"/>
                  </a:cxn>
                  <a:cxn ang="0">
                    <a:pos x="318" y="18"/>
                  </a:cxn>
                  <a:cxn ang="0">
                    <a:pos x="296" y="10"/>
                  </a:cxn>
                  <a:cxn ang="0">
                    <a:pos x="262" y="6"/>
                  </a:cxn>
                  <a:cxn ang="0">
                    <a:pos x="236" y="12"/>
                  </a:cxn>
                  <a:cxn ang="0">
                    <a:pos x="220" y="22"/>
                  </a:cxn>
                  <a:cxn ang="0">
                    <a:pos x="184" y="0"/>
                  </a:cxn>
                  <a:cxn ang="0">
                    <a:pos x="142" y="92"/>
                  </a:cxn>
                  <a:cxn ang="0">
                    <a:pos x="104" y="184"/>
                  </a:cxn>
                  <a:cxn ang="0">
                    <a:pos x="72" y="280"/>
                  </a:cxn>
                  <a:cxn ang="0">
                    <a:pos x="46" y="378"/>
                  </a:cxn>
                  <a:cxn ang="0">
                    <a:pos x="26" y="476"/>
                  </a:cxn>
                  <a:cxn ang="0">
                    <a:pos x="12" y="578"/>
                  </a:cxn>
                  <a:cxn ang="0">
                    <a:pos x="2" y="678"/>
                  </a:cxn>
                  <a:cxn ang="0">
                    <a:pos x="0" y="782"/>
                  </a:cxn>
                  <a:cxn ang="0">
                    <a:pos x="0" y="834"/>
                  </a:cxn>
                  <a:cxn ang="0">
                    <a:pos x="6" y="936"/>
                  </a:cxn>
                  <a:cxn ang="0">
                    <a:pos x="18" y="1038"/>
                  </a:cxn>
                  <a:cxn ang="0">
                    <a:pos x="36" y="1138"/>
                  </a:cxn>
                  <a:cxn ang="0">
                    <a:pos x="58" y="1236"/>
                  </a:cxn>
                  <a:cxn ang="0">
                    <a:pos x="88" y="1332"/>
                  </a:cxn>
                  <a:cxn ang="0">
                    <a:pos x="122" y="1426"/>
                  </a:cxn>
                  <a:cxn ang="0">
                    <a:pos x="162" y="1518"/>
                  </a:cxn>
                  <a:cxn ang="0">
                    <a:pos x="220" y="1542"/>
                  </a:cxn>
                  <a:cxn ang="0">
                    <a:pos x="228" y="1548"/>
                  </a:cxn>
                  <a:cxn ang="0">
                    <a:pos x="248" y="1556"/>
                  </a:cxn>
                  <a:cxn ang="0">
                    <a:pos x="278" y="1558"/>
                  </a:cxn>
                  <a:cxn ang="0">
                    <a:pos x="318" y="1546"/>
                  </a:cxn>
                  <a:cxn ang="0">
                    <a:pos x="330" y="1536"/>
                  </a:cxn>
                  <a:cxn ang="0">
                    <a:pos x="354" y="1506"/>
                  </a:cxn>
                  <a:cxn ang="0">
                    <a:pos x="362" y="1490"/>
                  </a:cxn>
                </a:cxnLst>
                <a:rect l="0" t="0" r="r" b="b"/>
                <a:pathLst>
                  <a:path w="362" h="1564">
                    <a:moveTo>
                      <a:pt x="362" y="1490"/>
                    </a:moveTo>
                    <a:lnTo>
                      <a:pt x="362" y="1490"/>
                    </a:lnTo>
                    <a:lnTo>
                      <a:pt x="342" y="1450"/>
                    </a:lnTo>
                    <a:lnTo>
                      <a:pt x="324" y="1410"/>
                    </a:lnTo>
                    <a:lnTo>
                      <a:pt x="306" y="1368"/>
                    </a:lnTo>
                    <a:lnTo>
                      <a:pt x="290" y="1326"/>
                    </a:lnTo>
                    <a:lnTo>
                      <a:pt x="274" y="1284"/>
                    </a:lnTo>
                    <a:lnTo>
                      <a:pt x="260" y="1240"/>
                    </a:lnTo>
                    <a:lnTo>
                      <a:pt x="248" y="1196"/>
                    </a:lnTo>
                    <a:lnTo>
                      <a:pt x="236" y="1152"/>
                    </a:lnTo>
                    <a:lnTo>
                      <a:pt x="226" y="1108"/>
                    </a:lnTo>
                    <a:lnTo>
                      <a:pt x="216" y="1062"/>
                    </a:lnTo>
                    <a:lnTo>
                      <a:pt x="210" y="1016"/>
                    </a:lnTo>
                    <a:lnTo>
                      <a:pt x="202" y="970"/>
                    </a:lnTo>
                    <a:lnTo>
                      <a:pt x="198" y="924"/>
                    </a:lnTo>
                    <a:lnTo>
                      <a:pt x="194" y="876"/>
                    </a:lnTo>
                    <a:lnTo>
                      <a:pt x="192" y="830"/>
                    </a:lnTo>
                    <a:lnTo>
                      <a:pt x="192" y="782"/>
                    </a:lnTo>
                    <a:lnTo>
                      <a:pt x="192" y="782"/>
                    </a:lnTo>
                    <a:lnTo>
                      <a:pt x="192" y="734"/>
                    </a:lnTo>
                    <a:lnTo>
                      <a:pt x="194" y="688"/>
                    </a:lnTo>
                    <a:lnTo>
                      <a:pt x="198" y="640"/>
                    </a:lnTo>
                    <a:lnTo>
                      <a:pt x="202" y="594"/>
                    </a:lnTo>
                    <a:lnTo>
                      <a:pt x="210" y="548"/>
                    </a:lnTo>
                    <a:lnTo>
                      <a:pt x="216" y="502"/>
                    </a:lnTo>
                    <a:lnTo>
                      <a:pt x="226" y="456"/>
                    </a:lnTo>
                    <a:lnTo>
                      <a:pt x="236" y="412"/>
                    </a:lnTo>
                    <a:lnTo>
                      <a:pt x="248" y="368"/>
                    </a:lnTo>
                    <a:lnTo>
                      <a:pt x="260" y="324"/>
                    </a:lnTo>
                    <a:lnTo>
                      <a:pt x="274" y="280"/>
                    </a:lnTo>
                    <a:lnTo>
                      <a:pt x="290" y="238"/>
                    </a:lnTo>
                    <a:lnTo>
                      <a:pt x="306" y="196"/>
                    </a:lnTo>
                    <a:lnTo>
                      <a:pt x="324" y="154"/>
                    </a:lnTo>
                    <a:lnTo>
                      <a:pt x="342" y="114"/>
                    </a:lnTo>
                    <a:lnTo>
                      <a:pt x="362" y="74"/>
                    </a:lnTo>
                    <a:lnTo>
                      <a:pt x="362" y="74"/>
                    </a:lnTo>
                    <a:lnTo>
                      <a:pt x="354" y="58"/>
                    </a:lnTo>
                    <a:lnTo>
                      <a:pt x="342" y="42"/>
                    </a:lnTo>
                    <a:lnTo>
                      <a:pt x="330" y="28"/>
                    </a:lnTo>
                    <a:lnTo>
                      <a:pt x="318" y="18"/>
                    </a:lnTo>
                    <a:lnTo>
                      <a:pt x="318" y="18"/>
                    </a:lnTo>
                    <a:lnTo>
                      <a:pt x="296" y="10"/>
                    </a:lnTo>
                    <a:lnTo>
                      <a:pt x="278" y="6"/>
                    </a:lnTo>
                    <a:lnTo>
                      <a:pt x="262" y="6"/>
                    </a:lnTo>
                    <a:lnTo>
                      <a:pt x="248" y="8"/>
                    </a:lnTo>
                    <a:lnTo>
                      <a:pt x="236" y="12"/>
                    </a:lnTo>
                    <a:lnTo>
                      <a:pt x="228" y="16"/>
                    </a:lnTo>
                    <a:lnTo>
                      <a:pt x="220" y="22"/>
                    </a:lnTo>
                    <a:lnTo>
                      <a:pt x="184" y="0"/>
                    </a:lnTo>
                    <a:lnTo>
                      <a:pt x="184" y="0"/>
                    </a:lnTo>
                    <a:lnTo>
                      <a:pt x="162" y="46"/>
                    </a:lnTo>
                    <a:lnTo>
                      <a:pt x="142" y="92"/>
                    </a:lnTo>
                    <a:lnTo>
                      <a:pt x="122" y="138"/>
                    </a:lnTo>
                    <a:lnTo>
                      <a:pt x="104" y="184"/>
                    </a:lnTo>
                    <a:lnTo>
                      <a:pt x="88" y="232"/>
                    </a:lnTo>
                    <a:lnTo>
                      <a:pt x="72" y="280"/>
                    </a:lnTo>
                    <a:lnTo>
                      <a:pt x="58" y="328"/>
                    </a:lnTo>
                    <a:lnTo>
                      <a:pt x="46" y="378"/>
                    </a:lnTo>
                    <a:lnTo>
                      <a:pt x="36" y="426"/>
                    </a:lnTo>
                    <a:lnTo>
                      <a:pt x="26" y="476"/>
                    </a:lnTo>
                    <a:lnTo>
                      <a:pt x="18" y="526"/>
                    </a:lnTo>
                    <a:lnTo>
                      <a:pt x="12" y="578"/>
                    </a:lnTo>
                    <a:lnTo>
                      <a:pt x="6" y="628"/>
                    </a:lnTo>
                    <a:lnTo>
                      <a:pt x="2" y="678"/>
                    </a:lnTo>
                    <a:lnTo>
                      <a:pt x="0" y="730"/>
                    </a:lnTo>
                    <a:lnTo>
                      <a:pt x="0" y="782"/>
                    </a:lnTo>
                    <a:lnTo>
                      <a:pt x="0" y="782"/>
                    </a:lnTo>
                    <a:lnTo>
                      <a:pt x="0" y="834"/>
                    </a:lnTo>
                    <a:lnTo>
                      <a:pt x="2" y="886"/>
                    </a:lnTo>
                    <a:lnTo>
                      <a:pt x="6" y="936"/>
                    </a:lnTo>
                    <a:lnTo>
                      <a:pt x="12" y="986"/>
                    </a:lnTo>
                    <a:lnTo>
                      <a:pt x="18" y="1038"/>
                    </a:lnTo>
                    <a:lnTo>
                      <a:pt x="26" y="1088"/>
                    </a:lnTo>
                    <a:lnTo>
                      <a:pt x="36" y="1138"/>
                    </a:lnTo>
                    <a:lnTo>
                      <a:pt x="46" y="1186"/>
                    </a:lnTo>
                    <a:lnTo>
                      <a:pt x="58" y="1236"/>
                    </a:lnTo>
                    <a:lnTo>
                      <a:pt x="72" y="1284"/>
                    </a:lnTo>
                    <a:lnTo>
                      <a:pt x="88" y="1332"/>
                    </a:lnTo>
                    <a:lnTo>
                      <a:pt x="104" y="1380"/>
                    </a:lnTo>
                    <a:lnTo>
                      <a:pt x="122" y="1426"/>
                    </a:lnTo>
                    <a:lnTo>
                      <a:pt x="142" y="1472"/>
                    </a:lnTo>
                    <a:lnTo>
                      <a:pt x="162" y="1518"/>
                    </a:lnTo>
                    <a:lnTo>
                      <a:pt x="184" y="1564"/>
                    </a:lnTo>
                    <a:lnTo>
                      <a:pt x="220" y="1542"/>
                    </a:lnTo>
                    <a:lnTo>
                      <a:pt x="220" y="1542"/>
                    </a:lnTo>
                    <a:lnTo>
                      <a:pt x="228" y="1548"/>
                    </a:lnTo>
                    <a:lnTo>
                      <a:pt x="236" y="1552"/>
                    </a:lnTo>
                    <a:lnTo>
                      <a:pt x="248" y="1556"/>
                    </a:lnTo>
                    <a:lnTo>
                      <a:pt x="262" y="1558"/>
                    </a:lnTo>
                    <a:lnTo>
                      <a:pt x="278" y="1558"/>
                    </a:lnTo>
                    <a:lnTo>
                      <a:pt x="296" y="1554"/>
                    </a:lnTo>
                    <a:lnTo>
                      <a:pt x="318" y="1546"/>
                    </a:lnTo>
                    <a:lnTo>
                      <a:pt x="318" y="1546"/>
                    </a:lnTo>
                    <a:lnTo>
                      <a:pt x="330" y="1536"/>
                    </a:lnTo>
                    <a:lnTo>
                      <a:pt x="342" y="1522"/>
                    </a:lnTo>
                    <a:lnTo>
                      <a:pt x="354" y="1506"/>
                    </a:lnTo>
                    <a:lnTo>
                      <a:pt x="362" y="1490"/>
                    </a:lnTo>
                    <a:lnTo>
                      <a:pt x="362" y="149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sp>
        <p:nvSpPr>
          <p:cNvPr id="110" name="椭圆 26"/>
          <p:cNvSpPr/>
          <p:nvPr/>
        </p:nvSpPr>
        <p:spPr bwMode="auto">
          <a:xfrm>
            <a:off x="2352896" y="4891824"/>
            <a:ext cx="2022988" cy="1361134"/>
          </a:xfrm>
          <a:prstGeom prst="ellipse">
            <a:avLst/>
          </a:prstGeom>
          <a:gradFill flip="none" rotWithShape="1">
            <a:gsLst>
              <a:gs pos="0">
                <a:srgbClr val="00DFF6">
                  <a:alpha val="0"/>
                </a:srgbClr>
              </a:gs>
              <a:gs pos="90000">
                <a:srgbClr val="002774"/>
              </a:gs>
            </a:gsLst>
            <a:lin ang="2700000" scaled="1"/>
            <a:tileRect/>
          </a:gradFill>
          <a:ln w="0">
            <a:noFill/>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chemeClr val="bg1">
                <a:lumMod val="85000"/>
              </a:schemeClr>
            </a:extrusionClr>
            <a:contourClr>
              <a:srgbClr val="AFEAFF"/>
            </a:contourClr>
          </a:sp3d>
        </p:spPr>
        <p:style>
          <a:lnRef idx="1">
            <a:schemeClr val="accent2"/>
          </a:lnRef>
          <a:fillRef idx="3">
            <a:schemeClr val="accent2"/>
          </a:fillRef>
          <a:effectRef idx="2">
            <a:schemeClr val="accent2"/>
          </a:effectRef>
          <a:fontRef idx="minor">
            <a:schemeClr val="lt1"/>
          </a:fontRef>
        </p:style>
        <p:txBody>
          <a:bodyPr anchor="ctr">
            <a:noAutofit/>
            <a:sp3d/>
          </a:bodyPr>
          <a:lstStyle/>
          <a:p>
            <a:pPr marL="0" lvl="2" algn="ctr" eaLnBrk="0" fontAlgn="ctr" hangingPunct="0">
              <a:buClr>
                <a:srgbClr val="FF0000"/>
              </a:buClr>
              <a:buSzPct val="70000"/>
              <a:buFont typeface="Wingdings" pitchFamily="2" charset="2"/>
              <a:buChar char="u"/>
              <a:tabLst>
                <a:tab pos="136470" algn="l"/>
              </a:tabLst>
              <a:defRPr/>
            </a:pPr>
            <a:endParaRPr lang="en-US" altLang="zh-CN" sz="1499" b="1">
              <a:solidFill>
                <a:srgbClr val="666666"/>
              </a:solidFill>
              <a:latin typeface="Arial" panose="020B0604020202020204" pitchFamily="34" charset="0"/>
              <a:ea typeface="微软雅黑" pitchFamily="34" charset="-122"/>
              <a:cs typeface="Arial" pitchFamily="34" charset="0"/>
            </a:endParaRPr>
          </a:p>
        </p:txBody>
      </p:sp>
      <p:sp>
        <p:nvSpPr>
          <p:cNvPr id="111" name="椭圆 26"/>
          <p:cNvSpPr/>
          <p:nvPr/>
        </p:nvSpPr>
        <p:spPr bwMode="auto">
          <a:xfrm>
            <a:off x="5100629" y="4902134"/>
            <a:ext cx="2022988" cy="1361134"/>
          </a:xfrm>
          <a:prstGeom prst="ellipse">
            <a:avLst/>
          </a:prstGeom>
          <a:gradFill flip="none" rotWithShape="1">
            <a:gsLst>
              <a:gs pos="0">
                <a:srgbClr val="00DFF6">
                  <a:alpha val="0"/>
                </a:srgbClr>
              </a:gs>
              <a:gs pos="90000">
                <a:srgbClr val="002774"/>
              </a:gs>
            </a:gsLst>
            <a:lin ang="2700000" scaled="1"/>
            <a:tileRect/>
          </a:gradFill>
          <a:ln w="0">
            <a:noFill/>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chemeClr val="bg1">
                <a:lumMod val="85000"/>
              </a:schemeClr>
            </a:extrusionClr>
            <a:contourClr>
              <a:srgbClr val="AFEAFF"/>
            </a:contourClr>
          </a:sp3d>
        </p:spPr>
        <p:style>
          <a:lnRef idx="1">
            <a:schemeClr val="accent2"/>
          </a:lnRef>
          <a:fillRef idx="3">
            <a:schemeClr val="accent2"/>
          </a:fillRef>
          <a:effectRef idx="2">
            <a:schemeClr val="accent2"/>
          </a:effectRef>
          <a:fontRef idx="minor">
            <a:schemeClr val="lt1"/>
          </a:fontRef>
        </p:style>
        <p:txBody>
          <a:bodyPr anchor="ctr">
            <a:noAutofit/>
            <a:sp3d/>
          </a:bodyPr>
          <a:lstStyle/>
          <a:p>
            <a:pPr marL="0" lvl="2" algn="ctr" eaLnBrk="0" fontAlgn="ctr" hangingPunct="0">
              <a:buClr>
                <a:srgbClr val="FF0000"/>
              </a:buClr>
              <a:buSzPct val="70000"/>
              <a:buFont typeface="Wingdings" pitchFamily="2" charset="2"/>
              <a:buChar char="u"/>
              <a:tabLst>
                <a:tab pos="136470" algn="l"/>
              </a:tabLst>
              <a:defRPr/>
            </a:pPr>
            <a:endParaRPr lang="en-US" altLang="zh-CN" sz="1499" b="1">
              <a:solidFill>
                <a:srgbClr val="666666"/>
              </a:solidFill>
              <a:latin typeface="Arial" panose="020B0604020202020204" pitchFamily="34" charset="0"/>
              <a:ea typeface="微软雅黑" pitchFamily="34" charset="-122"/>
              <a:cs typeface="Arial" pitchFamily="34" charset="0"/>
            </a:endParaRPr>
          </a:p>
        </p:txBody>
      </p:sp>
      <p:sp>
        <p:nvSpPr>
          <p:cNvPr id="126" name="椭圆 26">
            <a:extLst>
              <a:ext uri="{FF2B5EF4-FFF2-40B4-BE49-F238E27FC236}">
                <a16:creationId xmlns:a16="http://schemas.microsoft.com/office/drawing/2014/main" id="{6EB4186B-D312-49D6-B628-A3A6EB5CB92D}"/>
              </a:ext>
            </a:extLst>
          </p:cNvPr>
          <p:cNvSpPr/>
          <p:nvPr/>
        </p:nvSpPr>
        <p:spPr bwMode="auto">
          <a:xfrm>
            <a:off x="7760463" y="4892407"/>
            <a:ext cx="2022988" cy="1361134"/>
          </a:xfrm>
          <a:prstGeom prst="ellipse">
            <a:avLst/>
          </a:prstGeom>
          <a:gradFill flip="none" rotWithShape="1">
            <a:gsLst>
              <a:gs pos="0">
                <a:srgbClr val="00DFF6">
                  <a:alpha val="0"/>
                </a:srgbClr>
              </a:gs>
              <a:gs pos="90000">
                <a:srgbClr val="002774"/>
              </a:gs>
            </a:gsLst>
            <a:lin ang="2700000" scaled="1"/>
            <a:tileRect/>
          </a:gradFill>
          <a:ln w="0">
            <a:noFill/>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chemeClr val="bg1">
                <a:lumMod val="85000"/>
              </a:schemeClr>
            </a:extrusionClr>
            <a:contourClr>
              <a:srgbClr val="AFEAFF"/>
            </a:contourClr>
          </a:sp3d>
        </p:spPr>
        <p:style>
          <a:lnRef idx="1">
            <a:schemeClr val="accent2"/>
          </a:lnRef>
          <a:fillRef idx="3">
            <a:schemeClr val="accent2"/>
          </a:fillRef>
          <a:effectRef idx="2">
            <a:schemeClr val="accent2"/>
          </a:effectRef>
          <a:fontRef idx="minor">
            <a:schemeClr val="lt1"/>
          </a:fontRef>
        </p:style>
        <p:txBody>
          <a:bodyPr anchor="ctr">
            <a:noAutofit/>
            <a:sp3d/>
          </a:bodyPr>
          <a:lstStyle/>
          <a:p>
            <a:pPr marL="0" lvl="2" algn="ctr" eaLnBrk="0" fontAlgn="ctr" hangingPunct="0">
              <a:buClr>
                <a:srgbClr val="FF0000"/>
              </a:buClr>
              <a:buSzPct val="70000"/>
              <a:buFont typeface="Wingdings" pitchFamily="2" charset="2"/>
              <a:buChar char="u"/>
              <a:tabLst>
                <a:tab pos="136470" algn="l"/>
              </a:tabLst>
              <a:defRPr/>
            </a:pPr>
            <a:endParaRPr lang="en-US" altLang="zh-CN" sz="1499" b="1">
              <a:solidFill>
                <a:srgbClr val="666666"/>
              </a:solidFill>
              <a:latin typeface="Arial" panose="020B0604020202020204" pitchFamily="34" charset="0"/>
              <a:ea typeface="微软雅黑" pitchFamily="34" charset="-122"/>
              <a:cs typeface="Arial" pitchFamily="34" charset="0"/>
            </a:endParaRPr>
          </a:p>
        </p:txBody>
      </p:sp>
      <p:sp>
        <p:nvSpPr>
          <p:cNvPr id="117" name="文本框 25">
            <a:extLst>
              <a:ext uri="{FF2B5EF4-FFF2-40B4-BE49-F238E27FC236}">
                <a16:creationId xmlns:a16="http://schemas.microsoft.com/office/drawing/2014/main" id="{9E15B915-F4A6-4CB6-8881-E7DD8DAA94D4}"/>
              </a:ext>
            </a:extLst>
          </p:cNvPr>
          <p:cNvSpPr txBox="1"/>
          <p:nvPr/>
        </p:nvSpPr>
        <p:spPr>
          <a:xfrm>
            <a:off x="1965174" y="4424294"/>
            <a:ext cx="2650296" cy="584547"/>
          </a:xfrm>
          <a:prstGeom prst="rect">
            <a:avLst/>
          </a:prstGeom>
          <a:noFill/>
        </p:spPr>
        <p:txBody>
          <a:bodyPr wrap="square" rtlCol="0">
            <a:noAutofit/>
          </a:bodyPr>
          <a:lstStyle/>
          <a:p>
            <a:pPr algn="ctr" defTabSz="2198745" fontAlgn="ctr"/>
            <a:r>
              <a:rPr lang="en-US" sz="1399" dirty="0">
                <a:solidFill>
                  <a:srgbClr val="C7000B"/>
                </a:solidFill>
                <a:latin typeface="Arial" panose="020B0604020202020204" pitchFamily="34" charset="0"/>
                <a:ea typeface="微软雅黑" panose="020B0503020204020204" pitchFamily="34" charset="-122"/>
                <a:cs typeface="Arial" panose="020B0604020202020204" pitchFamily="34" charset="0"/>
              </a:rPr>
              <a:t>21M IOPS and 0.05 </a:t>
            </a:r>
            <a:r>
              <a:rPr lang="en-US" sz="1399" dirty="0" err="1">
                <a:solidFill>
                  <a:srgbClr val="C7000B"/>
                </a:solidFill>
                <a:latin typeface="Arial" panose="020B0604020202020204" pitchFamily="34" charset="0"/>
                <a:ea typeface="微软雅黑" panose="020B0503020204020204" pitchFamily="34" charset="-122"/>
                <a:cs typeface="Arial" panose="020B0604020202020204" pitchFamily="34" charset="0"/>
              </a:rPr>
              <a:t>ms</a:t>
            </a:r>
            <a:r>
              <a:rPr lang="en-US" sz="1399" dirty="0">
                <a:solidFill>
                  <a:srgbClr val="C7000B"/>
                </a:solidFill>
                <a:latin typeface="Arial" panose="020B0604020202020204" pitchFamily="34" charset="0"/>
                <a:ea typeface="微软雅黑" panose="020B0503020204020204" pitchFamily="34" charset="-122"/>
                <a:cs typeface="Arial" panose="020B0604020202020204" pitchFamily="34" charset="0"/>
              </a:rPr>
              <a:t> latency</a:t>
            </a:r>
          </a:p>
          <a:p>
            <a:pPr algn="ctr" defTabSz="2198745" fontAlgn="ctr"/>
            <a:r>
              <a:rPr lang="en-US" sz="1399" dirty="0">
                <a:solidFill>
                  <a:srgbClr val="C7000B"/>
                </a:solidFill>
                <a:latin typeface="Arial" panose="020B0604020202020204" pitchFamily="34" charset="0"/>
                <a:ea typeface="微软雅黑" panose="020B0503020204020204" pitchFamily="34" charset="-122"/>
                <a:cs typeface="Arial" panose="020B0604020202020204" pitchFamily="34" charset="0"/>
              </a:rPr>
              <a:t>30% higher NAS performance than industry average</a:t>
            </a:r>
          </a:p>
        </p:txBody>
      </p:sp>
      <p:pic>
        <p:nvPicPr>
          <p:cNvPr id="4" name="Picture 3">
            <a:extLst>
              <a:ext uri="{FF2B5EF4-FFF2-40B4-BE49-F238E27FC236}">
                <a16:creationId xmlns:a16="http://schemas.microsoft.com/office/drawing/2014/main" id="{63C5FBC7-7B33-4883-A0DD-D75AE80718C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845354" y="1643182"/>
            <a:ext cx="1000072" cy="1999115"/>
          </a:xfrm>
          <a:prstGeom prst="rect">
            <a:avLst/>
          </a:prstGeom>
        </p:spPr>
      </p:pic>
      <p:sp>
        <p:nvSpPr>
          <p:cNvPr id="6" name="TextBox 5">
            <a:extLst>
              <a:ext uri="{FF2B5EF4-FFF2-40B4-BE49-F238E27FC236}">
                <a16:creationId xmlns:a16="http://schemas.microsoft.com/office/drawing/2014/main" id="{A03E0064-FEE0-4AF3-AC6F-ACBF76CBA327}"/>
              </a:ext>
            </a:extLst>
          </p:cNvPr>
          <p:cNvSpPr txBox="1"/>
          <p:nvPr/>
        </p:nvSpPr>
        <p:spPr>
          <a:xfrm>
            <a:off x="2346085" y="3608678"/>
            <a:ext cx="2206919" cy="461870"/>
          </a:xfrm>
          <a:prstGeom prst="rect">
            <a:avLst/>
          </a:prstGeom>
          <a:noFill/>
        </p:spPr>
        <p:txBody>
          <a:bodyPr wrap="square" rtlCol="0">
            <a:spAutoFit/>
          </a:bodyPr>
          <a:lstStyle/>
          <a:p>
            <a:pPr>
              <a:lnSpc>
                <a:spcPts val="3439"/>
              </a:lnSpc>
            </a:pPr>
            <a:r>
              <a:rPr lang="en-US" sz="1399" dirty="0">
                <a:latin typeface="Microsoft YaHei" panose="020B0503020204020204" pitchFamily="34" charset="-122"/>
                <a:ea typeface="Microsoft YaHei" panose="020B0503020204020204" pitchFamily="34" charset="-122"/>
              </a:rPr>
              <a:t>SPC-1 record holder</a:t>
            </a:r>
          </a:p>
        </p:txBody>
      </p:sp>
      <p:sp>
        <p:nvSpPr>
          <p:cNvPr id="118" name="矩形 504">
            <a:extLst>
              <a:ext uri="{FF2B5EF4-FFF2-40B4-BE49-F238E27FC236}">
                <a16:creationId xmlns:a16="http://schemas.microsoft.com/office/drawing/2014/main" id="{1C2C1594-F9DE-4027-BA79-BF71A95A24B4}"/>
              </a:ext>
            </a:extLst>
          </p:cNvPr>
          <p:cNvSpPr/>
          <p:nvPr/>
        </p:nvSpPr>
        <p:spPr>
          <a:xfrm>
            <a:off x="4859903" y="4460294"/>
            <a:ext cx="2493812" cy="584547"/>
          </a:xfrm>
          <a:prstGeom prst="rect">
            <a:avLst/>
          </a:prstGeom>
        </p:spPr>
        <p:txBody>
          <a:bodyPr wrap="square">
            <a:noAutofit/>
          </a:bodyPr>
          <a:lstStyle/>
          <a:p>
            <a:pPr algn="ctr" defTabSz="2198745" fontAlgn="ctr"/>
            <a:r>
              <a:rPr lang="en-US" sz="1399" dirty="0">
                <a:solidFill>
                  <a:srgbClr val="C7000B"/>
                </a:solidFill>
                <a:latin typeface="Arial" panose="020B0604020202020204" pitchFamily="34" charset="0"/>
                <a:ea typeface="微软雅黑" panose="020B0503020204020204" pitchFamily="34" charset="-122"/>
                <a:cs typeface="Arial" panose="020B0604020202020204" pitchFamily="34" charset="0"/>
              </a:rPr>
              <a:t>Tolerates failure of 7 out of 8 controllers</a:t>
            </a:r>
          </a:p>
        </p:txBody>
      </p:sp>
      <p:sp>
        <p:nvSpPr>
          <p:cNvPr id="119" name="TextBox 118">
            <a:extLst>
              <a:ext uri="{FF2B5EF4-FFF2-40B4-BE49-F238E27FC236}">
                <a16:creationId xmlns:a16="http://schemas.microsoft.com/office/drawing/2014/main" id="{C4341125-E82A-44FC-9266-AB7FE7DD9F74}"/>
              </a:ext>
            </a:extLst>
          </p:cNvPr>
          <p:cNvSpPr txBox="1"/>
          <p:nvPr/>
        </p:nvSpPr>
        <p:spPr>
          <a:xfrm>
            <a:off x="4825501" y="3605020"/>
            <a:ext cx="2702430" cy="461870"/>
          </a:xfrm>
          <a:prstGeom prst="rect">
            <a:avLst/>
          </a:prstGeom>
          <a:noFill/>
        </p:spPr>
        <p:txBody>
          <a:bodyPr wrap="square" rtlCol="0">
            <a:spAutoFit/>
          </a:bodyPr>
          <a:lstStyle/>
          <a:p>
            <a:pPr>
              <a:lnSpc>
                <a:spcPts val="3439"/>
              </a:lnSpc>
            </a:pPr>
            <a:r>
              <a:rPr lang="en-US" sz="1399" dirty="0">
                <a:latin typeface="Microsoft YaHei" panose="020B0503020204020204" pitchFamily="34" charset="-122"/>
                <a:ea typeface="Microsoft YaHei" panose="020B0503020204020204" pitchFamily="34" charset="-122"/>
              </a:rPr>
              <a:t>Fully connected </a:t>
            </a:r>
            <a:r>
              <a:rPr lang="en-US" sz="1399" dirty="0" err="1">
                <a:latin typeface="Microsoft YaHei" panose="020B0503020204020204" pitchFamily="34" charset="-122"/>
                <a:ea typeface="Microsoft YaHei" panose="020B0503020204020204" pitchFamily="34" charset="-122"/>
              </a:rPr>
              <a:t>SmartMatrix</a:t>
            </a:r>
            <a:endParaRPr lang="en-US" sz="1399" dirty="0">
              <a:latin typeface="Microsoft YaHei" panose="020B0503020204020204" pitchFamily="34" charset="-122"/>
              <a:ea typeface="Microsoft YaHei" panose="020B0503020204020204" pitchFamily="34" charset="-122"/>
            </a:endParaRPr>
          </a:p>
        </p:txBody>
      </p:sp>
      <p:sp>
        <p:nvSpPr>
          <p:cNvPr id="120" name="TextBox 119">
            <a:extLst>
              <a:ext uri="{FF2B5EF4-FFF2-40B4-BE49-F238E27FC236}">
                <a16:creationId xmlns:a16="http://schemas.microsoft.com/office/drawing/2014/main" id="{E2228075-147C-4866-BD1F-A74B94C19A3B}"/>
              </a:ext>
            </a:extLst>
          </p:cNvPr>
          <p:cNvSpPr txBox="1"/>
          <p:nvPr/>
        </p:nvSpPr>
        <p:spPr>
          <a:xfrm>
            <a:off x="7534203" y="3619424"/>
            <a:ext cx="2702430" cy="461870"/>
          </a:xfrm>
          <a:prstGeom prst="rect">
            <a:avLst/>
          </a:prstGeom>
          <a:noFill/>
        </p:spPr>
        <p:txBody>
          <a:bodyPr wrap="square" rtlCol="0">
            <a:spAutoFit/>
          </a:bodyPr>
          <a:lstStyle/>
          <a:p>
            <a:pPr>
              <a:lnSpc>
                <a:spcPts val="3439"/>
              </a:lnSpc>
            </a:pPr>
            <a:r>
              <a:rPr lang="en-US" sz="1399" dirty="0">
                <a:latin typeface="Microsoft YaHei" panose="020B0503020204020204" pitchFamily="34" charset="-122"/>
                <a:ea typeface="Microsoft YaHei" panose="020B0503020204020204" pitchFamily="34" charset="-122"/>
              </a:rPr>
              <a:t>Full life-cycle management</a:t>
            </a:r>
          </a:p>
        </p:txBody>
      </p:sp>
      <p:sp>
        <p:nvSpPr>
          <p:cNvPr id="121" name="文本框 25">
            <a:extLst>
              <a:ext uri="{FF2B5EF4-FFF2-40B4-BE49-F238E27FC236}">
                <a16:creationId xmlns:a16="http://schemas.microsoft.com/office/drawing/2014/main" id="{E580D07A-6D67-4816-B83A-BE173A4DCA5A}"/>
              </a:ext>
            </a:extLst>
          </p:cNvPr>
          <p:cNvSpPr txBox="1"/>
          <p:nvPr/>
        </p:nvSpPr>
        <p:spPr>
          <a:xfrm>
            <a:off x="7515097" y="4479902"/>
            <a:ext cx="2381322" cy="338422"/>
          </a:xfrm>
          <a:prstGeom prst="rect">
            <a:avLst/>
          </a:prstGeom>
          <a:noFill/>
        </p:spPr>
        <p:txBody>
          <a:bodyPr wrap="square" rtlCol="0">
            <a:noAutofit/>
          </a:bodyPr>
          <a:lstStyle/>
          <a:p>
            <a:pPr algn="ctr" defTabSz="2198745" fontAlgn="ctr">
              <a:defRPr/>
            </a:pPr>
            <a:r>
              <a:rPr lang="en-US" sz="1399" dirty="0">
                <a:solidFill>
                  <a:srgbClr val="C7000B"/>
                </a:solidFill>
                <a:latin typeface="Arial" panose="020B0604020202020204" pitchFamily="34" charset="0"/>
                <a:ea typeface="微软雅黑" panose="020B0503020204020204" pitchFamily="34" charset="-122"/>
                <a:cs typeface="Arial" panose="020B0604020202020204" pitchFamily="34" charset="0"/>
              </a:rPr>
              <a:t>AI-enabled O&amp;M</a:t>
            </a:r>
          </a:p>
        </p:txBody>
      </p:sp>
    </p:spTree>
    <p:extLst>
      <p:ext uri="{BB962C8B-B14F-4D97-AF65-F5344CB8AC3E}">
        <p14:creationId xmlns:p14="http://schemas.microsoft.com/office/powerpoint/2010/main" val="29066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26" grpId="0" animBg="1"/>
      <p:bldP spid="117" grpId="0"/>
      <p:bldP spid="6" grpId="0"/>
      <p:bldP spid="118" grpId="0"/>
      <p:bldP spid="119" grpId="0"/>
      <p:bldP spid="120" grpId="0"/>
      <p:bldP spid="1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654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Graphical user interface, diagram&#10;&#10;Description automatically generated">
            <a:extLst>
              <a:ext uri="{FF2B5EF4-FFF2-40B4-BE49-F238E27FC236}">
                <a16:creationId xmlns:a16="http://schemas.microsoft.com/office/drawing/2014/main" id="{63A697A1-863A-4981-A766-25369DF98EE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06734" y="1272320"/>
            <a:ext cx="3956180" cy="1727590"/>
          </a:xfrm>
          <a:prstGeom prst="rect">
            <a:avLst/>
          </a:prstGeom>
        </p:spPr>
      </p:pic>
      <p:sp>
        <p:nvSpPr>
          <p:cNvPr id="6" name="Text Placeholder 5">
            <a:extLst>
              <a:ext uri="{FF2B5EF4-FFF2-40B4-BE49-F238E27FC236}">
                <a16:creationId xmlns:a16="http://schemas.microsoft.com/office/drawing/2014/main" id="{B1CEFB96-09BF-42FF-A066-0DB7C2D8895F}"/>
              </a:ext>
            </a:extLst>
          </p:cNvPr>
          <p:cNvSpPr>
            <a:spLocks noGrp="1"/>
          </p:cNvSpPr>
          <p:nvPr>
            <p:ph type="body" idx="1"/>
          </p:nvPr>
        </p:nvSpPr>
        <p:spPr>
          <a:xfrm>
            <a:off x="660950" y="751187"/>
            <a:ext cx="5157787" cy="823912"/>
          </a:xfrm>
        </p:spPr>
        <p:txBody>
          <a:bodyPr/>
          <a:lstStyle/>
          <a:p>
            <a:r>
              <a:rPr lang="en-US" dirty="0"/>
              <a:t>Opportunities</a:t>
            </a:r>
          </a:p>
        </p:txBody>
      </p:sp>
      <p:sp>
        <p:nvSpPr>
          <p:cNvPr id="5" name="Content Placeholder 4">
            <a:extLst>
              <a:ext uri="{FF2B5EF4-FFF2-40B4-BE49-F238E27FC236}">
                <a16:creationId xmlns:a16="http://schemas.microsoft.com/office/drawing/2014/main" id="{86C8547C-3A7E-4163-B2B6-793F5022C84B}"/>
              </a:ext>
            </a:extLst>
          </p:cNvPr>
          <p:cNvSpPr>
            <a:spLocks noGrp="1"/>
          </p:cNvSpPr>
          <p:nvPr>
            <p:ph sz="half" idx="2"/>
          </p:nvPr>
        </p:nvSpPr>
        <p:spPr>
          <a:xfrm>
            <a:off x="660950" y="1907314"/>
            <a:ext cx="4395788" cy="1035567"/>
          </a:xfrm>
        </p:spPr>
        <p:txBody>
          <a:bodyPr>
            <a:normAutofit fontScale="85000" lnSpcReduction="20000"/>
          </a:bodyPr>
          <a:lstStyle/>
          <a:p>
            <a:r>
              <a:rPr lang="en-US" dirty="0"/>
              <a:t>Digital transformation</a:t>
            </a:r>
          </a:p>
          <a:p>
            <a:r>
              <a:rPr lang="en-US" dirty="0"/>
              <a:t>Open banking</a:t>
            </a:r>
          </a:p>
          <a:p>
            <a:r>
              <a:rPr lang="en-US" dirty="0"/>
              <a:t>Fintech and financial innovations</a:t>
            </a:r>
          </a:p>
          <a:p>
            <a:endParaRPr lang="en-US" dirty="0"/>
          </a:p>
        </p:txBody>
      </p:sp>
      <p:sp>
        <p:nvSpPr>
          <p:cNvPr id="8" name="Content Placeholder 7">
            <a:extLst>
              <a:ext uri="{FF2B5EF4-FFF2-40B4-BE49-F238E27FC236}">
                <a16:creationId xmlns:a16="http://schemas.microsoft.com/office/drawing/2014/main" id="{DD1858EA-A2FA-4EB6-BF2F-C45530EA4B48}"/>
              </a:ext>
            </a:extLst>
          </p:cNvPr>
          <p:cNvSpPr>
            <a:spLocks noGrp="1"/>
          </p:cNvSpPr>
          <p:nvPr>
            <p:ph sz="quarter" idx="4"/>
          </p:nvPr>
        </p:nvSpPr>
        <p:spPr>
          <a:xfrm>
            <a:off x="5818737" y="3450981"/>
            <a:ext cx="5183188" cy="1901610"/>
          </a:xfrm>
        </p:spPr>
        <p:txBody>
          <a:bodyPr>
            <a:normAutofit fontScale="85000" lnSpcReduction="20000"/>
          </a:bodyPr>
          <a:lstStyle/>
          <a:p>
            <a:r>
              <a:rPr lang="en-US" dirty="0"/>
              <a:t>Slow TTM and lack of application agility</a:t>
            </a:r>
          </a:p>
          <a:p>
            <a:r>
              <a:rPr lang="en-US" dirty="0"/>
              <a:t>More complex infrastructure and business continuity</a:t>
            </a:r>
          </a:p>
          <a:p>
            <a:r>
              <a:rPr lang="en-US" dirty="0"/>
              <a:t>Optimization of ROI and TCO</a:t>
            </a:r>
          </a:p>
          <a:p>
            <a:r>
              <a:rPr lang="en-US" dirty="0"/>
              <a:t>Talents and culture for future banking</a:t>
            </a:r>
          </a:p>
          <a:p>
            <a:endParaRPr lang="en-US" dirty="0"/>
          </a:p>
        </p:txBody>
      </p:sp>
      <p:pic>
        <p:nvPicPr>
          <p:cNvPr id="13" name="Picture 12" descr="Text, whiteboard&#10;&#10;Description automatically generated">
            <a:extLst>
              <a:ext uri="{FF2B5EF4-FFF2-40B4-BE49-F238E27FC236}">
                <a16:creationId xmlns:a16="http://schemas.microsoft.com/office/drawing/2014/main" id="{40EF5A43-39D9-4242-8A82-D825CC53437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0950" y="3355219"/>
            <a:ext cx="2340751" cy="1560501"/>
          </a:xfrm>
          <a:prstGeom prst="rect">
            <a:avLst/>
          </a:prstGeom>
        </p:spPr>
      </p:pic>
      <p:sp>
        <p:nvSpPr>
          <p:cNvPr id="7" name="Text Placeholder 6">
            <a:extLst>
              <a:ext uri="{FF2B5EF4-FFF2-40B4-BE49-F238E27FC236}">
                <a16:creationId xmlns:a16="http://schemas.microsoft.com/office/drawing/2014/main" id="{EBFE9B61-2AE0-45D3-A92E-E7A3FE8BCFBE}"/>
              </a:ext>
            </a:extLst>
          </p:cNvPr>
          <p:cNvSpPr>
            <a:spLocks noGrp="1"/>
          </p:cNvSpPr>
          <p:nvPr>
            <p:ph type="body" sz="quarter" idx="3"/>
          </p:nvPr>
        </p:nvSpPr>
        <p:spPr>
          <a:xfrm>
            <a:off x="5856715" y="2425097"/>
            <a:ext cx="5183188" cy="823912"/>
          </a:xfrm>
          <a:solidFill>
            <a:schemeClr val="bg1"/>
          </a:solidFill>
        </p:spPr>
        <p:txBody>
          <a:bodyPr/>
          <a:lstStyle/>
          <a:p>
            <a:r>
              <a:rPr lang="en-US" dirty="0"/>
              <a:t>Challenges</a:t>
            </a:r>
          </a:p>
        </p:txBody>
      </p:sp>
    </p:spTree>
    <p:extLst>
      <p:ext uri="{BB962C8B-B14F-4D97-AF65-F5344CB8AC3E}">
        <p14:creationId xmlns:p14="http://schemas.microsoft.com/office/powerpoint/2010/main" val="267432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72F7FD0-3823-D14A-A025-747F7F161C11}"/>
              </a:ext>
            </a:extLst>
          </p:cNvPr>
          <p:cNvPicPr>
            <a:picLocks noChangeAspect="1"/>
          </p:cNvPicPr>
          <p:nvPr/>
        </p:nvPicPr>
        <p:blipFill>
          <a:blip r:embed="rId2"/>
          <a:stretch>
            <a:fillRect/>
          </a:stretch>
        </p:blipFill>
        <p:spPr>
          <a:xfrm>
            <a:off x="888265" y="1250731"/>
            <a:ext cx="10415470" cy="4890210"/>
          </a:xfrm>
          <a:prstGeom prst="rect">
            <a:avLst/>
          </a:prstGeom>
        </p:spPr>
      </p:pic>
      <p:sp>
        <p:nvSpPr>
          <p:cNvPr id="3" name="标题 1">
            <a:extLst>
              <a:ext uri="{FF2B5EF4-FFF2-40B4-BE49-F238E27FC236}">
                <a16:creationId xmlns:a16="http://schemas.microsoft.com/office/drawing/2014/main" id="{651ACE76-97AA-B545-9395-D18BA9E71EDD}"/>
              </a:ext>
            </a:extLst>
          </p:cNvPr>
          <p:cNvSpPr txBox="1">
            <a:spLocks/>
          </p:cNvSpPr>
          <p:nvPr/>
        </p:nvSpPr>
        <p:spPr>
          <a:xfrm>
            <a:off x="653716" y="243419"/>
            <a:ext cx="4651402" cy="397032"/>
          </a:xfrm>
          <a:prstGeom prst="rect">
            <a:avLst/>
          </a:prstGeom>
          <a:noFill/>
        </p:spPr>
        <p:txBody>
          <a:bodyPr wrap="none" rtlCol="0">
            <a:spAutoFit/>
          </a:bodyPr>
          <a:lstStyle>
            <a:defPPr>
              <a:defRPr lang="zh-CN"/>
            </a:defPPr>
            <a:lvl1pPr>
              <a:defRPr kumimoji="1" sz="2200" b="1">
                <a:latin typeface="Arial" panose="020B0604020202020204" pitchFamily="34" charset="0"/>
                <a:ea typeface="Microsoft YaHei" panose="020B0503020204020204" pitchFamily="34" charset="-122"/>
              </a:defRPr>
            </a:lvl1pPr>
          </a:lstStyle>
          <a:p>
            <a:pPr marL="0" marR="0" lvl="0" indent="0" fontAlgn="auto">
              <a:lnSpc>
                <a:spcPct val="90000"/>
              </a:lnSpc>
              <a:spcBef>
                <a:spcPct val="0"/>
              </a:spcBef>
              <a:spcAft>
                <a:spcPts val="0"/>
              </a:spcAft>
              <a:buClrTx/>
              <a:buSzTx/>
              <a:tabLst/>
              <a:defRPr/>
            </a:pPr>
            <a:r>
              <a:rPr lang="en-US" altLang="zh-CN" dirty="0">
                <a:solidFill>
                  <a:srgbClr val="1B1C1D"/>
                </a:solidFill>
              </a:rPr>
              <a:t>The Proliferation of Modern Apps</a:t>
            </a:r>
            <a:endParaRPr lang="zh-CN" altLang="en-US" dirty="0">
              <a:solidFill>
                <a:srgbClr val="1B1C1D"/>
              </a:solidFill>
            </a:endParaRPr>
          </a:p>
        </p:txBody>
      </p:sp>
      <p:sp>
        <p:nvSpPr>
          <p:cNvPr id="5" name="Rectangle 4">
            <a:extLst>
              <a:ext uri="{FF2B5EF4-FFF2-40B4-BE49-F238E27FC236}">
                <a16:creationId xmlns:a16="http://schemas.microsoft.com/office/drawing/2014/main" id="{1C3C0705-4C53-4041-B378-AC60583AB486}"/>
              </a:ext>
            </a:extLst>
          </p:cNvPr>
          <p:cNvSpPr/>
          <p:nvPr/>
        </p:nvSpPr>
        <p:spPr>
          <a:xfrm>
            <a:off x="653716" y="1734207"/>
            <a:ext cx="4422781" cy="4004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2"/>
                </a:solidFill>
              </a:rPr>
              <a:t>In the next 5 years, there will be totally half billions cloud native applications created for enterprises, equal to number of applications created in last 40 years!</a:t>
            </a:r>
          </a:p>
        </p:txBody>
      </p:sp>
    </p:spTree>
    <p:extLst>
      <p:ext uri="{BB962C8B-B14F-4D97-AF65-F5344CB8AC3E}">
        <p14:creationId xmlns:p14="http://schemas.microsoft.com/office/powerpoint/2010/main" val="2526798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507AC5-CC24-4C93-A3F7-928927783058}"/>
              </a:ext>
            </a:extLst>
          </p:cNvPr>
          <p:cNvSpPr txBox="1"/>
          <p:nvPr/>
        </p:nvSpPr>
        <p:spPr>
          <a:xfrm>
            <a:off x="170597" y="259307"/>
            <a:ext cx="2299648" cy="461665"/>
          </a:xfrm>
          <a:prstGeom prst="rect">
            <a:avLst/>
          </a:prstGeom>
          <a:noFill/>
        </p:spPr>
        <p:txBody>
          <a:bodyPr wrap="square" rtlCol="0">
            <a:spAutoFit/>
          </a:bodyPr>
          <a:lstStyle/>
          <a:p>
            <a:r>
              <a:rPr lang="en-US" altLang="zh-CN" sz="2400" dirty="0"/>
              <a:t>Open banking</a:t>
            </a:r>
          </a:p>
        </p:txBody>
      </p:sp>
      <p:sp>
        <p:nvSpPr>
          <p:cNvPr id="6" name="TextBox 5">
            <a:extLst>
              <a:ext uri="{FF2B5EF4-FFF2-40B4-BE49-F238E27FC236}">
                <a16:creationId xmlns:a16="http://schemas.microsoft.com/office/drawing/2014/main" id="{C2C44336-4270-4CF9-8B63-967853501379}"/>
              </a:ext>
            </a:extLst>
          </p:cNvPr>
          <p:cNvSpPr txBox="1"/>
          <p:nvPr/>
        </p:nvSpPr>
        <p:spPr>
          <a:xfrm>
            <a:off x="346191" y="2483892"/>
            <a:ext cx="1760561" cy="307777"/>
          </a:xfrm>
          <a:prstGeom prst="rect">
            <a:avLst/>
          </a:prstGeom>
          <a:noFill/>
        </p:spPr>
        <p:txBody>
          <a:bodyPr wrap="square" rtlCol="0">
            <a:spAutoFit/>
          </a:bodyPr>
          <a:lstStyle/>
          <a:p>
            <a:r>
              <a:rPr lang="en-US" altLang="zh-CN" sz="1400" dirty="0"/>
              <a:t>Open API layer</a:t>
            </a:r>
          </a:p>
        </p:txBody>
      </p:sp>
      <p:sp>
        <p:nvSpPr>
          <p:cNvPr id="9" name="TextBox 8">
            <a:extLst>
              <a:ext uri="{FF2B5EF4-FFF2-40B4-BE49-F238E27FC236}">
                <a16:creationId xmlns:a16="http://schemas.microsoft.com/office/drawing/2014/main" id="{5DB5F342-A972-478D-A085-E8EC4CB3CB1C}"/>
              </a:ext>
            </a:extLst>
          </p:cNvPr>
          <p:cNvSpPr txBox="1"/>
          <p:nvPr/>
        </p:nvSpPr>
        <p:spPr>
          <a:xfrm>
            <a:off x="363481" y="1398647"/>
            <a:ext cx="1760561" cy="307777"/>
          </a:xfrm>
          <a:prstGeom prst="rect">
            <a:avLst/>
          </a:prstGeom>
          <a:noFill/>
        </p:spPr>
        <p:txBody>
          <a:bodyPr wrap="square" rtlCol="0">
            <a:spAutoFit/>
          </a:bodyPr>
          <a:lstStyle/>
          <a:p>
            <a:r>
              <a:rPr lang="en-US" altLang="zh-CN" sz="1400" dirty="0"/>
              <a:t>Customer App layer</a:t>
            </a:r>
          </a:p>
        </p:txBody>
      </p:sp>
      <p:sp>
        <p:nvSpPr>
          <p:cNvPr id="10" name="TextBox 9">
            <a:extLst>
              <a:ext uri="{FF2B5EF4-FFF2-40B4-BE49-F238E27FC236}">
                <a16:creationId xmlns:a16="http://schemas.microsoft.com/office/drawing/2014/main" id="{B8C68D0F-FEA6-456B-8932-B40AB02665C2}"/>
              </a:ext>
            </a:extLst>
          </p:cNvPr>
          <p:cNvSpPr txBox="1"/>
          <p:nvPr/>
        </p:nvSpPr>
        <p:spPr>
          <a:xfrm>
            <a:off x="346190" y="3319186"/>
            <a:ext cx="1760561" cy="523220"/>
          </a:xfrm>
          <a:prstGeom prst="rect">
            <a:avLst/>
          </a:prstGeom>
          <a:noFill/>
        </p:spPr>
        <p:txBody>
          <a:bodyPr wrap="square" rtlCol="0">
            <a:spAutoFit/>
          </a:bodyPr>
          <a:lstStyle/>
          <a:p>
            <a:r>
              <a:rPr lang="en-US" altLang="zh-CN" sz="1400" dirty="0"/>
              <a:t>Financial Service product layer</a:t>
            </a:r>
          </a:p>
        </p:txBody>
      </p:sp>
      <p:sp>
        <p:nvSpPr>
          <p:cNvPr id="12" name="TextBox 11">
            <a:extLst>
              <a:ext uri="{FF2B5EF4-FFF2-40B4-BE49-F238E27FC236}">
                <a16:creationId xmlns:a16="http://schemas.microsoft.com/office/drawing/2014/main" id="{319EA0A5-30FE-4D3F-9F58-91E2DBEB2FC7}"/>
              </a:ext>
            </a:extLst>
          </p:cNvPr>
          <p:cNvSpPr txBox="1"/>
          <p:nvPr/>
        </p:nvSpPr>
        <p:spPr>
          <a:xfrm>
            <a:off x="346190" y="4331597"/>
            <a:ext cx="1967106" cy="523220"/>
          </a:xfrm>
          <a:prstGeom prst="rect">
            <a:avLst/>
          </a:prstGeom>
          <a:noFill/>
        </p:spPr>
        <p:txBody>
          <a:bodyPr wrap="square" rtlCol="0">
            <a:spAutoFit/>
          </a:bodyPr>
          <a:lstStyle/>
          <a:p>
            <a:r>
              <a:rPr lang="en-US" altLang="zh-CN" sz="1400" dirty="0"/>
              <a:t>Common component layer</a:t>
            </a:r>
          </a:p>
        </p:txBody>
      </p:sp>
      <p:sp>
        <p:nvSpPr>
          <p:cNvPr id="14" name="TextBox 13">
            <a:extLst>
              <a:ext uri="{FF2B5EF4-FFF2-40B4-BE49-F238E27FC236}">
                <a16:creationId xmlns:a16="http://schemas.microsoft.com/office/drawing/2014/main" id="{DEAB423E-6A84-4AD9-9334-6177452E564C}"/>
              </a:ext>
            </a:extLst>
          </p:cNvPr>
          <p:cNvSpPr txBox="1"/>
          <p:nvPr/>
        </p:nvSpPr>
        <p:spPr>
          <a:xfrm>
            <a:off x="346190" y="5344008"/>
            <a:ext cx="1760561" cy="523220"/>
          </a:xfrm>
          <a:prstGeom prst="rect">
            <a:avLst/>
          </a:prstGeom>
          <a:noFill/>
        </p:spPr>
        <p:txBody>
          <a:bodyPr wrap="square" rtlCol="0">
            <a:spAutoFit/>
          </a:bodyPr>
          <a:lstStyle/>
          <a:p>
            <a:r>
              <a:rPr lang="en-US" altLang="zh-CN" sz="1400" dirty="0"/>
              <a:t>Infra services in the industry</a:t>
            </a:r>
          </a:p>
        </p:txBody>
      </p:sp>
      <p:sp>
        <p:nvSpPr>
          <p:cNvPr id="16" name="TextBox 15">
            <a:extLst>
              <a:ext uri="{FF2B5EF4-FFF2-40B4-BE49-F238E27FC236}">
                <a16:creationId xmlns:a16="http://schemas.microsoft.com/office/drawing/2014/main" id="{8E92CCE0-5BE3-4D7E-A53E-7D9E2AAE8633}"/>
              </a:ext>
            </a:extLst>
          </p:cNvPr>
          <p:cNvSpPr txBox="1"/>
          <p:nvPr/>
        </p:nvSpPr>
        <p:spPr>
          <a:xfrm>
            <a:off x="3059677" y="5528674"/>
            <a:ext cx="1597234" cy="461665"/>
          </a:xfrm>
          <a:prstGeom prst="rect">
            <a:avLst/>
          </a:prstGeom>
          <a:solidFill>
            <a:schemeClr val="accent3"/>
          </a:solidFill>
          <a:ln>
            <a:noFill/>
          </a:ln>
        </p:spPr>
        <p:txBody>
          <a:bodyPr wrap="square" rtlCol="0">
            <a:spAutoFit/>
          </a:bodyPr>
          <a:lstStyle/>
          <a:p>
            <a:r>
              <a:rPr lang="en-US" sz="1200" dirty="0"/>
              <a:t>Credit report and verification systems</a:t>
            </a:r>
          </a:p>
        </p:txBody>
      </p:sp>
      <p:sp>
        <p:nvSpPr>
          <p:cNvPr id="17" name="TextBox 16">
            <a:extLst>
              <a:ext uri="{FF2B5EF4-FFF2-40B4-BE49-F238E27FC236}">
                <a16:creationId xmlns:a16="http://schemas.microsoft.com/office/drawing/2014/main" id="{A48419F2-D117-4D85-9A75-816998B2196B}"/>
              </a:ext>
            </a:extLst>
          </p:cNvPr>
          <p:cNvSpPr txBox="1"/>
          <p:nvPr/>
        </p:nvSpPr>
        <p:spPr>
          <a:xfrm>
            <a:off x="5106114" y="5528674"/>
            <a:ext cx="1500002" cy="461665"/>
          </a:xfrm>
          <a:prstGeom prst="rect">
            <a:avLst/>
          </a:prstGeom>
          <a:solidFill>
            <a:schemeClr val="bg2"/>
          </a:solidFill>
          <a:ln>
            <a:noFill/>
          </a:ln>
        </p:spPr>
        <p:txBody>
          <a:bodyPr wrap="square" rtlCol="0">
            <a:spAutoFit/>
          </a:bodyPr>
          <a:lstStyle/>
          <a:p>
            <a:r>
              <a:rPr lang="en-US" sz="1200" dirty="0"/>
              <a:t>Fund payment systems</a:t>
            </a:r>
          </a:p>
        </p:txBody>
      </p:sp>
      <p:sp>
        <p:nvSpPr>
          <p:cNvPr id="18" name="TextBox 17">
            <a:extLst>
              <a:ext uri="{FF2B5EF4-FFF2-40B4-BE49-F238E27FC236}">
                <a16:creationId xmlns:a16="http://schemas.microsoft.com/office/drawing/2014/main" id="{C089BD4F-A735-40CD-9C33-88C4B50FC729}"/>
              </a:ext>
            </a:extLst>
          </p:cNvPr>
          <p:cNvSpPr txBox="1"/>
          <p:nvPr/>
        </p:nvSpPr>
        <p:spPr>
          <a:xfrm>
            <a:off x="6981133" y="5528674"/>
            <a:ext cx="1500002" cy="461665"/>
          </a:xfrm>
          <a:prstGeom prst="rect">
            <a:avLst/>
          </a:prstGeom>
          <a:solidFill>
            <a:schemeClr val="bg2"/>
          </a:solidFill>
          <a:ln>
            <a:noFill/>
          </a:ln>
        </p:spPr>
        <p:txBody>
          <a:bodyPr wrap="square" rtlCol="0">
            <a:spAutoFit/>
          </a:bodyPr>
          <a:lstStyle/>
          <a:p>
            <a:r>
              <a:rPr lang="en-US" sz="1200" dirty="0"/>
              <a:t>Credit Card networks</a:t>
            </a:r>
          </a:p>
        </p:txBody>
      </p:sp>
      <p:sp>
        <p:nvSpPr>
          <p:cNvPr id="19" name="TextBox 18">
            <a:extLst>
              <a:ext uri="{FF2B5EF4-FFF2-40B4-BE49-F238E27FC236}">
                <a16:creationId xmlns:a16="http://schemas.microsoft.com/office/drawing/2014/main" id="{774F73F2-9D35-437B-B826-0AE5F8E8ABE5}"/>
              </a:ext>
            </a:extLst>
          </p:cNvPr>
          <p:cNvSpPr txBox="1"/>
          <p:nvPr/>
        </p:nvSpPr>
        <p:spPr>
          <a:xfrm>
            <a:off x="2574980" y="4400296"/>
            <a:ext cx="1137464" cy="276999"/>
          </a:xfrm>
          <a:prstGeom prst="rect">
            <a:avLst/>
          </a:prstGeom>
          <a:solidFill>
            <a:srgbClr val="92D050"/>
          </a:solidFill>
          <a:ln>
            <a:noFill/>
          </a:ln>
        </p:spPr>
        <p:txBody>
          <a:bodyPr wrap="square" rtlCol="0">
            <a:spAutoFit/>
          </a:bodyPr>
          <a:lstStyle/>
          <a:p>
            <a:r>
              <a:rPr lang="en-US" sz="1200" dirty="0"/>
              <a:t>Core banking</a:t>
            </a:r>
          </a:p>
        </p:txBody>
      </p:sp>
      <p:sp>
        <p:nvSpPr>
          <p:cNvPr id="21" name="TextBox 20">
            <a:extLst>
              <a:ext uri="{FF2B5EF4-FFF2-40B4-BE49-F238E27FC236}">
                <a16:creationId xmlns:a16="http://schemas.microsoft.com/office/drawing/2014/main" id="{D537CBF8-8E06-4878-8C43-11C2674B73EE}"/>
              </a:ext>
            </a:extLst>
          </p:cNvPr>
          <p:cNvSpPr txBox="1"/>
          <p:nvPr/>
        </p:nvSpPr>
        <p:spPr>
          <a:xfrm>
            <a:off x="5028649" y="2533745"/>
            <a:ext cx="1025138" cy="461665"/>
          </a:xfrm>
          <a:prstGeom prst="rect">
            <a:avLst/>
          </a:prstGeom>
          <a:solidFill>
            <a:schemeClr val="accent5">
              <a:lumMod val="60000"/>
              <a:lumOff val="40000"/>
            </a:schemeClr>
          </a:solidFill>
          <a:ln>
            <a:noFill/>
          </a:ln>
        </p:spPr>
        <p:txBody>
          <a:bodyPr wrap="square" rtlCol="0">
            <a:spAutoFit/>
          </a:bodyPr>
          <a:lstStyle/>
          <a:p>
            <a:r>
              <a:rPr lang="en-US" sz="1200" dirty="0"/>
              <a:t>Loan  service</a:t>
            </a:r>
          </a:p>
        </p:txBody>
      </p:sp>
      <p:sp>
        <p:nvSpPr>
          <p:cNvPr id="22" name="TextBox 21">
            <a:extLst>
              <a:ext uri="{FF2B5EF4-FFF2-40B4-BE49-F238E27FC236}">
                <a16:creationId xmlns:a16="http://schemas.microsoft.com/office/drawing/2014/main" id="{3211F2F0-A7EE-4529-A0AF-35663AF5BEBC}"/>
              </a:ext>
            </a:extLst>
          </p:cNvPr>
          <p:cNvSpPr txBox="1"/>
          <p:nvPr/>
        </p:nvSpPr>
        <p:spPr>
          <a:xfrm>
            <a:off x="3900980" y="4392393"/>
            <a:ext cx="1025138" cy="461665"/>
          </a:xfrm>
          <a:prstGeom prst="rect">
            <a:avLst/>
          </a:prstGeom>
          <a:solidFill>
            <a:srgbClr val="92D050"/>
          </a:solidFill>
          <a:ln>
            <a:noFill/>
          </a:ln>
        </p:spPr>
        <p:txBody>
          <a:bodyPr wrap="square" rtlCol="0">
            <a:spAutoFit/>
          </a:bodyPr>
          <a:lstStyle/>
          <a:p>
            <a:r>
              <a:rPr lang="en-US" sz="1200" dirty="0"/>
              <a:t>Document images</a:t>
            </a:r>
          </a:p>
        </p:txBody>
      </p:sp>
      <p:sp>
        <p:nvSpPr>
          <p:cNvPr id="23" name="TextBox 22">
            <a:extLst>
              <a:ext uri="{FF2B5EF4-FFF2-40B4-BE49-F238E27FC236}">
                <a16:creationId xmlns:a16="http://schemas.microsoft.com/office/drawing/2014/main" id="{586FF4DE-4F6C-4501-A501-35BDC928F93F}"/>
              </a:ext>
            </a:extLst>
          </p:cNvPr>
          <p:cNvSpPr txBox="1"/>
          <p:nvPr/>
        </p:nvSpPr>
        <p:spPr>
          <a:xfrm>
            <a:off x="5162065" y="4392394"/>
            <a:ext cx="533670" cy="461665"/>
          </a:xfrm>
          <a:prstGeom prst="rect">
            <a:avLst/>
          </a:prstGeom>
          <a:solidFill>
            <a:schemeClr val="accent4">
              <a:lumMod val="20000"/>
              <a:lumOff val="80000"/>
            </a:schemeClr>
          </a:solidFill>
          <a:ln>
            <a:noFill/>
          </a:ln>
        </p:spPr>
        <p:txBody>
          <a:bodyPr wrap="square" rtlCol="0">
            <a:spAutoFit/>
          </a:bodyPr>
          <a:lstStyle/>
          <a:p>
            <a:r>
              <a:rPr lang="en-US" sz="1200" dirty="0"/>
              <a:t>Anti-fraud</a:t>
            </a:r>
          </a:p>
        </p:txBody>
      </p:sp>
      <p:sp>
        <p:nvSpPr>
          <p:cNvPr id="24" name="TextBox 23">
            <a:extLst>
              <a:ext uri="{FF2B5EF4-FFF2-40B4-BE49-F238E27FC236}">
                <a16:creationId xmlns:a16="http://schemas.microsoft.com/office/drawing/2014/main" id="{AE4DBD22-2BAF-44D5-85E9-242F1571D964}"/>
              </a:ext>
            </a:extLst>
          </p:cNvPr>
          <p:cNvSpPr txBox="1"/>
          <p:nvPr/>
        </p:nvSpPr>
        <p:spPr>
          <a:xfrm>
            <a:off x="5771283" y="4403663"/>
            <a:ext cx="1041086" cy="461665"/>
          </a:xfrm>
          <a:prstGeom prst="rect">
            <a:avLst/>
          </a:prstGeom>
          <a:solidFill>
            <a:schemeClr val="accent4">
              <a:lumMod val="20000"/>
              <a:lumOff val="80000"/>
            </a:schemeClr>
          </a:solidFill>
          <a:ln>
            <a:noFill/>
          </a:ln>
        </p:spPr>
        <p:txBody>
          <a:bodyPr wrap="square" rtlCol="0">
            <a:spAutoFit/>
          </a:bodyPr>
          <a:lstStyle/>
          <a:p>
            <a:r>
              <a:rPr lang="en-US" sz="1200" dirty="0"/>
              <a:t>Anti-Laundering</a:t>
            </a:r>
          </a:p>
        </p:txBody>
      </p:sp>
      <p:sp>
        <p:nvSpPr>
          <p:cNvPr id="25" name="TextBox 24">
            <a:extLst>
              <a:ext uri="{FF2B5EF4-FFF2-40B4-BE49-F238E27FC236}">
                <a16:creationId xmlns:a16="http://schemas.microsoft.com/office/drawing/2014/main" id="{3B0D9A05-8C20-4E02-BA7C-FABEB1FC1D28}"/>
              </a:ext>
            </a:extLst>
          </p:cNvPr>
          <p:cNvSpPr txBox="1"/>
          <p:nvPr/>
        </p:nvSpPr>
        <p:spPr>
          <a:xfrm>
            <a:off x="7167588" y="4392393"/>
            <a:ext cx="906521" cy="461665"/>
          </a:xfrm>
          <a:prstGeom prst="rect">
            <a:avLst/>
          </a:prstGeom>
          <a:solidFill>
            <a:srgbClr val="92D050"/>
          </a:solidFill>
          <a:ln>
            <a:noFill/>
          </a:ln>
        </p:spPr>
        <p:txBody>
          <a:bodyPr wrap="square" rtlCol="0">
            <a:spAutoFit/>
          </a:bodyPr>
          <a:lstStyle/>
          <a:p>
            <a:r>
              <a:rPr lang="en-US" sz="1200" dirty="0"/>
              <a:t>Big data analytics</a:t>
            </a:r>
          </a:p>
        </p:txBody>
      </p:sp>
      <p:sp>
        <p:nvSpPr>
          <p:cNvPr id="26" name="TextBox 25">
            <a:extLst>
              <a:ext uri="{FF2B5EF4-FFF2-40B4-BE49-F238E27FC236}">
                <a16:creationId xmlns:a16="http://schemas.microsoft.com/office/drawing/2014/main" id="{139C8969-C756-48FC-90AB-065AEFA82D3C}"/>
              </a:ext>
            </a:extLst>
          </p:cNvPr>
          <p:cNvSpPr txBox="1"/>
          <p:nvPr/>
        </p:nvSpPr>
        <p:spPr>
          <a:xfrm>
            <a:off x="6496129" y="2529958"/>
            <a:ext cx="1518006" cy="461665"/>
          </a:xfrm>
          <a:prstGeom prst="rect">
            <a:avLst/>
          </a:prstGeom>
          <a:solidFill>
            <a:schemeClr val="accent5">
              <a:lumMod val="60000"/>
              <a:lumOff val="40000"/>
            </a:schemeClr>
          </a:solidFill>
          <a:ln>
            <a:noFill/>
          </a:ln>
        </p:spPr>
        <p:txBody>
          <a:bodyPr wrap="square" rtlCol="0">
            <a:spAutoFit/>
          </a:bodyPr>
          <a:lstStyle/>
          <a:p>
            <a:r>
              <a:rPr lang="en-US" sz="1200" dirty="0"/>
              <a:t>Wealth  management</a:t>
            </a:r>
          </a:p>
        </p:txBody>
      </p:sp>
      <p:sp>
        <p:nvSpPr>
          <p:cNvPr id="27" name="TextBox 26">
            <a:extLst>
              <a:ext uri="{FF2B5EF4-FFF2-40B4-BE49-F238E27FC236}">
                <a16:creationId xmlns:a16="http://schemas.microsoft.com/office/drawing/2014/main" id="{411DBEAC-2962-442D-8846-3F382C741FE1}"/>
              </a:ext>
            </a:extLst>
          </p:cNvPr>
          <p:cNvSpPr txBox="1"/>
          <p:nvPr/>
        </p:nvSpPr>
        <p:spPr>
          <a:xfrm>
            <a:off x="8844629" y="5528674"/>
            <a:ext cx="1500002" cy="461665"/>
          </a:xfrm>
          <a:prstGeom prst="rect">
            <a:avLst/>
          </a:prstGeom>
          <a:solidFill>
            <a:schemeClr val="bg2"/>
          </a:solidFill>
          <a:ln>
            <a:noFill/>
          </a:ln>
        </p:spPr>
        <p:txBody>
          <a:bodyPr wrap="square" rtlCol="0">
            <a:spAutoFit/>
          </a:bodyPr>
          <a:lstStyle/>
          <a:p>
            <a:r>
              <a:rPr lang="en-US" sz="1200" dirty="0"/>
              <a:t>Stock/mercantile exchanges</a:t>
            </a:r>
          </a:p>
        </p:txBody>
      </p:sp>
      <p:sp>
        <p:nvSpPr>
          <p:cNvPr id="29" name="TextBox 28">
            <a:extLst>
              <a:ext uri="{FF2B5EF4-FFF2-40B4-BE49-F238E27FC236}">
                <a16:creationId xmlns:a16="http://schemas.microsoft.com/office/drawing/2014/main" id="{48399074-A9C2-4CC2-A938-53450F5D4625}"/>
              </a:ext>
            </a:extLst>
          </p:cNvPr>
          <p:cNvSpPr txBox="1"/>
          <p:nvPr/>
        </p:nvSpPr>
        <p:spPr>
          <a:xfrm>
            <a:off x="8308279" y="2529768"/>
            <a:ext cx="1161484" cy="461665"/>
          </a:xfrm>
          <a:prstGeom prst="rect">
            <a:avLst/>
          </a:prstGeom>
          <a:solidFill>
            <a:schemeClr val="accent5">
              <a:lumMod val="60000"/>
              <a:lumOff val="40000"/>
            </a:schemeClr>
          </a:solidFill>
          <a:ln>
            <a:noFill/>
          </a:ln>
        </p:spPr>
        <p:txBody>
          <a:bodyPr wrap="square" rtlCol="0">
            <a:spAutoFit/>
          </a:bodyPr>
          <a:lstStyle/>
          <a:p>
            <a:r>
              <a:rPr lang="en-US" sz="1200" dirty="0"/>
              <a:t>Product  service</a:t>
            </a:r>
          </a:p>
        </p:txBody>
      </p:sp>
      <p:sp>
        <p:nvSpPr>
          <p:cNvPr id="30" name="TextBox 29">
            <a:extLst>
              <a:ext uri="{FF2B5EF4-FFF2-40B4-BE49-F238E27FC236}">
                <a16:creationId xmlns:a16="http://schemas.microsoft.com/office/drawing/2014/main" id="{69A9DA0E-7E92-4B9C-89E4-99690CB83499}"/>
              </a:ext>
            </a:extLst>
          </p:cNvPr>
          <p:cNvSpPr txBox="1"/>
          <p:nvPr/>
        </p:nvSpPr>
        <p:spPr>
          <a:xfrm>
            <a:off x="8188461" y="4392393"/>
            <a:ext cx="906521" cy="461665"/>
          </a:xfrm>
          <a:prstGeom prst="rect">
            <a:avLst/>
          </a:prstGeom>
          <a:solidFill>
            <a:srgbClr val="92D050"/>
          </a:solidFill>
          <a:ln>
            <a:noFill/>
          </a:ln>
        </p:spPr>
        <p:txBody>
          <a:bodyPr wrap="square" rtlCol="0">
            <a:spAutoFit/>
          </a:bodyPr>
          <a:lstStyle/>
          <a:p>
            <a:r>
              <a:rPr lang="en-US" sz="1200" dirty="0"/>
              <a:t>Market trading</a:t>
            </a:r>
          </a:p>
        </p:txBody>
      </p:sp>
      <p:sp>
        <p:nvSpPr>
          <p:cNvPr id="31" name="TextBox 30">
            <a:extLst>
              <a:ext uri="{FF2B5EF4-FFF2-40B4-BE49-F238E27FC236}">
                <a16:creationId xmlns:a16="http://schemas.microsoft.com/office/drawing/2014/main" id="{61F15E59-2EE8-48DA-905C-99CEC3E68C79}"/>
              </a:ext>
            </a:extLst>
          </p:cNvPr>
          <p:cNvSpPr txBox="1"/>
          <p:nvPr/>
        </p:nvSpPr>
        <p:spPr>
          <a:xfrm>
            <a:off x="4280434" y="1353645"/>
            <a:ext cx="914297" cy="276999"/>
          </a:xfrm>
          <a:prstGeom prst="rect">
            <a:avLst/>
          </a:prstGeom>
          <a:solidFill>
            <a:schemeClr val="accent5">
              <a:lumMod val="40000"/>
              <a:lumOff val="60000"/>
            </a:schemeClr>
          </a:solidFill>
          <a:ln>
            <a:noFill/>
          </a:ln>
        </p:spPr>
        <p:txBody>
          <a:bodyPr wrap="square" rtlCol="0">
            <a:spAutoFit/>
          </a:bodyPr>
          <a:lstStyle/>
          <a:p>
            <a:r>
              <a:rPr lang="en-US" sz="1200" dirty="0"/>
              <a:t>Travel</a:t>
            </a:r>
          </a:p>
        </p:txBody>
      </p:sp>
      <p:sp>
        <p:nvSpPr>
          <p:cNvPr id="32" name="TextBox 31">
            <a:extLst>
              <a:ext uri="{FF2B5EF4-FFF2-40B4-BE49-F238E27FC236}">
                <a16:creationId xmlns:a16="http://schemas.microsoft.com/office/drawing/2014/main" id="{3E6D98D9-E0C8-4314-B528-110D78CC199F}"/>
              </a:ext>
            </a:extLst>
          </p:cNvPr>
          <p:cNvSpPr txBox="1"/>
          <p:nvPr/>
        </p:nvSpPr>
        <p:spPr>
          <a:xfrm>
            <a:off x="5363343" y="1353644"/>
            <a:ext cx="684670" cy="276999"/>
          </a:xfrm>
          <a:prstGeom prst="rect">
            <a:avLst/>
          </a:prstGeom>
          <a:solidFill>
            <a:schemeClr val="accent5">
              <a:lumMod val="40000"/>
              <a:lumOff val="60000"/>
            </a:schemeClr>
          </a:solidFill>
          <a:ln>
            <a:noFill/>
          </a:ln>
        </p:spPr>
        <p:txBody>
          <a:bodyPr wrap="square" rtlCol="0">
            <a:spAutoFit/>
          </a:bodyPr>
          <a:lstStyle/>
          <a:p>
            <a:r>
              <a:rPr lang="en-US" sz="1200" dirty="0"/>
              <a:t>Game</a:t>
            </a:r>
          </a:p>
        </p:txBody>
      </p:sp>
      <p:sp>
        <p:nvSpPr>
          <p:cNvPr id="33" name="TextBox 32">
            <a:extLst>
              <a:ext uri="{FF2B5EF4-FFF2-40B4-BE49-F238E27FC236}">
                <a16:creationId xmlns:a16="http://schemas.microsoft.com/office/drawing/2014/main" id="{4DC3B87F-FC11-4B0D-8CE9-09DC1238B33F}"/>
              </a:ext>
            </a:extLst>
          </p:cNvPr>
          <p:cNvSpPr txBox="1"/>
          <p:nvPr/>
        </p:nvSpPr>
        <p:spPr>
          <a:xfrm>
            <a:off x="6261881" y="1353645"/>
            <a:ext cx="1339420" cy="276999"/>
          </a:xfrm>
          <a:prstGeom prst="rect">
            <a:avLst/>
          </a:prstGeom>
          <a:solidFill>
            <a:schemeClr val="accent5">
              <a:lumMod val="40000"/>
              <a:lumOff val="60000"/>
            </a:schemeClr>
          </a:solidFill>
          <a:ln>
            <a:noFill/>
          </a:ln>
        </p:spPr>
        <p:txBody>
          <a:bodyPr wrap="square" rtlCol="0">
            <a:spAutoFit/>
          </a:bodyPr>
          <a:lstStyle/>
          <a:p>
            <a:r>
              <a:rPr lang="en-US" sz="1200" dirty="0"/>
              <a:t>E-commerce</a:t>
            </a:r>
          </a:p>
        </p:txBody>
      </p:sp>
      <p:sp>
        <p:nvSpPr>
          <p:cNvPr id="34" name="TextBox 33">
            <a:extLst>
              <a:ext uri="{FF2B5EF4-FFF2-40B4-BE49-F238E27FC236}">
                <a16:creationId xmlns:a16="http://schemas.microsoft.com/office/drawing/2014/main" id="{3384E828-3F56-412E-AF4D-4148D043D16E}"/>
              </a:ext>
            </a:extLst>
          </p:cNvPr>
          <p:cNvSpPr txBox="1"/>
          <p:nvPr/>
        </p:nvSpPr>
        <p:spPr>
          <a:xfrm>
            <a:off x="7829556" y="1353645"/>
            <a:ext cx="800938" cy="276999"/>
          </a:xfrm>
          <a:prstGeom prst="rect">
            <a:avLst/>
          </a:prstGeom>
          <a:solidFill>
            <a:schemeClr val="accent5">
              <a:lumMod val="40000"/>
              <a:lumOff val="60000"/>
            </a:schemeClr>
          </a:solidFill>
          <a:ln>
            <a:noFill/>
          </a:ln>
        </p:spPr>
        <p:txBody>
          <a:bodyPr wrap="square" rtlCol="0">
            <a:spAutoFit/>
          </a:bodyPr>
          <a:lstStyle/>
          <a:p>
            <a:r>
              <a:rPr lang="en-US" sz="1200" dirty="0"/>
              <a:t>Media</a:t>
            </a:r>
          </a:p>
        </p:txBody>
      </p:sp>
      <p:sp>
        <p:nvSpPr>
          <p:cNvPr id="35" name="TextBox 34">
            <a:extLst>
              <a:ext uri="{FF2B5EF4-FFF2-40B4-BE49-F238E27FC236}">
                <a16:creationId xmlns:a16="http://schemas.microsoft.com/office/drawing/2014/main" id="{482DD7E7-1947-41A2-84DB-D4E9636F43BE}"/>
              </a:ext>
            </a:extLst>
          </p:cNvPr>
          <p:cNvSpPr txBox="1"/>
          <p:nvPr/>
        </p:nvSpPr>
        <p:spPr>
          <a:xfrm>
            <a:off x="8951892" y="1359809"/>
            <a:ext cx="800938" cy="276999"/>
          </a:xfrm>
          <a:prstGeom prst="rect">
            <a:avLst/>
          </a:prstGeom>
          <a:solidFill>
            <a:schemeClr val="accent5">
              <a:lumMod val="40000"/>
              <a:lumOff val="60000"/>
            </a:schemeClr>
          </a:solidFill>
          <a:ln>
            <a:noFill/>
          </a:ln>
        </p:spPr>
        <p:txBody>
          <a:bodyPr wrap="square" rtlCol="0">
            <a:spAutoFit/>
          </a:bodyPr>
          <a:lstStyle/>
          <a:p>
            <a:r>
              <a:rPr lang="en-US" sz="1200" dirty="0"/>
              <a:t>Banking</a:t>
            </a:r>
          </a:p>
        </p:txBody>
      </p:sp>
      <p:sp>
        <p:nvSpPr>
          <p:cNvPr id="42" name="TextBox 41">
            <a:extLst>
              <a:ext uri="{FF2B5EF4-FFF2-40B4-BE49-F238E27FC236}">
                <a16:creationId xmlns:a16="http://schemas.microsoft.com/office/drawing/2014/main" id="{4CBA44FF-6E77-4A79-B510-02093B21B3D1}"/>
              </a:ext>
            </a:extLst>
          </p:cNvPr>
          <p:cNvSpPr txBox="1"/>
          <p:nvPr/>
        </p:nvSpPr>
        <p:spPr>
          <a:xfrm>
            <a:off x="9352361" y="4392395"/>
            <a:ext cx="906521" cy="276999"/>
          </a:xfrm>
          <a:prstGeom prst="rect">
            <a:avLst/>
          </a:prstGeom>
          <a:solidFill>
            <a:srgbClr val="92D050"/>
          </a:solidFill>
          <a:ln>
            <a:noFill/>
          </a:ln>
        </p:spPr>
        <p:txBody>
          <a:bodyPr wrap="square" rtlCol="0">
            <a:spAutoFit/>
          </a:bodyPr>
          <a:lstStyle/>
          <a:p>
            <a:r>
              <a:rPr lang="en-US" sz="1200" dirty="0"/>
              <a:t>Reporting</a:t>
            </a:r>
          </a:p>
        </p:txBody>
      </p:sp>
      <p:sp>
        <p:nvSpPr>
          <p:cNvPr id="43" name="TextBox 42">
            <a:extLst>
              <a:ext uri="{FF2B5EF4-FFF2-40B4-BE49-F238E27FC236}">
                <a16:creationId xmlns:a16="http://schemas.microsoft.com/office/drawing/2014/main" id="{F21C97DB-3BB8-491E-8720-0E20B3595ECB}"/>
              </a:ext>
            </a:extLst>
          </p:cNvPr>
          <p:cNvSpPr txBox="1"/>
          <p:nvPr/>
        </p:nvSpPr>
        <p:spPr>
          <a:xfrm>
            <a:off x="9352362" y="4730192"/>
            <a:ext cx="1377336" cy="276999"/>
          </a:xfrm>
          <a:prstGeom prst="rect">
            <a:avLst/>
          </a:prstGeom>
          <a:solidFill>
            <a:srgbClr val="92D050"/>
          </a:solidFill>
          <a:ln>
            <a:noFill/>
          </a:ln>
        </p:spPr>
        <p:txBody>
          <a:bodyPr wrap="square" rtlCol="0">
            <a:spAutoFit/>
          </a:bodyPr>
          <a:lstStyle/>
          <a:p>
            <a:r>
              <a:rPr lang="en-US" altLang="zh-CN" sz="1200" dirty="0"/>
              <a:t>General Ledger</a:t>
            </a:r>
            <a:endParaRPr lang="en-US" sz="1200" dirty="0"/>
          </a:p>
        </p:txBody>
      </p:sp>
      <p:sp>
        <p:nvSpPr>
          <p:cNvPr id="44" name="TextBox 43">
            <a:extLst>
              <a:ext uri="{FF2B5EF4-FFF2-40B4-BE49-F238E27FC236}">
                <a16:creationId xmlns:a16="http://schemas.microsoft.com/office/drawing/2014/main" id="{9E77FF84-4B2D-49B8-9338-C6849C674F87}"/>
              </a:ext>
            </a:extLst>
          </p:cNvPr>
          <p:cNvSpPr txBox="1"/>
          <p:nvPr/>
        </p:nvSpPr>
        <p:spPr>
          <a:xfrm>
            <a:off x="2566238" y="4741862"/>
            <a:ext cx="1137464" cy="461665"/>
          </a:xfrm>
          <a:prstGeom prst="rect">
            <a:avLst/>
          </a:prstGeom>
          <a:solidFill>
            <a:srgbClr val="92D050"/>
          </a:solidFill>
          <a:ln>
            <a:noFill/>
          </a:ln>
        </p:spPr>
        <p:txBody>
          <a:bodyPr wrap="square" rtlCol="0">
            <a:spAutoFit/>
          </a:bodyPr>
          <a:lstStyle/>
          <a:p>
            <a:r>
              <a:rPr lang="en-US" sz="1200" dirty="0"/>
              <a:t>Risk Management</a:t>
            </a:r>
          </a:p>
        </p:txBody>
      </p:sp>
      <p:sp>
        <p:nvSpPr>
          <p:cNvPr id="45" name="TextBox 44">
            <a:extLst>
              <a:ext uri="{FF2B5EF4-FFF2-40B4-BE49-F238E27FC236}">
                <a16:creationId xmlns:a16="http://schemas.microsoft.com/office/drawing/2014/main" id="{D0E9BF94-FACC-429F-83B6-FB4741EF8948}"/>
              </a:ext>
            </a:extLst>
          </p:cNvPr>
          <p:cNvSpPr txBox="1"/>
          <p:nvPr/>
        </p:nvSpPr>
        <p:spPr>
          <a:xfrm>
            <a:off x="5162065" y="4922361"/>
            <a:ext cx="1794001" cy="276999"/>
          </a:xfrm>
          <a:prstGeom prst="rect">
            <a:avLst/>
          </a:prstGeom>
          <a:solidFill>
            <a:schemeClr val="accent4">
              <a:lumMod val="20000"/>
              <a:lumOff val="80000"/>
            </a:schemeClr>
          </a:solidFill>
          <a:ln>
            <a:noFill/>
          </a:ln>
        </p:spPr>
        <p:txBody>
          <a:bodyPr wrap="square" rtlCol="0">
            <a:spAutoFit/>
          </a:bodyPr>
          <a:lstStyle/>
          <a:p>
            <a:r>
              <a:rPr lang="en-US" sz="1200" dirty="0"/>
              <a:t>Regulation compliance</a:t>
            </a:r>
          </a:p>
        </p:txBody>
      </p:sp>
      <p:sp>
        <p:nvSpPr>
          <p:cNvPr id="46" name="Rectangle: Rounded Corners 45">
            <a:extLst>
              <a:ext uri="{FF2B5EF4-FFF2-40B4-BE49-F238E27FC236}">
                <a16:creationId xmlns:a16="http://schemas.microsoft.com/office/drawing/2014/main" id="{9A3885D6-81E0-4B8C-AC07-46E34CFD7747}"/>
              </a:ext>
            </a:extLst>
          </p:cNvPr>
          <p:cNvSpPr/>
          <p:nvPr/>
        </p:nvSpPr>
        <p:spPr>
          <a:xfrm>
            <a:off x="5070178" y="4269392"/>
            <a:ext cx="1983058" cy="1063339"/>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0B3CA15A-55D2-4EB2-B237-9EAAEDCA6BF3}"/>
              </a:ext>
            </a:extLst>
          </p:cNvPr>
          <p:cNvSpPr txBox="1"/>
          <p:nvPr/>
        </p:nvSpPr>
        <p:spPr>
          <a:xfrm>
            <a:off x="5734552" y="4033266"/>
            <a:ext cx="1008289" cy="261610"/>
          </a:xfrm>
          <a:prstGeom prst="rect">
            <a:avLst/>
          </a:prstGeom>
          <a:noFill/>
        </p:spPr>
        <p:txBody>
          <a:bodyPr wrap="square" rtlCol="0">
            <a:spAutoFit/>
          </a:bodyPr>
          <a:lstStyle/>
          <a:p>
            <a:r>
              <a:rPr lang="en-US" sz="1100" dirty="0"/>
              <a:t>RegTech</a:t>
            </a:r>
          </a:p>
        </p:txBody>
      </p:sp>
      <p:sp>
        <p:nvSpPr>
          <p:cNvPr id="48" name="TextBox 47">
            <a:extLst>
              <a:ext uri="{FF2B5EF4-FFF2-40B4-BE49-F238E27FC236}">
                <a16:creationId xmlns:a16="http://schemas.microsoft.com/office/drawing/2014/main" id="{B290E512-28E6-4C17-BB12-D1AD98DF8792}"/>
              </a:ext>
            </a:extLst>
          </p:cNvPr>
          <p:cNvSpPr txBox="1"/>
          <p:nvPr/>
        </p:nvSpPr>
        <p:spPr>
          <a:xfrm>
            <a:off x="9762610" y="2531385"/>
            <a:ext cx="966369" cy="461665"/>
          </a:xfrm>
          <a:prstGeom prst="rect">
            <a:avLst/>
          </a:prstGeom>
          <a:solidFill>
            <a:schemeClr val="accent5">
              <a:lumMod val="60000"/>
              <a:lumOff val="40000"/>
            </a:schemeClr>
          </a:solidFill>
          <a:ln>
            <a:noFill/>
          </a:ln>
        </p:spPr>
        <p:txBody>
          <a:bodyPr wrap="square" rtlCol="0">
            <a:spAutoFit/>
          </a:bodyPr>
          <a:lstStyle/>
          <a:p>
            <a:r>
              <a:rPr lang="en-US" sz="1200" dirty="0"/>
              <a:t>Data Insight</a:t>
            </a:r>
          </a:p>
        </p:txBody>
      </p:sp>
      <p:sp>
        <p:nvSpPr>
          <p:cNvPr id="49" name="Rectangle: Rounded Corners 48">
            <a:extLst>
              <a:ext uri="{FF2B5EF4-FFF2-40B4-BE49-F238E27FC236}">
                <a16:creationId xmlns:a16="http://schemas.microsoft.com/office/drawing/2014/main" id="{AC73DAA2-4DF1-4AE8-B949-EC5A59925BD3}"/>
              </a:ext>
            </a:extLst>
          </p:cNvPr>
          <p:cNvSpPr/>
          <p:nvPr/>
        </p:nvSpPr>
        <p:spPr>
          <a:xfrm>
            <a:off x="2470245" y="2002089"/>
            <a:ext cx="8367644" cy="3394841"/>
          </a:xfrm>
          <a:prstGeom prst="roundRect">
            <a:avLst>
              <a:gd name="adj" fmla="val 2802"/>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9A30CA37-F20C-4A5A-9891-EE08440F4DE5}"/>
              </a:ext>
            </a:extLst>
          </p:cNvPr>
          <p:cNvSpPr txBox="1"/>
          <p:nvPr/>
        </p:nvSpPr>
        <p:spPr>
          <a:xfrm>
            <a:off x="2549820" y="2073378"/>
            <a:ext cx="1008289" cy="261610"/>
          </a:xfrm>
          <a:prstGeom prst="rect">
            <a:avLst/>
          </a:prstGeom>
          <a:noFill/>
        </p:spPr>
        <p:txBody>
          <a:bodyPr wrap="square" rtlCol="0">
            <a:spAutoFit/>
          </a:bodyPr>
          <a:lstStyle/>
          <a:p>
            <a:r>
              <a:rPr lang="en-US" sz="1100" dirty="0"/>
              <a:t>FinTech</a:t>
            </a:r>
          </a:p>
        </p:txBody>
      </p:sp>
      <p:grpSp>
        <p:nvGrpSpPr>
          <p:cNvPr id="51" name="Group 50">
            <a:extLst>
              <a:ext uri="{FF2B5EF4-FFF2-40B4-BE49-F238E27FC236}">
                <a16:creationId xmlns:a16="http://schemas.microsoft.com/office/drawing/2014/main" id="{5A2448D6-0BA7-4E4D-BA9E-D9B8692C799B}"/>
              </a:ext>
            </a:extLst>
          </p:cNvPr>
          <p:cNvGrpSpPr/>
          <p:nvPr/>
        </p:nvGrpSpPr>
        <p:grpSpPr>
          <a:xfrm>
            <a:off x="2642627" y="1049311"/>
            <a:ext cx="800938" cy="757245"/>
            <a:chOff x="5050971" y="3719240"/>
            <a:chExt cx="1045029" cy="1026367"/>
          </a:xfrm>
        </p:grpSpPr>
        <p:sp>
          <p:nvSpPr>
            <p:cNvPr id="52" name="Oval 51">
              <a:extLst>
                <a:ext uri="{FF2B5EF4-FFF2-40B4-BE49-F238E27FC236}">
                  <a16:creationId xmlns:a16="http://schemas.microsoft.com/office/drawing/2014/main" id="{53758465-DDE2-48C7-B3F5-10EDE2469BC6}"/>
                </a:ext>
              </a:extLst>
            </p:cNvPr>
            <p:cNvSpPr/>
            <p:nvPr/>
          </p:nvSpPr>
          <p:spPr>
            <a:xfrm>
              <a:off x="5050971" y="3719240"/>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picture containing text&#10;&#10;Description automatically generated">
              <a:extLst>
                <a:ext uri="{FF2B5EF4-FFF2-40B4-BE49-F238E27FC236}">
                  <a16:creationId xmlns:a16="http://schemas.microsoft.com/office/drawing/2014/main" id="{D812B999-B19A-4FF2-B934-CD6D2217B22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39245" y="3798183"/>
              <a:ext cx="868480" cy="868480"/>
            </a:xfrm>
            <a:prstGeom prst="rect">
              <a:avLst/>
            </a:prstGeom>
          </p:spPr>
        </p:pic>
      </p:grpSp>
      <p:grpSp>
        <p:nvGrpSpPr>
          <p:cNvPr id="54" name="Group 53">
            <a:extLst>
              <a:ext uri="{FF2B5EF4-FFF2-40B4-BE49-F238E27FC236}">
                <a16:creationId xmlns:a16="http://schemas.microsoft.com/office/drawing/2014/main" id="{B1851FD3-4156-40D9-ABD6-20C0023A32DA}"/>
              </a:ext>
            </a:extLst>
          </p:cNvPr>
          <p:cNvGrpSpPr/>
          <p:nvPr/>
        </p:nvGrpSpPr>
        <p:grpSpPr>
          <a:xfrm>
            <a:off x="8956431" y="3332800"/>
            <a:ext cx="1096573" cy="755314"/>
            <a:chOff x="8546648" y="4617572"/>
            <a:chExt cx="1655360" cy="1109663"/>
          </a:xfrm>
        </p:grpSpPr>
        <p:pic>
          <p:nvPicPr>
            <p:cNvPr id="55" name="Picture 54" descr="Company name&#10;&#10;Description automatically generated with low confidence">
              <a:extLst>
                <a:ext uri="{FF2B5EF4-FFF2-40B4-BE49-F238E27FC236}">
                  <a16:creationId xmlns:a16="http://schemas.microsoft.com/office/drawing/2014/main" id="{12EF596F-66EB-41A1-91AB-35ADC3CB5BB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46648" y="4617572"/>
              <a:ext cx="1655360" cy="1103573"/>
            </a:xfrm>
            <a:prstGeom prst="rect">
              <a:avLst/>
            </a:prstGeom>
          </p:spPr>
        </p:pic>
        <p:sp>
          <p:nvSpPr>
            <p:cNvPr id="56" name="Oval 55">
              <a:extLst>
                <a:ext uri="{FF2B5EF4-FFF2-40B4-BE49-F238E27FC236}">
                  <a16:creationId xmlns:a16="http://schemas.microsoft.com/office/drawing/2014/main" id="{70FA9A5D-6741-413B-B951-E42112468AD4}"/>
                </a:ext>
              </a:extLst>
            </p:cNvPr>
            <p:cNvSpPr/>
            <p:nvPr/>
          </p:nvSpPr>
          <p:spPr>
            <a:xfrm>
              <a:off x="8850655" y="4700868"/>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FC4F0785-7EEE-44D0-95F5-B620FC831B5B}"/>
              </a:ext>
            </a:extLst>
          </p:cNvPr>
          <p:cNvGrpSpPr/>
          <p:nvPr/>
        </p:nvGrpSpPr>
        <p:grpSpPr>
          <a:xfrm>
            <a:off x="5070177" y="3375539"/>
            <a:ext cx="701105" cy="684489"/>
            <a:chOff x="5211895" y="3744975"/>
            <a:chExt cx="1045029" cy="1026367"/>
          </a:xfrm>
        </p:grpSpPr>
        <p:sp>
          <p:nvSpPr>
            <p:cNvPr id="58" name="Oval 57">
              <a:extLst>
                <a:ext uri="{FF2B5EF4-FFF2-40B4-BE49-F238E27FC236}">
                  <a16:creationId xmlns:a16="http://schemas.microsoft.com/office/drawing/2014/main" id="{8E476E4E-C38B-4B6B-9819-8978016F563A}"/>
                </a:ext>
              </a:extLst>
            </p:cNvPr>
            <p:cNvSpPr/>
            <p:nvPr/>
          </p:nvSpPr>
          <p:spPr>
            <a:xfrm>
              <a:off x="5211895" y="3744975"/>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descr="Icon&#10;&#10;Description automatically generated">
              <a:extLst>
                <a:ext uri="{FF2B5EF4-FFF2-40B4-BE49-F238E27FC236}">
                  <a16:creationId xmlns:a16="http://schemas.microsoft.com/office/drawing/2014/main" id="{FE236DD4-D04F-4632-874D-A6BE246E37B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333605" y="3927459"/>
              <a:ext cx="808507" cy="702907"/>
            </a:xfrm>
            <a:prstGeom prst="rect">
              <a:avLst/>
            </a:prstGeom>
          </p:spPr>
        </p:pic>
      </p:grpSp>
      <p:grpSp>
        <p:nvGrpSpPr>
          <p:cNvPr id="60" name="Group 59">
            <a:extLst>
              <a:ext uri="{FF2B5EF4-FFF2-40B4-BE49-F238E27FC236}">
                <a16:creationId xmlns:a16="http://schemas.microsoft.com/office/drawing/2014/main" id="{4250DA35-2A69-4752-9CA1-AA17DE6E0747}"/>
              </a:ext>
            </a:extLst>
          </p:cNvPr>
          <p:cNvGrpSpPr/>
          <p:nvPr/>
        </p:nvGrpSpPr>
        <p:grpSpPr>
          <a:xfrm>
            <a:off x="6423482" y="3363079"/>
            <a:ext cx="709985" cy="721766"/>
            <a:chOff x="4464132" y="3218661"/>
            <a:chExt cx="1045029" cy="1026367"/>
          </a:xfrm>
        </p:grpSpPr>
        <p:sp>
          <p:nvSpPr>
            <p:cNvPr id="61" name="Oval 60">
              <a:extLst>
                <a:ext uri="{FF2B5EF4-FFF2-40B4-BE49-F238E27FC236}">
                  <a16:creationId xmlns:a16="http://schemas.microsoft.com/office/drawing/2014/main" id="{5A1B4878-1EB5-4753-A752-4B9D0236FEA8}"/>
                </a:ext>
              </a:extLst>
            </p:cNvPr>
            <p:cNvSpPr/>
            <p:nvPr/>
          </p:nvSpPr>
          <p:spPr>
            <a:xfrm>
              <a:off x="4464132" y="3218661"/>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text, light&#10;&#10;Description automatically generated">
              <a:extLst>
                <a:ext uri="{FF2B5EF4-FFF2-40B4-BE49-F238E27FC236}">
                  <a16:creationId xmlns:a16="http://schemas.microsoft.com/office/drawing/2014/main" id="{9C4365D1-37D5-4D92-8FCB-7916E09A06F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593647" y="3338845"/>
              <a:ext cx="785997" cy="785997"/>
            </a:xfrm>
            <a:prstGeom prst="rect">
              <a:avLst/>
            </a:prstGeom>
          </p:spPr>
        </p:pic>
      </p:grpSp>
      <p:grpSp>
        <p:nvGrpSpPr>
          <p:cNvPr id="69" name="Group 68">
            <a:extLst>
              <a:ext uri="{FF2B5EF4-FFF2-40B4-BE49-F238E27FC236}">
                <a16:creationId xmlns:a16="http://schemas.microsoft.com/office/drawing/2014/main" id="{0BE7A0B3-8AEB-40EE-B4F0-8DE0DDA82E35}"/>
              </a:ext>
            </a:extLst>
          </p:cNvPr>
          <p:cNvGrpSpPr/>
          <p:nvPr/>
        </p:nvGrpSpPr>
        <p:grpSpPr>
          <a:xfrm>
            <a:off x="2656702" y="2395578"/>
            <a:ext cx="725336" cy="730429"/>
            <a:chOff x="2632461" y="2356615"/>
            <a:chExt cx="1045029" cy="1026367"/>
          </a:xfrm>
        </p:grpSpPr>
        <p:sp>
          <p:nvSpPr>
            <p:cNvPr id="64" name="Oval 63">
              <a:extLst>
                <a:ext uri="{FF2B5EF4-FFF2-40B4-BE49-F238E27FC236}">
                  <a16:creationId xmlns:a16="http://schemas.microsoft.com/office/drawing/2014/main" id="{F0A88DFC-E994-47C7-9786-971DF3601F17}"/>
                </a:ext>
              </a:extLst>
            </p:cNvPr>
            <p:cNvSpPr/>
            <p:nvPr/>
          </p:nvSpPr>
          <p:spPr>
            <a:xfrm>
              <a:off x="2632461" y="2356615"/>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descr="Icon&#10;&#10;Description automatically generated">
              <a:extLst>
                <a:ext uri="{FF2B5EF4-FFF2-40B4-BE49-F238E27FC236}">
                  <a16:creationId xmlns:a16="http://schemas.microsoft.com/office/drawing/2014/main" id="{4F78868A-8781-46CD-A605-86A40FAA1CA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820713" y="2614969"/>
              <a:ext cx="668524" cy="586664"/>
            </a:xfrm>
            <a:prstGeom prst="rect">
              <a:avLst/>
            </a:prstGeom>
          </p:spPr>
        </p:pic>
      </p:grpSp>
      <p:sp>
        <p:nvSpPr>
          <p:cNvPr id="70" name="TextBox 69">
            <a:extLst>
              <a:ext uri="{FF2B5EF4-FFF2-40B4-BE49-F238E27FC236}">
                <a16:creationId xmlns:a16="http://schemas.microsoft.com/office/drawing/2014/main" id="{B3613FC4-3E44-4504-923A-0F3CFB571AF6}"/>
              </a:ext>
            </a:extLst>
          </p:cNvPr>
          <p:cNvSpPr txBox="1"/>
          <p:nvPr/>
        </p:nvSpPr>
        <p:spPr>
          <a:xfrm>
            <a:off x="3712444" y="2529959"/>
            <a:ext cx="1025138" cy="461665"/>
          </a:xfrm>
          <a:prstGeom prst="rect">
            <a:avLst/>
          </a:prstGeom>
          <a:solidFill>
            <a:schemeClr val="accent5">
              <a:lumMod val="60000"/>
              <a:lumOff val="40000"/>
            </a:schemeClr>
          </a:solidFill>
          <a:ln>
            <a:noFill/>
          </a:ln>
        </p:spPr>
        <p:txBody>
          <a:bodyPr wrap="square" rtlCol="0">
            <a:spAutoFit/>
          </a:bodyPr>
          <a:lstStyle/>
          <a:p>
            <a:r>
              <a:rPr lang="en-US" sz="1200" dirty="0"/>
              <a:t>Payment service</a:t>
            </a:r>
          </a:p>
        </p:txBody>
      </p:sp>
      <p:grpSp>
        <p:nvGrpSpPr>
          <p:cNvPr id="71" name="Group 70">
            <a:extLst>
              <a:ext uri="{FF2B5EF4-FFF2-40B4-BE49-F238E27FC236}">
                <a16:creationId xmlns:a16="http://schemas.microsoft.com/office/drawing/2014/main" id="{9E881DAB-5117-4DE1-89A4-C556BE85266C}"/>
              </a:ext>
            </a:extLst>
          </p:cNvPr>
          <p:cNvGrpSpPr/>
          <p:nvPr/>
        </p:nvGrpSpPr>
        <p:grpSpPr>
          <a:xfrm>
            <a:off x="7745390" y="3363079"/>
            <a:ext cx="833417" cy="721765"/>
            <a:chOff x="6853783" y="4443780"/>
            <a:chExt cx="1184372" cy="1026367"/>
          </a:xfrm>
        </p:grpSpPr>
        <p:sp>
          <p:nvSpPr>
            <p:cNvPr id="72" name="Oval 71">
              <a:extLst>
                <a:ext uri="{FF2B5EF4-FFF2-40B4-BE49-F238E27FC236}">
                  <a16:creationId xmlns:a16="http://schemas.microsoft.com/office/drawing/2014/main" id="{82DAABCE-E017-42F7-A843-F9415587BA79}"/>
                </a:ext>
              </a:extLst>
            </p:cNvPr>
            <p:cNvSpPr/>
            <p:nvPr/>
          </p:nvSpPr>
          <p:spPr>
            <a:xfrm>
              <a:off x="6923455" y="4443780"/>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sign, vector graphics&#10;&#10;Description automatically generated">
              <a:extLst>
                <a:ext uri="{FF2B5EF4-FFF2-40B4-BE49-F238E27FC236}">
                  <a16:creationId xmlns:a16="http://schemas.microsoft.com/office/drawing/2014/main" id="{7101B062-6501-495E-88CA-8F6F118C08F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853783" y="4459736"/>
              <a:ext cx="1184372" cy="952943"/>
            </a:xfrm>
            <a:prstGeom prst="rect">
              <a:avLst/>
            </a:prstGeom>
          </p:spPr>
        </p:pic>
      </p:grpSp>
      <p:grpSp>
        <p:nvGrpSpPr>
          <p:cNvPr id="74" name="Group 73">
            <a:extLst>
              <a:ext uri="{FF2B5EF4-FFF2-40B4-BE49-F238E27FC236}">
                <a16:creationId xmlns:a16="http://schemas.microsoft.com/office/drawing/2014/main" id="{9644A871-7CA4-4F1B-ABFC-5459986480A5}"/>
              </a:ext>
            </a:extLst>
          </p:cNvPr>
          <p:cNvGrpSpPr/>
          <p:nvPr/>
        </p:nvGrpSpPr>
        <p:grpSpPr>
          <a:xfrm>
            <a:off x="3770503" y="3359485"/>
            <a:ext cx="755477" cy="716596"/>
            <a:chOff x="8670724" y="4404979"/>
            <a:chExt cx="1081549" cy="1026367"/>
          </a:xfrm>
        </p:grpSpPr>
        <p:sp>
          <p:nvSpPr>
            <p:cNvPr id="75" name="Oval 74">
              <a:extLst>
                <a:ext uri="{FF2B5EF4-FFF2-40B4-BE49-F238E27FC236}">
                  <a16:creationId xmlns:a16="http://schemas.microsoft.com/office/drawing/2014/main" id="{35F5E238-E4A0-4DCB-B4AC-2BCDABC19F62}"/>
                </a:ext>
              </a:extLst>
            </p:cNvPr>
            <p:cNvSpPr/>
            <p:nvPr/>
          </p:nvSpPr>
          <p:spPr>
            <a:xfrm>
              <a:off x="8670724" y="4404979"/>
              <a:ext cx="1045029" cy="1026367"/>
            </a:xfrm>
            <a:prstGeom prst="ellipse">
              <a:avLst/>
            </a:prstGeom>
            <a:noFill/>
            <a:ln w="34925">
              <a:solidFill>
                <a:schemeClr val="tx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descr="A picture containing text, sign&#10;&#10;Description automatically generated">
              <a:extLst>
                <a:ext uri="{FF2B5EF4-FFF2-40B4-BE49-F238E27FC236}">
                  <a16:creationId xmlns:a16="http://schemas.microsoft.com/office/drawing/2014/main" id="{81EF7CAB-BC29-4EF4-B6A1-A0992F86D081}"/>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688519" y="4618920"/>
              <a:ext cx="1063754" cy="634574"/>
            </a:xfrm>
            <a:prstGeom prst="rect">
              <a:avLst/>
            </a:prstGeom>
          </p:spPr>
        </p:pic>
      </p:grpSp>
    </p:spTree>
    <p:extLst>
      <p:ext uri="{BB962C8B-B14F-4D97-AF65-F5344CB8AC3E}">
        <p14:creationId xmlns:p14="http://schemas.microsoft.com/office/powerpoint/2010/main" val="647604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矩形 1"/>
          <p:cNvSpPr/>
          <p:nvPr/>
        </p:nvSpPr>
        <p:spPr>
          <a:xfrm>
            <a:off x="6096000" y="14004"/>
            <a:ext cx="6096000" cy="6858001"/>
          </a:xfrm>
          <a:prstGeom prst="rect">
            <a:avLst/>
          </a:prstGeom>
          <a:solidFill>
            <a:srgbClr val="A6A6A6">
              <a:alpha val="32000"/>
            </a:srgbClr>
          </a:solidFill>
          <a:ln w="12700">
            <a:miter lim="400000"/>
          </a:ln>
        </p:spPr>
        <p:txBody>
          <a:bodyPr tIns="45720" bIns="45720" anchor="ctr"/>
          <a:lstStyle/>
          <a:p>
            <a:pPr algn="ctr" hangingPunct="0">
              <a:defRPr>
                <a:solidFill>
                  <a:srgbClr val="FFFFFF"/>
                </a:solidFill>
              </a:defRPr>
            </a:pPr>
            <a:endParaRPr kern="0">
              <a:solidFill>
                <a:srgbClr val="FFFFFF"/>
              </a:solidFill>
              <a:latin typeface="Helvetica"/>
              <a:sym typeface="Helvetica"/>
            </a:endParaRPr>
          </a:p>
        </p:txBody>
      </p:sp>
      <p:sp>
        <p:nvSpPr>
          <p:cNvPr id="402" name="椭圆 4"/>
          <p:cNvSpPr/>
          <p:nvPr/>
        </p:nvSpPr>
        <p:spPr>
          <a:xfrm>
            <a:off x="524007" y="1576025"/>
            <a:ext cx="1128411" cy="1128408"/>
          </a:xfrm>
          <a:prstGeom prst="ellipse">
            <a:avLst/>
          </a:prstGeom>
          <a:solidFill>
            <a:srgbClr val="55B67E"/>
          </a:solidFill>
          <a:ln w="12700">
            <a:miter lim="400000"/>
          </a:ln>
        </p:spPr>
        <p:txBody>
          <a:bodyPr tIns="45720" bIns="45720" anchor="ctr"/>
          <a:lstStyle/>
          <a:p>
            <a:pPr algn="ctr" defTabSz="825500" hangingPunct="0">
              <a:lnSpc>
                <a:spcPct val="90000"/>
              </a:lnSpc>
              <a:defRPr sz="5600">
                <a:solidFill>
                  <a:srgbClr val="55B67E"/>
                </a:solidFill>
              </a:defRPr>
            </a:pPr>
            <a:endParaRPr sz="2800" kern="0">
              <a:solidFill>
                <a:srgbClr val="55B67E"/>
              </a:solidFill>
              <a:latin typeface="Helvetica"/>
              <a:sym typeface="Helvetica"/>
            </a:endParaRPr>
          </a:p>
        </p:txBody>
      </p:sp>
      <p:sp>
        <p:nvSpPr>
          <p:cNvPr id="403" name="矩形 2"/>
          <p:cNvSpPr txBox="1"/>
          <p:nvPr/>
        </p:nvSpPr>
        <p:spPr>
          <a:xfrm>
            <a:off x="994231" y="1850541"/>
            <a:ext cx="4355364" cy="1569660"/>
          </a:xfrm>
          <a:prstGeom prst="rect">
            <a:avLst/>
          </a:prstGeom>
          <a:ln w="254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tIns="45720" bIns="45720">
            <a:spAutoFit/>
          </a:bodyPr>
          <a:lstStyle/>
          <a:p>
            <a:pPr hangingPunct="0">
              <a:defRPr sz="6400" b="1">
                <a:solidFill>
                  <a:srgbClr val="242A3B"/>
                </a:solidFill>
              </a:defRPr>
            </a:pPr>
            <a:r>
              <a:rPr sz="3200" b="1" kern="0" dirty="0">
                <a:solidFill>
                  <a:srgbClr val="242A3B"/>
                </a:solidFill>
                <a:latin typeface="Helvetica"/>
                <a:sym typeface="Helvetica"/>
              </a:rPr>
              <a:t>T</a:t>
            </a:r>
            <a:r>
              <a:rPr lang="en-US" sz="3200" b="1" kern="0" dirty="0">
                <a:solidFill>
                  <a:srgbClr val="242A3B"/>
                </a:solidFill>
                <a:latin typeface="Helvetica"/>
                <a:sym typeface="Helvetica"/>
              </a:rPr>
              <a:t>hree main pillars</a:t>
            </a:r>
            <a:r>
              <a:rPr sz="3200" b="1" kern="0" dirty="0">
                <a:solidFill>
                  <a:srgbClr val="242A3B"/>
                </a:solidFill>
                <a:latin typeface="Helvetica"/>
                <a:sym typeface="Helvetica"/>
              </a:rPr>
              <a:t> of </a:t>
            </a:r>
          </a:p>
          <a:p>
            <a:pPr hangingPunct="0">
              <a:defRPr sz="6400" b="1">
                <a:solidFill>
                  <a:srgbClr val="242A3B"/>
                </a:solidFill>
              </a:defRPr>
            </a:pPr>
            <a:r>
              <a:rPr lang="en-US" sz="3200" b="1" kern="0" dirty="0">
                <a:solidFill>
                  <a:srgbClr val="242A3B"/>
                </a:solidFill>
                <a:latin typeface="Helvetica"/>
                <a:sym typeface="Helvetica"/>
              </a:rPr>
              <a:t>Cloud-native Applications</a:t>
            </a:r>
            <a:endParaRPr sz="3200" b="1" kern="0" dirty="0">
              <a:solidFill>
                <a:srgbClr val="242A3B"/>
              </a:solidFill>
              <a:latin typeface="Helvetica"/>
              <a:sym typeface="Helvetica"/>
            </a:endParaRPr>
          </a:p>
        </p:txBody>
      </p:sp>
      <p:sp>
        <p:nvSpPr>
          <p:cNvPr id="404" name="椭圆 6"/>
          <p:cNvSpPr/>
          <p:nvPr/>
        </p:nvSpPr>
        <p:spPr>
          <a:xfrm>
            <a:off x="7322437" y="1764050"/>
            <a:ext cx="3429083" cy="3429083"/>
          </a:xfrm>
          <a:prstGeom prst="ellipse">
            <a:avLst/>
          </a:prstGeom>
          <a:ln w="25400">
            <a:solidFill>
              <a:srgbClr val="404040">
                <a:alpha val="27000"/>
              </a:srgbClr>
            </a:solidFill>
            <a:miter/>
          </a:ln>
        </p:spPr>
        <p:txBody>
          <a:bodyPr tIns="45720" bIns="45720" anchor="ctr"/>
          <a:lstStyle/>
          <a:p>
            <a:pPr algn="ctr" hangingPunct="0">
              <a:defRPr>
                <a:solidFill>
                  <a:srgbClr val="FFFFFF"/>
                </a:solidFill>
                <a:latin typeface="DengXian"/>
                <a:ea typeface="DengXian"/>
                <a:cs typeface="DengXian"/>
                <a:sym typeface="DengXian"/>
              </a:defRPr>
            </a:pPr>
            <a:endParaRPr kern="0">
              <a:solidFill>
                <a:srgbClr val="FFFFFF"/>
              </a:solidFill>
              <a:latin typeface="DengXian"/>
              <a:ea typeface="DengXian"/>
              <a:sym typeface="DengXian"/>
            </a:endParaRPr>
          </a:p>
        </p:txBody>
      </p:sp>
      <p:sp>
        <p:nvSpPr>
          <p:cNvPr id="405" name="椭圆 7"/>
          <p:cNvSpPr/>
          <p:nvPr/>
        </p:nvSpPr>
        <p:spPr>
          <a:xfrm>
            <a:off x="6583376" y="1645370"/>
            <a:ext cx="1520419" cy="1520419"/>
          </a:xfrm>
          <a:prstGeom prst="ellipse">
            <a:avLst/>
          </a:prstGeom>
          <a:solidFill>
            <a:srgbClr val="463A7F"/>
          </a:solidFill>
          <a:ln w="12700">
            <a:miter lim="400000"/>
          </a:ln>
        </p:spPr>
        <p:txBody>
          <a:bodyPr tIns="45720" bIns="45720" anchor="ctr"/>
          <a:lstStyle/>
          <a:p>
            <a:pPr algn="ctr" hangingPunct="0">
              <a:defRPr>
                <a:solidFill>
                  <a:srgbClr val="FFFFFF"/>
                </a:solidFill>
                <a:latin typeface="DengXian"/>
                <a:ea typeface="DengXian"/>
                <a:cs typeface="DengXian"/>
                <a:sym typeface="DengXian"/>
              </a:defRPr>
            </a:pPr>
            <a:endParaRPr kern="0">
              <a:solidFill>
                <a:srgbClr val="FFFFFF"/>
              </a:solidFill>
              <a:latin typeface="DengXian"/>
              <a:ea typeface="DengXian"/>
              <a:sym typeface="DengXian"/>
            </a:endParaRPr>
          </a:p>
        </p:txBody>
      </p:sp>
      <p:sp>
        <p:nvSpPr>
          <p:cNvPr id="406" name="椭圆 8"/>
          <p:cNvSpPr/>
          <p:nvPr/>
        </p:nvSpPr>
        <p:spPr>
          <a:xfrm>
            <a:off x="8276769" y="2718381"/>
            <a:ext cx="1520419" cy="1520419"/>
          </a:xfrm>
          <a:prstGeom prst="ellipse">
            <a:avLst/>
          </a:prstGeom>
          <a:solidFill>
            <a:srgbClr val="FFFFFF"/>
          </a:solidFill>
          <a:ln w="12700">
            <a:miter lim="400000"/>
          </a:ln>
        </p:spPr>
        <p:txBody>
          <a:bodyPr tIns="45720" bIns="45720" anchor="ctr"/>
          <a:lstStyle/>
          <a:p>
            <a:pPr algn="ctr" hangingPunct="0">
              <a:defRPr>
                <a:solidFill>
                  <a:srgbClr val="FFFFFF"/>
                </a:solidFill>
                <a:latin typeface="DengXian"/>
                <a:ea typeface="DengXian"/>
                <a:cs typeface="DengXian"/>
                <a:sym typeface="DengXian"/>
              </a:defRPr>
            </a:pPr>
            <a:endParaRPr kern="0">
              <a:solidFill>
                <a:srgbClr val="FFFFFF"/>
              </a:solidFill>
              <a:latin typeface="DengXian"/>
              <a:ea typeface="DengXian"/>
              <a:sym typeface="DengXian"/>
            </a:endParaRPr>
          </a:p>
        </p:txBody>
      </p:sp>
      <p:grpSp>
        <p:nvGrpSpPr>
          <p:cNvPr id="409" name="椭圆 9"/>
          <p:cNvGrpSpPr/>
          <p:nvPr/>
        </p:nvGrpSpPr>
        <p:grpSpPr>
          <a:xfrm>
            <a:off x="9967538" y="1645369"/>
            <a:ext cx="1520420" cy="1520420"/>
            <a:chOff x="-1" y="-1"/>
            <a:chExt cx="3040838" cy="3040838"/>
          </a:xfrm>
        </p:grpSpPr>
        <p:sp>
          <p:nvSpPr>
            <p:cNvPr id="407" name="圆形"/>
            <p:cNvSpPr/>
            <p:nvPr/>
          </p:nvSpPr>
          <p:spPr>
            <a:xfrm>
              <a:off x="-1" y="-1"/>
              <a:ext cx="3040838" cy="3040838"/>
            </a:xfrm>
            <a:prstGeom prst="ellipse">
              <a:avLst/>
            </a:prstGeom>
            <a:solidFill>
              <a:srgbClr val="4A3E87"/>
            </a:solidFill>
            <a:ln w="12700" cap="flat">
              <a:noFill/>
              <a:miter lim="400000"/>
            </a:ln>
            <a:effectLst/>
          </p:spPr>
          <p:txBody>
            <a:bodyPr wrap="square" lIns="45720" tIns="45720" rIns="45720" bIns="45720" numCol="1" anchor="ctr">
              <a:noAutofit/>
            </a:bodyPr>
            <a:lstStyle/>
            <a:p>
              <a:pPr algn="ctr" hangingPunct="0"/>
              <a:endParaRPr kern="0">
                <a:solidFill>
                  <a:srgbClr val="2A3C5A"/>
                </a:solidFill>
                <a:latin typeface="Helvetica"/>
                <a:sym typeface="Helvetica"/>
              </a:endParaRPr>
            </a:p>
          </p:txBody>
        </p:sp>
        <p:sp>
          <p:nvSpPr>
            <p:cNvPr id="408" name="文本"/>
            <p:cNvSpPr txBox="1"/>
            <p:nvPr/>
          </p:nvSpPr>
          <p:spPr>
            <a:xfrm>
              <a:off x="445319" y="1151086"/>
              <a:ext cx="2150199" cy="738664"/>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20" tIns="45720" rIns="45720" bIns="45720" numCol="1" anchor="ctr">
              <a:spAutoFit/>
            </a:bodyPr>
            <a:lstStyle>
              <a:lvl1pPr algn="ctr">
                <a:defRPr>
                  <a:solidFill>
                    <a:srgbClr val="FFFFFF"/>
                  </a:solidFill>
                  <a:latin typeface="DengXian"/>
                  <a:ea typeface="DengXian"/>
                  <a:cs typeface="DengXian"/>
                  <a:sym typeface="DengXian"/>
                </a:defRPr>
              </a:lvl1pPr>
            </a:lstStyle>
            <a:p>
              <a:pPr hangingPunct="0"/>
              <a:r>
                <a:rPr kern="0"/>
                <a:t> </a:t>
              </a:r>
            </a:p>
          </p:txBody>
        </p:sp>
      </p:grpSp>
      <p:sp>
        <p:nvSpPr>
          <p:cNvPr id="410" name="文本框 10"/>
          <p:cNvSpPr txBox="1"/>
          <p:nvPr/>
        </p:nvSpPr>
        <p:spPr>
          <a:xfrm>
            <a:off x="8455100" y="3262260"/>
            <a:ext cx="581879" cy="369332"/>
          </a:xfrm>
          <a:prstGeom prst="rect">
            <a:avLst/>
          </a:prstGeom>
          <a:ln w="254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tIns="45720" bIns="45720">
            <a:spAutoFit/>
          </a:bodyPr>
          <a:lstStyle>
            <a:lvl1pPr>
              <a:defRPr>
                <a:solidFill>
                  <a:srgbClr val="FFFFFF"/>
                </a:solidFill>
                <a:latin typeface="DengXian"/>
                <a:ea typeface="DengXian"/>
                <a:cs typeface="DengXian"/>
                <a:sym typeface="DengXian"/>
              </a:defRPr>
            </a:lvl1pPr>
          </a:lstStyle>
          <a:p>
            <a:pPr hangingPunct="0"/>
            <a:r>
              <a:rPr kern="0"/>
              <a:t>+</a:t>
            </a:r>
          </a:p>
        </p:txBody>
      </p:sp>
      <p:sp>
        <p:nvSpPr>
          <p:cNvPr id="411" name="文本框 11"/>
          <p:cNvSpPr txBox="1"/>
          <p:nvPr/>
        </p:nvSpPr>
        <p:spPr>
          <a:xfrm>
            <a:off x="6253812" y="2123322"/>
            <a:ext cx="2179546" cy="607859"/>
          </a:xfrm>
          <a:prstGeom prst="rect">
            <a:avLst/>
          </a:prstGeom>
          <a:ln w="254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tIns="45720" bIns="45720">
            <a:spAutoFit/>
          </a:bodyPr>
          <a:lstStyle/>
          <a:p>
            <a:pPr algn="ctr" hangingPunct="0">
              <a:spcBef>
                <a:spcPts val="400"/>
              </a:spcBef>
              <a:defRPr sz="4000" b="1">
                <a:solidFill>
                  <a:srgbClr val="FFFFFF"/>
                </a:solidFill>
              </a:defRPr>
            </a:pPr>
            <a:r>
              <a:rPr sz="2000" b="1" kern="0">
                <a:solidFill>
                  <a:srgbClr val="FFFFFF"/>
                </a:solidFill>
                <a:latin typeface="Helvetica"/>
                <a:sym typeface="Helvetica"/>
              </a:rPr>
              <a:t>Process</a:t>
            </a:r>
          </a:p>
          <a:p>
            <a:pPr algn="ctr" hangingPunct="0">
              <a:defRPr sz="2700" b="1">
                <a:solidFill>
                  <a:srgbClr val="FFFFFF"/>
                </a:solidFill>
              </a:defRPr>
            </a:pPr>
            <a:r>
              <a:rPr sz="1350" b="1" kern="0">
                <a:solidFill>
                  <a:srgbClr val="FFFFFF"/>
                </a:solidFill>
                <a:latin typeface="Helvetica"/>
                <a:sym typeface="Helvetica"/>
              </a:rPr>
              <a:t>DevOps </a:t>
            </a:r>
          </a:p>
        </p:txBody>
      </p:sp>
      <p:sp>
        <p:nvSpPr>
          <p:cNvPr id="412" name="文本框 12"/>
          <p:cNvSpPr txBox="1"/>
          <p:nvPr/>
        </p:nvSpPr>
        <p:spPr>
          <a:xfrm>
            <a:off x="8060319" y="3162995"/>
            <a:ext cx="1953319" cy="707886"/>
          </a:xfrm>
          <a:prstGeom prst="rect">
            <a:avLst/>
          </a:prstGeom>
          <a:ln w="254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tIns="45720" bIns="45720">
            <a:spAutoFit/>
          </a:bodyPr>
          <a:lstStyle>
            <a:lvl1pPr algn="ctr">
              <a:defRPr sz="4000" b="1">
                <a:solidFill>
                  <a:srgbClr val="3A3B44"/>
                </a:solidFill>
              </a:defRPr>
            </a:lvl1pPr>
          </a:lstStyle>
          <a:p>
            <a:pPr hangingPunct="0"/>
            <a:r>
              <a:rPr lang="en-US" sz="2000" kern="0">
                <a:latin typeface="Helvetica"/>
                <a:sym typeface="Helvetica"/>
              </a:rPr>
              <a:t>Modern</a:t>
            </a:r>
          </a:p>
          <a:p>
            <a:pPr hangingPunct="0"/>
            <a:r>
              <a:rPr lang="en-US" sz="2000" kern="0">
                <a:latin typeface="Helvetica"/>
                <a:sym typeface="Helvetica"/>
              </a:rPr>
              <a:t>Application</a:t>
            </a:r>
            <a:endParaRPr sz="2000" kern="0">
              <a:latin typeface="Helvetica"/>
              <a:sym typeface="Helvetica"/>
            </a:endParaRPr>
          </a:p>
        </p:txBody>
      </p:sp>
      <p:sp>
        <p:nvSpPr>
          <p:cNvPr id="413" name="文本框 13"/>
          <p:cNvSpPr txBox="1"/>
          <p:nvPr/>
        </p:nvSpPr>
        <p:spPr>
          <a:xfrm>
            <a:off x="9941445" y="2107718"/>
            <a:ext cx="1572606" cy="607859"/>
          </a:xfrm>
          <a:prstGeom prst="rect">
            <a:avLst/>
          </a:prstGeom>
          <a:ln w="254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tIns="45720" bIns="45720">
            <a:spAutoFit/>
          </a:bodyPr>
          <a:lstStyle/>
          <a:p>
            <a:pPr algn="ctr" hangingPunct="0">
              <a:spcBef>
                <a:spcPts val="400"/>
              </a:spcBef>
              <a:defRPr sz="4000" b="1">
                <a:solidFill>
                  <a:srgbClr val="FFFFFF"/>
                </a:solidFill>
              </a:defRPr>
            </a:pPr>
            <a:r>
              <a:rPr sz="2000" b="1" kern="0">
                <a:solidFill>
                  <a:srgbClr val="FFFFFF"/>
                </a:solidFill>
                <a:latin typeface="Helvetica"/>
                <a:sym typeface="Helvetica"/>
              </a:rPr>
              <a:t>Architect</a:t>
            </a:r>
          </a:p>
          <a:p>
            <a:pPr algn="ctr" hangingPunct="0">
              <a:defRPr sz="2700" b="1">
                <a:solidFill>
                  <a:srgbClr val="FFFFFF"/>
                </a:solidFill>
              </a:defRPr>
            </a:pPr>
            <a:r>
              <a:rPr sz="1350" b="1" kern="0">
                <a:solidFill>
                  <a:srgbClr val="FFFFFF"/>
                </a:solidFill>
                <a:latin typeface="Helvetica"/>
                <a:sym typeface="Helvetica"/>
              </a:rPr>
              <a:t>Microservices</a:t>
            </a:r>
          </a:p>
        </p:txBody>
      </p:sp>
      <p:grpSp>
        <p:nvGrpSpPr>
          <p:cNvPr id="416" name="椭圆 15"/>
          <p:cNvGrpSpPr/>
          <p:nvPr/>
        </p:nvGrpSpPr>
        <p:grpSpPr>
          <a:xfrm>
            <a:off x="8300359" y="4507853"/>
            <a:ext cx="1520420" cy="1520420"/>
            <a:chOff x="-1" y="-1"/>
            <a:chExt cx="3040838" cy="3040838"/>
          </a:xfrm>
        </p:grpSpPr>
        <p:sp>
          <p:nvSpPr>
            <p:cNvPr id="414" name="圆形"/>
            <p:cNvSpPr/>
            <p:nvPr/>
          </p:nvSpPr>
          <p:spPr>
            <a:xfrm>
              <a:off x="-1" y="-1"/>
              <a:ext cx="3040838" cy="3040838"/>
            </a:xfrm>
            <a:prstGeom prst="ellipse">
              <a:avLst/>
            </a:prstGeom>
            <a:solidFill>
              <a:srgbClr val="4A3E87"/>
            </a:solidFill>
            <a:ln w="12700" cap="flat">
              <a:noFill/>
              <a:miter lim="400000"/>
            </a:ln>
            <a:effectLst/>
          </p:spPr>
          <p:txBody>
            <a:bodyPr wrap="square" lIns="45720" tIns="45720" rIns="45720" bIns="45720" numCol="1" anchor="ctr">
              <a:noAutofit/>
            </a:bodyPr>
            <a:lstStyle/>
            <a:p>
              <a:pPr algn="ctr" hangingPunct="0"/>
              <a:endParaRPr kern="0">
                <a:solidFill>
                  <a:srgbClr val="2A3C5A"/>
                </a:solidFill>
                <a:latin typeface="Helvetica"/>
                <a:sym typeface="Helvetica"/>
              </a:endParaRPr>
            </a:p>
          </p:txBody>
        </p:sp>
        <p:sp>
          <p:nvSpPr>
            <p:cNvPr id="415" name="文本"/>
            <p:cNvSpPr txBox="1"/>
            <p:nvPr/>
          </p:nvSpPr>
          <p:spPr>
            <a:xfrm>
              <a:off x="445319" y="1151086"/>
              <a:ext cx="2150199" cy="738664"/>
            </a:xfrm>
            <a:prstGeom prst="rect">
              <a:avLst/>
            </a:prstGeom>
            <a:noFill/>
            <a:ln w="254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20" tIns="45720" rIns="45720" bIns="45720" numCol="1" anchor="ctr">
              <a:spAutoFit/>
            </a:bodyPr>
            <a:lstStyle>
              <a:lvl1pPr algn="ctr">
                <a:defRPr>
                  <a:solidFill>
                    <a:srgbClr val="FFFFFF"/>
                  </a:solidFill>
                  <a:latin typeface="DengXian"/>
                  <a:ea typeface="DengXian"/>
                  <a:cs typeface="DengXian"/>
                  <a:sym typeface="DengXian"/>
                </a:defRPr>
              </a:lvl1pPr>
            </a:lstStyle>
            <a:p>
              <a:pPr hangingPunct="0"/>
              <a:r>
                <a:rPr kern="0"/>
                <a:t> </a:t>
              </a:r>
            </a:p>
          </p:txBody>
        </p:sp>
      </p:grpSp>
      <p:sp>
        <p:nvSpPr>
          <p:cNvPr id="417" name="文本框 16"/>
          <p:cNvSpPr txBox="1"/>
          <p:nvPr/>
        </p:nvSpPr>
        <p:spPr>
          <a:xfrm>
            <a:off x="8136534" y="4976284"/>
            <a:ext cx="1848068" cy="607859"/>
          </a:xfrm>
          <a:prstGeom prst="rect">
            <a:avLst/>
          </a:prstGeom>
          <a:ln w="254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tIns="45720" bIns="45720">
            <a:spAutoFit/>
          </a:bodyPr>
          <a:lstStyle/>
          <a:p>
            <a:pPr algn="ctr" hangingPunct="0">
              <a:spcBef>
                <a:spcPts val="400"/>
              </a:spcBef>
              <a:defRPr sz="4000" b="1">
                <a:solidFill>
                  <a:srgbClr val="FFFFFF"/>
                </a:solidFill>
              </a:defRPr>
            </a:pPr>
            <a:r>
              <a:rPr sz="2000" b="1" kern="0">
                <a:solidFill>
                  <a:srgbClr val="FFFFFF"/>
                </a:solidFill>
                <a:latin typeface="Helvetica"/>
                <a:sym typeface="Helvetica"/>
              </a:rPr>
              <a:t>Cloud</a:t>
            </a:r>
          </a:p>
          <a:p>
            <a:pPr algn="ctr" hangingPunct="0">
              <a:defRPr sz="2700" b="1">
                <a:solidFill>
                  <a:srgbClr val="FFFFFF"/>
                </a:solidFill>
              </a:defRPr>
            </a:pPr>
            <a:r>
              <a:rPr sz="1350" b="1" kern="0">
                <a:solidFill>
                  <a:srgbClr val="FFFFFF"/>
                </a:solidFill>
                <a:latin typeface="Helvetica"/>
                <a:sym typeface="Helvetica"/>
              </a:rPr>
              <a:t>Container </a:t>
            </a:r>
          </a:p>
        </p:txBody>
      </p:sp>
      <p:sp>
        <p:nvSpPr>
          <p:cNvPr id="418" name="直线连接符 17"/>
          <p:cNvSpPr/>
          <p:nvPr/>
        </p:nvSpPr>
        <p:spPr>
          <a:xfrm>
            <a:off x="9008012" y="-10423"/>
            <a:ext cx="1874" cy="6868423"/>
          </a:xfrm>
          <a:prstGeom prst="line">
            <a:avLst/>
          </a:prstGeom>
          <a:ln w="12700">
            <a:solidFill>
              <a:srgbClr val="808080">
                <a:alpha val="24000"/>
              </a:srgbClr>
            </a:solidFill>
            <a:prstDash val="sysDash"/>
            <a:miter/>
          </a:ln>
        </p:spPr>
        <p:txBody>
          <a:bodyPr tIns="45720" bIns="45720"/>
          <a:lstStyle/>
          <a:p>
            <a:pPr hangingPunct="0"/>
            <a:endParaRPr kern="0">
              <a:solidFill>
                <a:srgbClr val="2A3C5A"/>
              </a:solidFill>
              <a:latin typeface="Helvetica"/>
              <a:sym typeface="Helvetica"/>
            </a:endParaRPr>
          </a:p>
        </p:txBody>
      </p:sp>
      <p:sp>
        <p:nvSpPr>
          <p:cNvPr id="419" name="直线连接符 18"/>
          <p:cNvSpPr/>
          <p:nvPr/>
        </p:nvSpPr>
        <p:spPr>
          <a:xfrm flipH="1" flipV="1">
            <a:off x="6096000" y="3501093"/>
            <a:ext cx="6096001" cy="31035"/>
          </a:xfrm>
          <a:prstGeom prst="line">
            <a:avLst/>
          </a:prstGeom>
          <a:ln w="12700">
            <a:solidFill>
              <a:srgbClr val="808080">
                <a:alpha val="24000"/>
              </a:srgbClr>
            </a:solidFill>
            <a:prstDash val="sysDash"/>
            <a:miter/>
          </a:ln>
        </p:spPr>
        <p:txBody>
          <a:bodyPr tIns="45720" bIns="45720"/>
          <a:lstStyle/>
          <a:p>
            <a:pPr hangingPunct="0"/>
            <a:endParaRPr kern="0">
              <a:solidFill>
                <a:srgbClr val="2A3C5A"/>
              </a:solidFill>
              <a:latin typeface="Helvetica"/>
              <a:sym typeface="Helvetica"/>
            </a:endParaRPr>
          </a:p>
        </p:txBody>
      </p:sp>
      <p:sp>
        <p:nvSpPr>
          <p:cNvPr id="420" name="The digital service capabilities by DaoCloud, is to help and ensure our enterprise customer could be fully inspired, motivated and modernized their digital journey, by leveraging the DevOps process, Microservices Architecture on the containerized cloud.…"/>
          <p:cNvSpPr txBox="1"/>
          <p:nvPr/>
        </p:nvSpPr>
        <p:spPr>
          <a:xfrm>
            <a:off x="490459" y="3687864"/>
            <a:ext cx="5148230" cy="1877437"/>
          </a:xfrm>
          <a:prstGeom prst="rect">
            <a:avLst/>
          </a:prstGeom>
          <a:ln w="254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tIns="45720" bIns="45720">
            <a:spAutoFit/>
          </a:bodyPr>
          <a:lstStyle/>
          <a:p>
            <a:pPr hangingPunct="0">
              <a:defRPr sz="2900">
                <a:solidFill>
                  <a:srgbClr val="535353"/>
                </a:solidFill>
              </a:defRPr>
            </a:pPr>
            <a:r>
              <a:rPr sz="1450" kern="0" dirty="0">
                <a:solidFill>
                  <a:srgbClr val="535353"/>
                </a:solidFill>
                <a:latin typeface="Helvetica"/>
                <a:sym typeface="Helvetica"/>
              </a:rPr>
              <a:t>The digital service capabilities by DaoCloud, is to help and ensure our enterprise customer could be fully inspired, motivated and modernized their digital journey, by leveraging the DevOps process, Microservices Architecture on the containerized cloud.</a:t>
            </a:r>
            <a:br>
              <a:rPr sz="1450" kern="0" dirty="0">
                <a:solidFill>
                  <a:srgbClr val="535353"/>
                </a:solidFill>
                <a:latin typeface="Helvetica"/>
                <a:sym typeface="Helvetica"/>
              </a:rPr>
            </a:br>
            <a:endParaRPr sz="1450" kern="0" dirty="0">
              <a:solidFill>
                <a:srgbClr val="535353"/>
              </a:solidFill>
              <a:latin typeface="Helvetica"/>
              <a:sym typeface="Helvetica"/>
            </a:endParaRPr>
          </a:p>
          <a:p>
            <a:pPr hangingPunct="0">
              <a:defRPr sz="2900">
                <a:solidFill>
                  <a:srgbClr val="535353"/>
                </a:solidFill>
              </a:defRPr>
            </a:pPr>
            <a:r>
              <a:rPr sz="1450" kern="0" dirty="0">
                <a:solidFill>
                  <a:srgbClr val="535353"/>
                </a:solidFill>
                <a:latin typeface="Helvetica"/>
                <a:sym typeface="Helvetica"/>
              </a:rPr>
              <a:t>We believe that a systematic perspective is key to unlocking ambitions from the ground to speed up the journey.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401"/>
                                        </p:tgtEl>
                                        <p:attrNameLst>
                                          <p:attrName>style.visibility</p:attrName>
                                        </p:attrNameLst>
                                      </p:cBhvr>
                                      <p:to>
                                        <p:strVal val="visible"/>
                                      </p:to>
                                    </p:set>
                                    <p:animEffect transition="in" filter="dissolve">
                                      <p:cBhvr>
                                        <p:cTn id="7"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6748E495-524B-174D-9A3A-6E122011D027}"/>
              </a:ext>
            </a:extLst>
          </p:cNvPr>
          <p:cNvGraphicFramePr/>
          <p:nvPr/>
        </p:nvGraphicFramePr>
        <p:xfrm>
          <a:off x="1505774" y="1204519"/>
          <a:ext cx="10324737" cy="464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11167086-7BA0-CA42-8469-4CB9DA3493EF}"/>
              </a:ext>
            </a:extLst>
          </p:cNvPr>
          <p:cNvSpPr/>
          <p:nvPr/>
        </p:nvSpPr>
        <p:spPr>
          <a:xfrm>
            <a:off x="1505774" y="5821583"/>
            <a:ext cx="5028625" cy="369332"/>
          </a:xfrm>
          <a:prstGeom prst="rect">
            <a:avLst/>
          </a:prstGeom>
        </p:spPr>
        <p:txBody>
          <a:bodyPr wrap="square">
            <a:spAutoFit/>
          </a:bodyPr>
          <a:lstStyle/>
          <a:p>
            <a:pPr marL="0" marR="0" lvl="0" indent="0" algn="l" defTabSz="914378" rtl="0" eaLnBrk="1" fontAlgn="auto" latinLnBrk="0" hangingPunct="0">
              <a:lnSpc>
                <a:spcPct val="100000"/>
              </a:lnSpc>
              <a:spcBef>
                <a:spcPts val="0"/>
              </a:spcBef>
              <a:spcAft>
                <a:spcPts val="0"/>
              </a:spcAft>
              <a:buClrTx/>
              <a:buSzTx/>
              <a:buFontTx/>
              <a:buNone/>
              <a:tabLst/>
              <a:defRPr/>
            </a:pPr>
            <a:r>
              <a:rPr kumimoji="0" lang="en-US" altLang="zh-CN" sz="1800" b="0" i="1" u="none" strike="noStrike" kern="0" cap="none" spc="0" normalizeH="0" baseline="0" noProof="0" dirty="0">
                <a:ln>
                  <a:noFill/>
                </a:ln>
                <a:solidFill>
                  <a:srgbClr val="000000"/>
                </a:solidFill>
                <a:effectLst/>
                <a:uLnTx/>
                <a:uFillTx/>
                <a:latin typeface="Source Han Sans SC Regular"/>
                <a:ea typeface="Source Han Sans SC Regular"/>
                <a:cs typeface="+mn-cs"/>
                <a:sym typeface="Source Han Sans SC Regular"/>
                <a:hlinkClick r:id="rId8"/>
              </a:rPr>
              <a:t>CNCF</a:t>
            </a:r>
            <a:r>
              <a:rPr kumimoji="0" lang="zh-CN" altLang="en-US" sz="1800" b="0" i="1" u="none" strike="noStrike" kern="0" cap="none" spc="0" normalizeH="0" baseline="0" noProof="0" dirty="0">
                <a:ln>
                  <a:noFill/>
                </a:ln>
                <a:solidFill>
                  <a:srgbClr val="000000"/>
                </a:solidFill>
                <a:effectLst/>
                <a:uLnTx/>
                <a:uFillTx/>
                <a:latin typeface="Source Han Sans SC Regular"/>
                <a:ea typeface="Source Han Sans SC Regular"/>
                <a:cs typeface="+mn-cs"/>
                <a:sym typeface="Source Han Sans SC Regular"/>
                <a:hlinkClick r:id="rId8"/>
              </a:rPr>
              <a:t> </a:t>
            </a:r>
            <a:r>
              <a:rPr kumimoji="0" lang="en-US" altLang="zh-CN" sz="1800" b="0" i="1" u="none" strike="noStrike" kern="0" cap="none" spc="0" normalizeH="0" baseline="0" noProof="0" dirty="0">
                <a:ln>
                  <a:noFill/>
                </a:ln>
                <a:solidFill>
                  <a:srgbClr val="000000"/>
                </a:solidFill>
                <a:effectLst/>
                <a:uLnTx/>
                <a:uFillTx/>
                <a:latin typeface="Source Han Sans SC Regular"/>
                <a:ea typeface="Source Han Sans SC Regular"/>
                <a:cs typeface="+mn-cs"/>
                <a:sym typeface="Source Han Sans SC Regular"/>
                <a:hlinkClick r:id="rId8"/>
              </a:rPr>
              <a:t>Cloud</a:t>
            </a:r>
            <a:r>
              <a:rPr kumimoji="0" lang="zh-CN" altLang="en-US" sz="1800" b="0" i="1" u="none" strike="noStrike" kern="0" cap="none" spc="0" normalizeH="0" baseline="0" noProof="0" dirty="0">
                <a:ln>
                  <a:noFill/>
                </a:ln>
                <a:solidFill>
                  <a:srgbClr val="000000"/>
                </a:solidFill>
                <a:effectLst/>
                <a:uLnTx/>
                <a:uFillTx/>
                <a:latin typeface="Source Han Sans SC Regular"/>
                <a:ea typeface="Source Han Sans SC Regular"/>
                <a:cs typeface="+mn-cs"/>
                <a:sym typeface="Source Han Sans SC Regular"/>
                <a:hlinkClick r:id="rId8"/>
              </a:rPr>
              <a:t> </a:t>
            </a:r>
            <a:r>
              <a:rPr kumimoji="0" lang="en-US" altLang="zh-CN" sz="1800" b="0" i="1" u="none" strike="noStrike" kern="0" cap="none" spc="0" normalizeH="0" baseline="0" noProof="0" dirty="0">
                <a:ln>
                  <a:noFill/>
                </a:ln>
                <a:solidFill>
                  <a:srgbClr val="000000"/>
                </a:solidFill>
                <a:effectLst/>
                <a:uLnTx/>
                <a:uFillTx/>
                <a:latin typeface="Source Han Sans SC Regular"/>
                <a:ea typeface="Source Han Sans SC Regular"/>
                <a:cs typeface="+mn-cs"/>
                <a:sym typeface="Source Han Sans SC Regular"/>
                <a:hlinkClick r:id="rId8"/>
              </a:rPr>
              <a:t>Native</a:t>
            </a:r>
            <a:r>
              <a:rPr kumimoji="0" lang="zh-CN" altLang="en-US" sz="1800" b="0" i="1" u="none" strike="noStrike" kern="0" cap="none" spc="0" normalizeH="0" baseline="0" noProof="0" dirty="0">
                <a:ln>
                  <a:noFill/>
                </a:ln>
                <a:solidFill>
                  <a:srgbClr val="000000"/>
                </a:solidFill>
                <a:effectLst/>
                <a:uLnTx/>
                <a:uFillTx/>
                <a:latin typeface="Source Han Sans SC Regular"/>
                <a:ea typeface="Source Han Sans SC Regular"/>
                <a:cs typeface="+mn-cs"/>
                <a:sym typeface="Source Han Sans SC Regular"/>
                <a:hlinkClick r:id="rId8"/>
              </a:rPr>
              <a:t> </a:t>
            </a:r>
            <a:r>
              <a:rPr kumimoji="0" lang="en-US" altLang="zh-CN" sz="1800" b="0" i="1" u="none" strike="noStrike" kern="0" cap="none" spc="0" normalizeH="0" baseline="0" noProof="0" dirty="0">
                <a:ln>
                  <a:noFill/>
                </a:ln>
                <a:solidFill>
                  <a:srgbClr val="000000"/>
                </a:solidFill>
                <a:effectLst/>
                <a:uLnTx/>
                <a:uFillTx/>
                <a:latin typeface="Source Han Sans SC Regular"/>
                <a:ea typeface="Source Han Sans SC Regular"/>
                <a:cs typeface="+mn-cs"/>
                <a:sym typeface="Source Han Sans SC Regular"/>
                <a:hlinkClick r:id="rId8"/>
              </a:rPr>
              <a:t>Definition</a:t>
            </a:r>
            <a:r>
              <a:rPr kumimoji="0" lang="zh-CN" altLang="en-US" sz="1800" b="0" i="1" u="none" strike="noStrike" kern="0" cap="none" spc="0" normalizeH="0" baseline="0" noProof="0" dirty="0">
                <a:ln>
                  <a:noFill/>
                </a:ln>
                <a:solidFill>
                  <a:srgbClr val="000000"/>
                </a:solidFill>
                <a:effectLst/>
                <a:uLnTx/>
                <a:uFillTx/>
                <a:latin typeface="Source Han Sans SC Regular"/>
                <a:ea typeface="Source Han Sans SC Regular"/>
                <a:cs typeface="+mn-cs"/>
                <a:sym typeface="Source Han Sans SC Regular"/>
                <a:hlinkClick r:id="rId8"/>
              </a:rPr>
              <a:t> </a:t>
            </a:r>
            <a:r>
              <a:rPr kumimoji="0" lang="en-US" altLang="zh-CN" sz="1800" b="0" i="1" u="none" strike="noStrike" kern="0" cap="none" spc="0" normalizeH="0" baseline="0" noProof="0" dirty="0">
                <a:ln>
                  <a:noFill/>
                </a:ln>
                <a:solidFill>
                  <a:srgbClr val="000000"/>
                </a:solidFill>
                <a:effectLst/>
                <a:uLnTx/>
                <a:uFillTx/>
                <a:latin typeface="Source Han Sans SC Regular"/>
                <a:ea typeface="Source Han Sans SC Regular"/>
                <a:cs typeface="+mn-cs"/>
                <a:sym typeface="Source Han Sans SC Regular"/>
                <a:hlinkClick r:id="rId8"/>
              </a:rPr>
              <a:t>v1.0</a:t>
            </a:r>
            <a:endParaRPr kumimoji="0" lang="zh-CN" altLang="en-US" sz="1800" b="0" i="1" u="none" strike="noStrike" kern="0" cap="none" spc="0" normalizeH="0" baseline="0" noProof="0" dirty="0">
              <a:ln>
                <a:noFill/>
              </a:ln>
              <a:solidFill>
                <a:srgbClr val="000000"/>
              </a:solidFill>
              <a:effectLst/>
              <a:uLnTx/>
              <a:uFillTx/>
              <a:latin typeface="Source Han Sans SC Regular"/>
              <a:ea typeface="Source Han Sans SC Regular"/>
              <a:cs typeface="+mn-cs"/>
              <a:sym typeface="Source Han Sans SC Regular"/>
            </a:endParaRPr>
          </a:p>
        </p:txBody>
      </p:sp>
      <p:sp>
        <p:nvSpPr>
          <p:cNvPr id="5" name="文本框 4">
            <a:extLst>
              <a:ext uri="{FF2B5EF4-FFF2-40B4-BE49-F238E27FC236}">
                <a16:creationId xmlns:a16="http://schemas.microsoft.com/office/drawing/2014/main" id="{D9F1B3FC-BA5F-EB4B-82CF-857D3956D906}"/>
              </a:ext>
            </a:extLst>
          </p:cNvPr>
          <p:cNvSpPr txBox="1"/>
          <p:nvPr/>
        </p:nvSpPr>
        <p:spPr>
          <a:xfrm>
            <a:off x="1253979" y="1264341"/>
            <a:ext cx="503590" cy="4610805"/>
          </a:xfrm>
          <a:prstGeom prst="rect">
            <a:avLst/>
          </a:prstGeom>
          <a:solidFill>
            <a:schemeClr val="accent1"/>
          </a:solidFill>
          <a:ln>
            <a:noFill/>
          </a:ln>
        </p:spPr>
        <p:txBody>
          <a:bodyPr vert="eaVert" wrap="none" lIns="36000" tIns="36000" rIns="36000" bIns="3600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FEFEFE"/>
                </a:solidFill>
                <a:effectLst/>
                <a:uLnTx/>
                <a:uFillTx/>
                <a:latin typeface="Arial"/>
                <a:ea typeface="微软雅黑"/>
                <a:cs typeface="+mn-cs"/>
                <a:sym typeface="Source Han Sans SC Regular"/>
              </a:rPr>
              <a:t>Cloud Native Characteristics</a:t>
            </a:r>
            <a:endParaRPr kumimoji="1" lang="zh-CN" altLang="en-US" sz="2800" b="0" i="0" u="none" strike="noStrike" kern="1200" cap="none" spc="0" normalizeH="0" baseline="0" noProof="0" dirty="0">
              <a:ln>
                <a:noFill/>
              </a:ln>
              <a:solidFill>
                <a:srgbClr val="FEFEFE"/>
              </a:solidFill>
              <a:effectLst/>
              <a:uLnTx/>
              <a:uFillTx/>
              <a:latin typeface="Arial"/>
              <a:ea typeface="微软雅黑"/>
              <a:cs typeface="+mn-cs"/>
              <a:sym typeface="Source Han Sans SC Regular"/>
            </a:endParaRPr>
          </a:p>
        </p:txBody>
      </p:sp>
      <p:sp>
        <p:nvSpPr>
          <p:cNvPr id="6" name="Title">
            <a:extLst>
              <a:ext uri="{FF2B5EF4-FFF2-40B4-BE49-F238E27FC236}">
                <a16:creationId xmlns:a16="http://schemas.microsoft.com/office/drawing/2014/main" id="{C8046532-7B64-3242-9D3B-F15325BDA465}"/>
              </a:ext>
            </a:extLst>
          </p:cNvPr>
          <p:cNvSpPr txBox="1"/>
          <p:nvPr/>
        </p:nvSpPr>
        <p:spPr>
          <a:xfrm>
            <a:off x="424542" y="535465"/>
            <a:ext cx="8175636" cy="430887"/>
          </a:xfrm>
          <a:prstGeom prst="rect">
            <a:avLst/>
          </a:prstGeom>
          <a:noFill/>
        </p:spPr>
        <p:txBody>
          <a:bodyPr wrap="none" rtlCol="0">
            <a:spAutoFit/>
          </a:bodyPr>
          <a:lstStyle>
            <a:defPPr>
              <a:defRPr lang="en-US"/>
            </a:defPPr>
            <a:lvl1pPr>
              <a:defRPr kumimoji="1" sz="2200" b="1">
                <a:solidFill>
                  <a:srgbClr val="1B1C1D"/>
                </a:solidFill>
                <a:latin typeface="Arial" panose="020B0604020202020204" pitchFamily="34" charset="0"/>
                <a:ea typeface="Microsoft YaHei" panose="020B0503020204020204" pitchFamily="34" charset="-122"/>
              </a:defRPr>
            </a:lvl1pPr>
          </a:lstStyle>
          <a:p>
            <a:pPr lvl="0">
              <a:defRPr/>
            </a:pPr>
            <a:r>
              <a:rPr kumimoji="1" lang="zh-CN" altLang="en-US" sz="2200" b="1" i="0" u="none" strike="noStrike" kern="1200" cap="none" spc="0" normalizeH="0" baseline="0" noProof="0" dirty="0">
                <a:ln>
                  <a:noFill/>
                </a:ln>
                <a:solidFill>
                  <a:srgbClr val="1B1C1D"/>
                </a:solidFill>
                <a:effectLst/>
                <a:uLnTx/>
                <a:uFillTx/>
                <a:latin typeface="Arial" panose="020B0604020202020204" pitchFamily="34" charset="0"/>
                <a:ea typeface="Microsoft YaHei" panose="020B0503020204020204" pitchFamily="34" charset="-122"/>
                <a:cs typeface="+mn-cs"/>
              </a:rPr>
              <a:t>「</a:t>
            </a:r>
            <a:r>
              <a:rPr kumimoji="1" lang="en-US" altLang="zh-CN" sz="2200" b="1" i="0" u="none" strike="noStrike" kern="1200" cap="none" spc="0" normalizeH="0" baseline="0" noProof="0" dirty="0">
                <a:ln>
                  <a:noFill/>
                </a:ln>
                <a:solidFill>
                  <a:srgbClr val="1B1C1D"/>
                </a:solidFill>
                <a:effectLst/>
                <a:uLnTx/>
                <a:uFillTx/>
                <a:latin typeface="Arial" panose="020B0604020202020204" pitchFamily="34" charset="0"/>
                <a:ea typeface="Microsoft YaHei" panose="020B0503020204020204" pitchFamily="34" charset="-122"/>
                <a:cs typeface="+mn-cs"/>
              </a:rPr>
              <a:t>Cloud Native</a:t>
            </a:r>
            <a:r>
              <a:rPr lang="zh-CN" altLang="en-US" dirty="0"/>
              <a:t>」</a:t>
            </a:r>
            <a:r>
              <a:rPr lang="en-US" altLang="zh-CN" dirty="0"/>
              <a:t>is best practice for business digitalization</a:t>
            </a:r>
            <a:endParaRPr kumimoji="1" lang="zh-CN" altLang="en-US" sz="2200" b="1" i="0" u="none" strike="noStrike" kern="1200" cap="none" spc="0" normalizeH="0" baseline="0" noProof="0" dirty="0">
              <a:ln>
                <a:noFill/>
              </a:ln>
              <a:solidFill>
                <a:srgbClr val="1B1C1D"/>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3116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4048" y="4932710"/>
            <a:ext cx="2268318" cy="1000274"/>
          </a:xfrm>
          <a:prstGeom prst="rect">
            <a:avLst/>
          </a:prstGeom>
          <a:ln>
            <a:solidFill>
              <a:schemeClr val="accent3">
                <a:lumMod val="75000"/>
              </a:schemeClr>
            </a:solidFill>
          </a:ln>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lang="en-US" altLang="zh-CN" sz="900" dirty="0">
                <a:solidFill>
                  <a:srgbClr val="333333"/>
                </a:solidFill>
                <a:latin typeface="微软雅黑" panose="020B0503020204020204" pitchFamily="34" charset="-122"/>
                <a:ea typeface="微软雅黑" panose="020B0503020204020204" pitchFamily="34" charset="-122"/>
              </a:rPr>
              <a:t>Competitiveness and Marketing Activity</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New Product and Service</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lang="en-US" altLang="zh-CN" sz="900" dirty="0">
                <a:solidFill>
                  <a:srgbClr val="333333"/>
                </a:solidFill>
                <a:latin typeface="微软雅黑" panose="020B0503020204020204" pitchFamily="34" charset="-122"/>
                <a:ea typeface="微软雅黑" panose="020B0503020204020204" pitchFamily="34" charset="-122"/>
              </a:rPr>
              <a:t>Customer experience and innovation</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Customer interactive</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2879194" y="4916680"/>
            <a:ext cx="1761434" cy="1000274"/>
          </a:xfrm>
          <a:prstGeom prst="rect">
            <a:avLst/>
          </a:prstGeom>
          <a:ln>
            <a:solidFill>
              <a:schemeClr val="accent3">
                <a:lumMod val="75000"/>
              </a:schemeClr>
            </a:solidFill>
          </a:ln>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DDD</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Decouple</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Component</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Governance</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Fail Fast </a:t>
            </a:r>
            <a:r>
              <a:rPr lang="en-US" altLang="zh-CN" sz="900" dirty="0">
                <a:solidFill>
                  <a:srgbClr val="333333"/>
                </a:solidFill>
                <a:latin typeface="微软雅黑" panose="020B0503020204020204" pitchFamily="34" charset="-122"/>
                <a:ea typeface="微软雅黑" panose="020B0503020204020204" pitchFamily="34" charset="-122"/>
              </a:rPr>
              <a:t>Design</a:t>
            </a:r>
            <a:endPar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lang="en-US" altLang="zh-CN" sz="900" dirty="0">
                <a:solidFill>
                  <a:srgbClr val="333333"/>
                </a:solidFill>
                <a:latin typeface="微软雅黑" panose="020B0503020204020204" pitchFamily="34" charset="-122"/>
                <a:ea typeface="微软雅黑" panose="020B0503020204020204" pitchFamily="34" charset="-122"/>
              </a:rPr>
              <a:t>Observability</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996043" y="4916680"/>
            <a:ext cx="1624318" cy="646331"/>
          </a:xfrm>
          <a:prstGeom prst="rect">
            <a:avLst/>
          </a:prstGeom>
          <a:ln>
            <a:solidFill>
              <a:schemeClr val="accent3">
                <a:lumMod val="75000"/>
              </a:schemeClr>
            </a:solidFill>
          </a:ln>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Design</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Planning</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Development</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Testing</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6975775" y="4916680"/>
            <a:ext cx="2078773" cy="861774"/>
          </a:xfrm>
          <a:prstGeom prst="rect">
            <a:avLst/>
          </a:prstGeom>
          <a:ln>
            <a:solidFill>
              <a:schemeClr val="accent3">
                <a:lumMod val="75000"/>
              </a:schemeClr>
            </a:solidFill>
          </a:ln>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Source control</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Deployment</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Rollover management</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Release management</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Configuration control</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9234052" y="4916680"/>
            <a:ext cx="2376715" cy="861774"/>
          </a:xfrm>
          <a:prstGeom prst="rect">
            <a:avLst/>
          </a:prstGeom>
          <a:ln>
            <a:solidFill>
              <a:schemeClr val="accent3">
                <a:lumMod val="75000"/>
              </a:schemeClr>
            </a:solidFill>
          </a:ln>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Automation</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Runtime</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lang="en-US" altLang="zh-CN" sz="900" dirty="0">
                <a:solidFill>
                  <a:srgbClr val="333333"/>
                </a:solidFill>
                <a:latin typeface="微软雅黑" panose="020B0503020204020204" pitchFamily="34" charset="-122"/>
                <a:ea typeface="微软雅黑" panose="020B0503020204020204" pitchFamily="34" charset="-122"/>
              </a:rPr>
              <a:t>Discovery</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lang="en-US" altLang="zh-CN" sz="900" dirty="0">
                <a:solidFill>
                  <a:srgbClr val="333333"/>
                </a:solidFill>
                <a:latin typeface="微软雅黑" panose="020B0503020204020204" pitchFamily="34" charset="-122"/>
                <a:ea typeface="微软雅黑" panose="020B0503020204020204" pitchFamily="34" charset="-122"/>
              </a:rPr>
              <a:t>Registry</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lang="en-US" altLang="zh-CN" sz="900" dirty="0">
                <a:solidFill>
                  <a:srgbClr val="333333"/>
                </a:solidFill>
                <a:latin typeface="微软雅黑" panose="020B0503020204020204" pitchFamily="34" charset="-122"/>
                <a:ea typeface="微软雅黑" panose="020B0503020204020204" pitchFamily="34" charset="-122"/>
              </a:rPr>
              <a:t>Service Catalog</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488783" y="3781446"/>
            <a:ext cx="11211258" cy="464402"/>
          </a:xfrm>
          <a:prstGeom prst="rect">
            <a:avLst/>
          </a:prstGeom>
          <a:noFill/>
        </p:spPr>
        <p:txBody>
          <a:bodyPr wrap="square" anchor="ctr" anchorCtr="1">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altLang="zh-CN" sz="2000" b="1" dirty="0">
                <a:solidFill>
                  <a:srgbClr val="00B050"/>
                </a:solidFill>
                <a:latin typeface="微软雅黑" panose="020B0503020204020204" pitchFamily="34" charset="-122"/>
                <a:ea typeface="微软雅黑" panose="020B0503020204020204" pitchFamily="34" charset="-122"/>
              </a:rPr>
              <a:t>IT departments add more business values more than ever through cloud native</a:t>
            </a:r>
            <a:endPar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4544131" y="2395880"/>
            <a:ext cx="3599063" cy="984885"/>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Gartner®</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By 2020</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more than</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50%</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lang="en-US" altLang="zh-CN" sz="1400" dirty="0">
                <a:solidFill>
                  <a:srgbClr val="000000"/>
                </a:solidFill>
                <a:latin typeface="微软雅黑" panose="020B0503020204020204" pitchFamily="34" charset="-122"/>
                <a:ea typeface="微软雅黑" panose="020B0503020204020204" pitchFamily="34" charset="-122"/>
              </a:rPr>
              <a:t>global enterprise organization has adopted container technologies in their production applications</a:t>
            </a:r>
            <a:endPar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402678" y="2389738"/>
            <a:ext cx="3847689" cy="1415772"/>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IDC®</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By 2022</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70% of new application will adopt microservice architecture. 35% of production application will be cloud native. By 2023, more than 90% enterprise digital economy will come from digital native IT environments.</a:t>
            </a:r>
            <a:endParaRPr kumimoji="0" lang="zh-CN" altLang="en-US" sz="14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p:nvPicPr>
        <p:blipFill rotWithShape="1">
          <a:blip r:embed="rId3" cstate="screen">
            <a:extLst>
              <a:ext uri="{28A0092B-C50C-407E-A947-70E740481C1C}">
                <a14:useLocalDpi xmlns:a14="http://schemas.microsoft.com/office/drawing/2010/main"/>
              </a:ext>
            </a:extLst>
          </a:blip>
          <a:srcRect t="10329" b="32975"/>
          <a:stretch>
            <a:fillRect/>
          </a:stretch>
        </p:blipFill>
        <p:spPr>
          <a:xfrm>
            <a:off x="535204" y="1183886"/>
            <a:ext cx="1919500" cy="1079719"/>
          </a:xfrm>
          <a:prstGeom prst="rect">
            <a:avLst/>
          </a:prstGeom>
          <a:ln>
            <a:solidFill>
              <a:schemeClr val="bg1">
                <a:lumMod val="65000"/>
              </a:schemeClr>
            </a:solidFill>
          </a:ln>
        </p:spPr>
      </p:pic>
      <p:pic>
        <p:nvPicPr>
          <p:cNvPr id="12" name="图片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31964" y="2072957"/>
            <a:ext cx="780365" cy="148983"/>
          </a:xfrm>
          <a:prstGeom prst="rect">
            <a:avLst/>
          </a:prstGeom>
        </p:spPr>
      </p:pic>
      <p:pic>
        <p:nvPicPr>
          <p:cNvPr id="13" name="图片 12"/>
          <p:cNvPicPr>
            <a:picLocks noChangeAspect="1"/>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4582119" y="1183886"/>
            <a:ext cx="1919499" cy="1079719"/>
          </a:xfrm>
          <a:prstGeom prst="rect">
            <a:avLst/>
          </a:prstGeom>
        </p:spPr>
      </p:pic>
      <p:pic>
        <p:nvPicPr>
          <p:cNvPr id="14" name="图片 13"/>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8608180" y="1183886"/>
            <a:ext cx="1919501" cy="1079719"/>
          </a:xfrm>
          <a:prstGeom prst="rect">
            <a:avLst/>
          </a:prstGeom>
        </p:spPr>
      </p:pic>
      <p:sp>
        <p:nvSpPr>
          <p:cNvPr id="15" name="矩形 14"/>
          <p:cNvSpPr/>
          <p:nvPr/>
        </p:nvSpPr>
        <p:spPr>
          <a:xfrm>
            <a:off x="5931496" y="5106847"/>
            <a:ext cx="918771" cy="314601"/>
          </a:xfrm>
          <a:prstGeom prst="rect">
            <a:avLst/>
          </a:prstGeom>
          <a:noFill/>
          <a:ln w="15875">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981" tIns="71981" rIns="71981" bIns="71981" numCol="1" spcCol="38100" rtlCol="0" anchor="ctr" anchorCtr="1">
            <a:spAutoFit/>
          </a:bodyPr>
          <a:lstStyle/>
          <a:p>
            <a:pPr marL="0" marR="0" lvl="0" indent="0" algn="l" defTabSz="1828251" rtl="0" eaLnBrk="1" fontAlgn="auto" latinLnBrk="0" hangingPunct="0">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Source Han Sans SC Regular"/>
              <a:sym typeface="Source Han Sans SC Regular"/>
            </a:endParaRPr>
          </a:p>
        </p:txBody>
      </p:sp>
      <p:sp>
        <p:nvSpPr>
          <p:cNvPr id="16" name="矩形 15"/>
          <p:cNvSpPr/>
          <p:nvPr/>
        </p:nvSpPr>
        <p:spPr>
          <a:xfrm>
            <a:off x="5761340" y="4963629"/>
            <a:ext cx="984529" cy="507831"/>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lang="en-US" altLang="zh-CN" sz="900" dirty="0">
                <a:solidFill>
                  <a:srgbClr val="333333"/>
                </a:solidFill>
                <a:latin typeface="微软雅黑" panose="020B0503020204020204" pitchFamily="34" charset="-122"/>
                <a:ea typeface="微软雅黑" panose="020B0503020204020204" pitchFamily="34" charset="-122"/>
              </a:rPr>
              <a:t>Integration</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Deployment</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lang="en-US" altLang="zh-CN" sz="900" dirty="0">
                <a:solidFill>
                  <a:srgbClr val="333333"/>
                </a:solidFill>
                <a:latin typeface="微软雅黑" panose="020B0503020204020204" pitchFamily="34" charset="-122"/>
                <a:ea typeface="微软雅黑" panose="020B0503020204020204" pitchFamily="34" charset="-122"/>
              </a:rPr>
              <a:t>Operation</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8255487" y="4932710"/>
            <a:ext cx="816066" cy="78483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Package</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Trace</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Collaboration</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10412590" y="4904002"/>
            <a:ext cx="1232186" cy="446276"/>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lang="en-US" altLang="zh-CN" sz="900" dirty="0">
                <a:solidFill>
                  <a:srgbClr val="333333"/>
                </a:solidFill>
                <a:latin typeface="微软雅黑" panose="020B0503020204020204" pitchFamily="34" charset="-122"/>
                <a:ea typeface="微软雅黑" panose="020B0503020204020204" pitchFamily="34" charset="-122"/>
              </a:rPr>
              <a:t>Scheduling</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 </a:t>
            </a:r>
            <a:r>
              <a:rPr lang="en-US" altLang="zh-CN" sz="900" dirty="0">
                <a:solidFill>
                  <a:srgbClr val="333333"/>
                </a:solidFill>
                <a:latin typeface="微软雅黑" panose="020B0503020204020204" pitchFamily="34" charset="-122"/>
                <a:ea typeface="微软雅黑" panose="020B0503020204020204" pitchFamily="34" charset="-122"/>
              </a:rPr>
              <a:t>Orchestration</a:t>
            </a:r>
            <a:endParaRPr kumimoji="0" lang="zh-CN" altLang="en-US" sz="9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endParaRPr>
          </a:p>
        </p:txBody>
      </p:sp>
      <p:cxnSp>
        <p:nvCxnSpPr>
          <p:cNvPr id="19" name="直接连接符 18"/>
          <p:cNvCxnSpPr/>
          <p:nvPr/>
        </p:nvCxnSpPr>
        <p:spPr>
          <a:xfrm>
            <a:off x="4274228" y="1363839"/>
            <a:ext cx="0" cy="1799531"/>
          </a:xfrm>
          <a:prstGeom prst="line">
            <a:avLst/>
          </a:prstGeom>
          <a:noFill/>
          <a:ln w="12700" cap="flat">
            <a:solidFill>
              <a:schemeClr val="bg1">
                <a:lumMod val="65000"/>
              </a:schemeClr>
            </a:solidFill>
            <a:prstDash val="sysDot"/>
            <a:round/>
          </a:ln>
          <a:effectLst/>
          <a:sp3d/>
        </p:spPr>
        <p:style>
          <a:lnRef idx="0">
            <a:scrgbClr r="0" g="0" b="0"/>
          </a:lnRef>
          <a:fillRef idx="0">
            <a:scrgbClr r="0" g="0" b="0"/>
          </a:fillRef>
          <a:effectRef idx="0">
            <a:scrgbClr r="0" g="0" b="0"/>
          </a:effectRef>
          <a:fontRef idx="none"/>
        </p:style>
      </p:cxnSp>
      <p:cxnSp>
        <p:nvCxnSpPr>
          <p:cNvPr id="20" name="直接连接符 19"/>
          <p:cNvCxnSpPr/>
          <p:nvPr/>
        </p:nvCxnSpPr>
        <p:spPr>
          <a:xfrm>
            <a:off x="8314417" y="1307457"/>
            <a:ext cx="0" cy="1799531"/>
          </a:xfrm>
          <a:prstGeom prst="line">
            <a:avLst/>
          </a:prstGeom>
          <a:noFill/>
          <a:ln w="12700" cap="flat">
            <a:solidFill>
              <a:schemeClr val="bg1">
                <a:lumMod val="65000"/>
              </a:schemeClr>
            </a:solidFill>
            <a:prstDash val="sysDot"/>
            <a:round/>
          </a:ln>
          <a:effectLst/>
          <a:sp3d/>
        </p:spPr>
        <p:style>
          <a:lnRef idx="0">
            <a:scrgbClr r="0" g="0" b="0"/>
          </a:lnRef>
          <a:fillRef idx="0">
            <a:scrgbClr r="0" g="0" b="0"/>
          </a:fillRef>
          <a:effectRef idx="0">
            <a:scrgbClr r="0" g="0" b="0"/>
          </a:effectRef>
          <a:fontRef idx="none"/>
        </p:style>
      </p:cxnSp>
      <p:graphicFrame>
        <p:nvGraphicFramePr>
          <p:cNvPr id="21" name="Diagram 27"/>
          <p:cNvGraphicFramePr/>
          <p:nvPr>
            <p:extLst>
              <p:ext uri="{D42A27DB-BD31-4B8C-83A1-F6EECF244321}">
                <p14:modId xmlns:p14="http://schemas.microsoft.com/office/powerpoint/2010/main" val="2344560070"/>
              </p:ext>
            </p:extLst>
          </p:nvPr>
        </p:nvGraphicFramePr>
        <p:xfrm>
          <a:off x="578057" y="4404188"/>
          <a:ext cx="11032710" cy="5285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标题 1"/>
          <p:cNvSpPr txBox="1">
            <a:spLocks/>
          </p:cNvSpPr>
          <p:nvPr/>
        </p:nvSpPr>
        <p:spPr>
          <a:xfrm>
            <a:off x="401457" y="301471"/>
            <a:ext cx="7630615" cy="430887"/>
          </a:xfrm>
          <a:prstGeom prst="rect">
            <a:avLst/>
          </a:prstGeom>
          <a:noFill/>
        </p:spPr>
        <p:txBody>
          <a:bodyPr wrap="none" rtlCol="0">
            <a:spAutoFit/>
          </a:bodyPr>
          <a:lstStyle>
            <a:defPPr>
              <a:defRPr lang="zh-CN"/>
            </a:defPPr>
            <a:lvl1pPr>
              <a:defRPr kumimoji="1" sz="2200" b="1">
                <a:latin typeface="Arial" panose="020B0604020202020204" pitchFamily="34" charset="0"/>
                <a:ea typeface="Microsoft YaHei"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200" b="1" i="0" u="none" strike="noStrike" kern="120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cs"/>
              </a:rPr>
              <a:t>Cloud native becomes major trend for cloud computing</a:t>
            </a:r>
            <a:endParaRPr kumimoji="1" lang="zh-CN" altLang="en-US" sz="2200" b="1" i="0" u="none" strike="noStrike" kern="1200" cap="none" spc="0" normalizeH="0" baseline="0" noProof="0" dirty="0">
              <a:ln>
                <a:noFill/>
              </a:ln>
              <a:solidFill>
                <a:prstClr val="black"/>
              </a:solidFill>
              <a:effectLst/>
              <a:uLnTx/>
              <a:uFillTx/>
              <a:latin typeface="Arial" panose="020B0604020202020204" pitchFamily="34" charset="0"/>
              <a:ea typeface="Microsoft YaHei" panose="020B0503020204020204" pitchFamily="34" charset="-122"/>
              <a:cs typeface="+mn-cs"/>
            </a:endParaRPr>
          </a:p>
        </p:txBody>
      </p:sp>
      <p:sp>
        <p:nvSpPr>
          <p:cNvPr id="23" name="矩形 22"/>
          <p:cNvSpPr/>
          <p:nvPr/>
        </p:nvSpPr>
        <p:spPr>
          <a:xfrm>
            <a:off x="8573000" y="2383298"/>
            <a:ext cx="3599063" cy="1200329"/>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altLang="zh-CN" sz="1600" b="1" dirty="0">
                <a:solidFill>
                  <a:srgbClr val="000000"/>
                </a:solidFill>
                <a:latin typeface="微软雅黑" panose="020B0503020204020204" pitchFamily="34" charset="-122"/>
                <a:ea typeface="微软雅黑" panose="020B0503020204020204" pitchFamily="34" charset="-122"/>
              </a:rPr>
              <a:t>Google®</a:t>
            </a:r>
            <a:r>
              <a:rPr lang="en-US" altLang="zh-CN" sz="1400" dirty="0">
                <a:solidFill>
                  <a:srgbClr val="000000"/>
                </a:solidFill>
                <a:latin typeface="微软雅黑" panose="020B0503020204020204" pitchFamily="34" charset="-122"/>
                <a:ea typeface="微软雅黑" panose="020B0503020204020204" pitchFamily="34" charset="-122"/>
              </a:rPr>
              <a:t>: runs all their production application in container environments, there are more than 2 billion containers running. There are 3000 containers started per seconds.</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230618"/>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wei - presentation template - ST" id="{CCA2C99F-1C69-448A-8730-ED49F91421EA}" vid="{EFEA17F2-F46D-472B-B8CD-AB0810FF8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3" ma:contentTypeDescription="Create a new document." ma:contentTypeScope="" ma:versionID="669c054437ed995580439cd4d75667e2">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74cc639e052e4ebc317b581a6ccc653a"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C2A7CF-6005-4C93-884B-1BCA31570796}">
  <ds:schemaRefs>
    <ds:schemaRef ds:uri="http://schemas.microsoft.com/sharepoint/v3/contenttype/forms"/>
  </ds:schemaRefs>
</ds:datastoreItem>
</file>

<file path=customXml/itemProps2.xml><?xml version="1.0" encoding="utf-8"?>
<ds:datastoreItem xmlns:ds="http://schemas.openxmlformats.org/officeDocument/2006/customXml" ds:itemID="{F1A099F5-C449-44F3-AFFF-A86A55273934}">
  <ds:schemaRefs>
    <ds:schemaRef ds:uri="http://www.w3.org/XML/1998/namespace"/>
    <ds:schemaRef ds:uri="http://schemas.microsoft.com/office/2006/documentManagement/types"/>
    <ds:schemaRef ds:uri="http://purl.org/dc/terms/"/>
    <ds:schemaRef ds:uri="e98f124e-b0bc-49a4-9f96-52185cd001a4"/>
    <ds:schemaRef ds:uri="91b7cdcb-e07a-4697-9cbd-de75cc76871b"/>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FA82C3BD-65BD-41A3-9C43-69B7C9D62E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Futurewei - presentation template - ST</Template>
  <TotalTime>12577</TotalTime>
  <Words>1838</Words>
  <Application>Microsoft Office PowerPoint</Application>
  <PresentationFormat>Widescreen</PresentationFormat>
  <Paragraphs>635</Paragraphs>
  <Slides>32</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DengXian</vt:lpstr>
      <vt:lpstr>DengXian</vt:lpstr>
      <vt:lpstr>Helvetica Neue Medium</vt:lpstr>
      <vt:lpstr>微软雅黑</vt:lpstr>
      <vt:lpstr>微软雅黑</vt:lpstr>
      <vt:lpstr>Source Han Sans SC Bold</vt:lpstr>
      <vt:lpstr>Source Han Sans SC Normal</vt:lpstr>
      <vt:lpstr>Source Han Sans SC Regular</vt:lpstr>
      <vt:lpstr>Arial</vt:lpstr>
      <vt:lpstr>Arial Black</vt:lpstr>
      <vt:lpstr>Calibri</vt:lpstr>
      <vt:lpstr>Helvetica</vt:lpstr>
      <vt:lpstr>Wingdings</vt:lpstr>
      <vt:lpstr>BCW</vt:lpstr>
      <vt:lpstr>OceanStor™-Digital X Rack: A dHCI Kubernetes  solution with full-stack enterprise features for modern banking infrastructures</vt:lpstr>
      <vt:lpstr>PowerPoint Presentation</vt:lpstr>
      <vt:lpstr>Trends of the Banking Industry </vt:lpstr>
      <vt:lpstr>PowerPoint Presentation</vt:lpstr>
      <vt:lpstr>PowerPoint Presentation</vt:lpstr>
      <vt:lpstr>PowerPoint Presentation</vt:lpstr>
      <vt:lpstr>PowerPoint Presentation</vt:lpstr>
      <vt:lpstr>PowerPoint Presentation</vt:lpstr>
      <vt:lpstr>PowerPoint Presentation</vt:lpstr>
      <vt:lpstr>Customer Application Containerization Trend</vt:lpstr>
      <vt:lpstr>PowerPoint Presentation</vt:lpstr>
      <vt:lpstr>PowerPoint Presentation</vt:lpstr>
      <vt:lpstr>PowerPoint Presentation</vt:lpstr>
      <vt:lpstr>PowerPoint Presentation</vt:lpstr>
      <vt:lpstr>PowerPoint Presentation</vt:lpstr>
      <vt:lpstr>PowerPoint Presentation</vt:lpstr>
      <vt:lpstr>DR Solution</vt:lpstr>
      <vt:lpstr>Two DC Deployment</vt:lpstr>
      <vt:lpstr>Three DC Deployment</vt:lpstr>
      <vt:lpstr>Migration</vt:lpstr>
      <vt:lpstr>PowerPoint Presentation</vt:lpstr>
      <vt:lpstr>PowerPoint Presentation</vt:lpstr>
      <vt:lpstr>PowerPoint Presentation</vt:lpstr>
      <vt:lpstr>PowerPoint Presentation</vt:lpstr>
      <vt:lpstr>PowerPoint Presentation</vt:lpstr>
      <vt:lpstr>PowerPoint Presentation</vt:lpstr>
      <vt:lpstr>DaoCloud Openness and Open-Source Contributions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in Data Protection and Copy Data Management</dc:title>
  <dc:creator>Ning Wu</dc:creator>
  <cp:lastModifiedBy>Ning Wu</cp:lastModifiedBy>
  <cp:revision>40</cp:revision>
  <dcterms:created xsi:type="dcterms:W3CDTF">2020-12-02T14:35:55Z</dcterms:created>
  <dcterms:modified xsi:type="dcterms:W3CDTF">2022-03-01T15:45:13Z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y fmtid="{D5CDD505-2E9C-101B-9397-08002B2CF9AE}" pid="6" name="ContentTypeId">
    <vt:lpwstr>0x010100F95203FBB37A2044B6A01EDE15CC450D</vt:lpwstr>
  </property>
  <property fmtid="{D5CDD505-2E9C-101B-9397-08002B2CF9AE}" pid="7" name="_dlc_DocIdItemGuid">
    <vt:lpwstr>273d396d-be3c-4f95-b592-ff3dbf43568e</vt:lpwstr>
  </property>
  <property fmtid="{D5CDD505-2E9C-101B-9397-08002B2CF9AE}" pid="8" name="_CopySource">
    <vt:lpwstr>Futurewei - presentation template - ST.pptx</vt:lpwstr>
  </property>
  <property fmtid="{D5CDD505-2E9C-101B-9397-08002B2CF9AE}" pid="9" name="_2015_ms_pID_725343">
    <vt:lpwstr>(3)hb5pLxbOrWROsJG5xBjfmNxFoPiqXt7SFs3e1RdvJgFgm6Kz4jEjNqZsWwVJNvEIWxo6oTM3
RNmYPI8qCxp4UkhfVqdFhraCbeg2+jqIxOR4DwJOvkWFWDCpd/ua+RLDnCa365RyvU7/2nOd
QT6P/oyGwpFgqyxn+Tt6WrpixWqCnU//VRFCGRL0VbRenniEZlBdEoZT0rYEEuUnt1MTVd8a
ffj/bOymaiWhwwatTj</vt:lpwstr>
  </property>
  <property fmtid="{D5CDD505-2E9C-101B-9397-08002B2CF9AE}" pid="10" name="_2015_ms_pID_7253431">
    <vt:lpwstr>eJCgcFR/1VY/K0BQ5YTTaIlWsvM+UY1EIOSlYEM8aFnn9NdxlnQbta
tMn/BAFj1eVd4tGQgTRZbWdJDk/Y1mwasMbFdvg1FLaLl8CTpT/9vJaM1af0Tkj3QOowH6gS
vrL3jKfCr7xbWGDPBHomOUPvrfNgYKaPuAhR7k3bZcIBIwS1nEkWG1qhZXZxKpnlXukAC9KC
IrXmype6HUP7rsGtWUQ+Wrz3EoJkxq/91ir6</vt:lpwstr>
  </property>
  <property fmtid="{D5CDD505-2E9C-101B-9397-08002B2CF9AE}" pid="11" name="_2015_ms_pID_7253432">
    <vt:lpwstr>Hw==</vt:lpwstr>
  </property>
</Properties>
</file>